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9" r:id="rId3"/>
    <p:sldId id="283" r:id="rId4"/>
    <p:sldId id="322" r:id="rId5"/>
    <p:sldId id="258" r:id="rId6"/>
    <p:sldId id="305" r:id="rId7"/>
    <p:sldId id="272" r:id="rId8"/>
    <p:sldId id="282" r:id="rId9"/>
    <p:sldId id="306" r:id="rId10"/>
    <p:sldId id="285" r:id="rId11"/>
    <p:sldId id="286" r:id="rId12"/>
    <p:sldId id="287" r:id="rId13"/>
    <p:sldId id="289" r:id="rId14"/>
    <p:sldId id="290" r:id="rId15"/>
    <p:sldId id="297" r:id="rId16"/>
    <p:sldId id="291" r:id="rId17"/>
    <p:sldId id="298" r:id="rId18"/>
    <p:sldId id="292" r:id="rId19"/>
    <p:sldId id="299" r:id="rId20"/>
    <p:sldId id="300" r:id="rId21"/>
    <p:sldId id="301" r:id="rId22"/>
    <p:sldId id="307" r:id="rId23"/>
    <p:sldId id="302" r:id="rId24"/>
    <p:sldId id="308" r:id="rId25"/>
    <p:sldId id="312" r:id="rId26"/>
    <p:sldId id="313" r:id="rId27"/>
    <p:sldId id="314" r:id="rId28"/>
    <p:sldId id="315" r:id="rId29"/>
    <p:sldId id="311" r:id="rId30"/>
    <p:sldId id="316" r:id="rId31"/>
    <p:sldId id="318" r:id="rId32"/>
    <p:sldId id="317" r:id="rId33"/>
    <p:sldId id="321" r:id="rId34"/>
    <p:sldId id="320" r:id="rId35"/>
    <p:sldId id="319" r:id="rId36"/>
  </p:sldIdLst>
  <p:sldSz cx="9144000" cy="6858000" type="screen4x3"/>
  <p:notesSz cx="7102475" cy="8991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E1EFFB"/>
    <a:srgbClr val="CCFFCC"/>
    <a:srgbClr val="211E54"/>
    <a:srgbClr val="B7EB79"/>
    <a:srgbClr val="013997"/>
    <a:srgbClr val="053B9C"/>
    <a:srgbClr val="0D349B"/>
    <a:srgbClr val="352973"/>
    <a:srgbClr val="3A469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3" autoAdjust="0"/>
    <p:restoredTop sz="94660" autoAdjust="0"/>
  </p:normalViewPr>
  <p:slideViewPr>
    <p:cSldViewPr>
      <p:cViewPr>
        <p:scale>
          <a:sx n="100" d="100"/>
          <a:sy n="100" d="100"/>
        </p:scale>
        <p:origin x="-108" y="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2636154-6E67-4A1A-9D59-E8530B8FB90E}" type="slidenum">
              <a:rPr lang="en-US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149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BO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C6241-F69D-4FBD-B78C-9519B516CB35}" type="datetimeFigureOut">
              <a:rPr lang="es-BO" smtClean="0"/>
              <a:t>19/02/2018</a:t>
            </a:fld>
            <a:endParaRPr lang="es-BO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303338" y="674688"/>
            <a:ext cx="4495800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BO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9613" y="4270375"/>
            <a:ext cx="5683250" cy="4046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B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B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2725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3692F-131E-40F7-86C7-CEBB09A1E0C8}" type="slidenum">
              <a:rPr lang="es-BO" smtClean="0"/>
              <a:t>‹Nº›</a:t>
            </a:fld>
            <a:endParaRPr lang="es-BO" dirty="0"/>
          </a:p>
        </p:txBody>
      </p:sp>
    </p:spTree>
    <p:extLst>
      <p:ext uri="{BB962C8B-B14F-4D97-AF65-F5344CB8AC3E}">
        <p14:creationId xmlns:p14="http://schemas.microsoft.com/office/powerpoint/2010/main" val="636141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 bwMode="ltGray"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18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533400" y="3048000"/>
            <a:ext cx="8137525" cy="647700"/>
          </a:xfrm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>
              <a:defRPr sz="4400" b="1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r>
              <a:rPr lang="es-ES" altLang="ko-KR" smtClean="0"/>
              <a:t>Haga clic para modificar el estilo de título del patrón</a:t>
            </a:r>
            <a:endParaRPr lang="en-US" altLang="ko-KR"/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subTitle" sz="quarter" idx="1"/>
          </p:nvPr>
        </p:nvSpPr>
        <p:spPr bwMode="black">
          <a:xfrm>
            <a:off x="539750" y="4221163"/>
            <a:ext cx="8210550" cy="533400"/>
          </a:xfrm>
          <a:effectLst>
            <a:outerShdw dist="45791" dir="3378596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s-ES" altLang="ko-KR" smtClean="0"/>
              <a:t>Haga clic para modificar el estilo de subtítulo del patrón</a:t>
            </a:r>
            <a:endParaRPr lang="en-US" altLang="ko-KR"/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3671888" y="5562600"/>
            <a:ext cx="18415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Verdana" pitchFamily="34" charset="0"/>
              </a:rPr>
              <a:t>Company</a:t>
            </a:r>
          </a:p>
          <a:p>
            <a:pPr algn="ctr"/>
            <a:r>
              <a:rPr lang="en-US" sz="2800" b="1" dirty="0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4975B-C4BD-4060-B442-52EEE4AB8DCD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05600" y="185738"/>
            <a:ext cx="1981200" cy="62150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62000" y="185738"/>
            <a:ext cx="5791200" cy="62150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D94525-F10B-4480-A825-CE4610914A22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62000" y="185738"/>
            <a:ext cx="7467600" cy="56356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762000" y="1152525"/>
            <a:ext cx="7924800" cy="5248275"/>
          </a:xfrm>
        </p:spPr>
        <p:txBody>
          <a:bodyPr/>
          <a:lstStyle/>
          <a:p>
            <a:r>
              <a:rPr lang="es-ES" dirty="0" smtClean="0"/>
              <a:t>Haga clic en el icono para agregar una tabla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09913" y="6461125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461125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B3F54617-6130-4F4C-BFBF-06C03160D6D7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7474C-EE2E-42BD-A0A8-E1B35C9FD28D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72B70-3814-415C-BE5D-3F6205F2491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62000" y="1152525"/>
            <a:ext cx="38862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800600" y="1152525"/>
            <a:ext cx="38862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4C0BA-5ECC-4C11-A11B-618863A5E1D4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34FD98-6899-4B86-A4BC-AC3E22CD42A5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41D82-A80C-4052-8804-3F6EC177CA04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E1691-E1C9-479D-AD11-B586D6D8AFEE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00679-830B-4B97-B66D-A50E94394207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0C7503-ADE4-4276-98CE-0F431E8F708E}" type="slidenum">
              <a:rPr lang="en-US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/>
        </p:nvSpPr>
        <p:spPr bwMode="ltGray">
          <a:xfrm>
            <a:off x="728663" y="0"/>
            <a:ext cx="8415337" cy="76517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invGray">
          <a:xfrm>
            <a:off x="0" y="762000"/>
            <a:ext cx="738188" cy="6100763"/>
          </a:xfrm>
          <a:prstGeom prst="rect">
            <a:avLst/>
          </a:prstGeom>
          <a:gradFill rotWithShape="1">
            <a:gsLst>
              <a:gs pos="0">
                <a:srgbClr val="001773">
                  <a:gamma/>
                  <a:shade val="46275"/>
                  <a:invGamma/>
                </a:srgbClr>
              </a:gs>
              <a:gs pos="100000">
                <a:srgbClr val="00177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invGray">
          <a:xfrm>
            <a:off x="0" y="0"/>
            <a:ext cx="738188" cy="762000"/>
          </a:xfrm>
          <a:prstGeom prst="rect">
            <a:avLst/>
          </a:prstGeom>
          <a:solidFill>
            <a:srgbClr val="0D349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152525"/>
            <a:ext cx="79248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611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9913" y="646112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611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FC52C9-E198-40D8-9059-7F00C370014D}" type="slidenum">
              <a:rPr lang="en-US"/>
              <a:pPr/>
              <a:t>‹Nº›</a:t>
            </a:fld>
            <a:endParaRPr lang="en-US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762000" y="185738"/>
            <a:ext cx="7467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12219"/>
            <a:ext cx="9144032" cy="550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7 Grupo"/>
          <p:cNvGrpSpPr/>
          <p:nvPr/>
        </p:nvGrpSpPr>
        <p:grpSpPr>
          <a:xfrm>
            <a:off x="2714612" y="642918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42000"/>
            </a:schemeClr>
          </a:solidFill>
        </p:grpSpPr>
        <p:sp>
          <p:nvSpPr>
            <p:cNvPr id="6" name="5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66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6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6858016" y="966225"/>
              <a:ext cx="1571636" cy="10618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MX" b="1" i="1" dirty="0" smtClean="0">
                  <a:solidFill>
                    <a:schemeClr val="tx2"/>
                  </a:solidFill>
                </a:rPr>
                <a:t>Yacimientos</a:t>
              </a:r>
            </a:p>
            <a:p>
              <a:r>
                <a:rPr lang="es-MX" b="1" i="1" dirty="0">
                  <a:solidFill>
                    <a:schemeClr val="tx2"/>
                  </a:solidFill>
                </a:rPr>
                <a:t>d</a:t>
              </a:r>
              <a:r>
                <a:rPr lang="es-MX" b="1" i="1" dirty="0" smtClean="0">
                  <a:solidFill>
                    <a:schemeClr val="tx2"/>
                  </a:solidFill>
                </a:rPr>
                <a:t>e Litio</a:t>
              </a:r>
            </a:p>
            <a:p>
              <a:pPr>
                <a:spcAft>
                  <a:spcPts val="0"/>
                </a:spcAft>
              </a:pPr>
              <a:r>
                <a:rPr lang="es-MX" b="1" i="1" dirty="0" smtClean="0">
                  <a:solidFill>
                    <a:schemeClr val="tx2"/>
                  </a:solidFill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MX" sz="900" b="1" i="1" dirty="0" smtClean="0">
                <a:solidFill>
                  <a:schemeClr val="tx2"/>
                </a:solidFill>
              </a:endParaRPr>
            </a:p>
          </p:txBody>
        </p:sp>
      </p:grpSp>
      <p:sp>
        <p:nvSpPr>
          <p:cNvPr id="11" name="10 Título"/>
          <p:cNvSpPr txBox="1">
            <a:spLocks noGrp="1"/>
          </p:cNvSpPr>
          <p:nvPr>
            <p:ph type="ctrTitle"/>
          </p:nvPr>
        </p:nvSpPr>
        <p:spPr>
          <a:xfrm>
            <a:off x="833462" y="1995438"/>
            <a:ext cx="7239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MX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AUDIENCIA FINAL DE RENDICIÓN DE CUENTAS PUBLICAS</a:t>
            </a:r>
            <a:endParaRPr lang="es-MX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endParaRPr lang="es-MX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s-MX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GESTIÓN 2017</a:t>
            </a:r>
            <a:endParaRPr lang="es-MX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3177" y="5819924"/>
            <a:ext cx="2827583" cy="103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http://www.cambio.bo/sites/default/files/styles/largo2__600x600_/public/foto_noticia/Eco%204%20cloruro%20foto%20jorge%20mamani.jpg?itok=u7kG1uZ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2660949"/>
            <a:ext cx="5616624" cy="41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3128" y="3379154"/>
            <a:ext cx="3640872" cy="347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185738"/>
            <a:ext cx="7929618" cy="563562"/>
          </a:xfrm>
        </p:spPr>
        <p:txBody>
          <a:bodyPr/>
          <a:lstStyle/>
          <a:p>
            <a:pPr algn="l"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PLANTA INDUSTRIAL SALES DE POTASIO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9936" name="Group 64"/>
          <p:cNvGraphicFramePr>
            <a:graphicFrameLocks noGrp="1"/>
          </p:cNvGraphicFramePr>
          <p:nvPr>
            <p:ph idx="1"/>
          </p:nvPr>
        </p:nvGraphicFramePr>
        <p:xfrm>
          <a:off x="642910" y="1000108"/>
          <a:ext cx="8215369" cy="1698193"/>
        </p:xfrm>
        <a:graphic>
          <a:graphicData uri="http://schemas.openxmlformats.org/drawingml/2006/table">
            <a:tbl>
              <a:tblPr/>
              <a:tblGrid>
                <a:gridCol w="3786213"/>
                <a:gridCol w="321471"/>
                <a:gridCol w="3571899"/>
                <a:gridCol w="535786"/>
              </a:tblGrid>
              <a:tr h="631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s-MX" sz="16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s-MX" sz="1600" dirty="0"/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366"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es-BO" sz="1600" b="1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AVANCE EN CONSTRUCCIÓN Y </a:t>
                      </a:r>
                      <a:r>
                        <a:rPr lang="es-BO" sz="1600" b="1" kern="1200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 UN 40% (TOTALIZANDO 86% DE AVANCE TOTAL)</a:t>
                      </a:r>
                      <a:endParaRPr lang="es-ES" sz="1600" b="1" kern="1200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None/>
                      </a:pPr>
                      <a:r>
                        <a:rPr lang="es-BO" sz="1600" b="1" kern="120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CONSTRUCCIÓN Y EQUIPAMIENTO </a:t>
                      </a:r>
                      <a:r>
                        <a:rPr lang="es-BO" sz="1600" b="1" kern="1200" baseline="0" dirty="0" smtClean="0"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DE UN 51% PARCIAL (TOTALIZANDO 97% DE AVANCE TOTAL)</a:t>
                      </a:r>
                      <a:endParaRPr lang="es-ES" sz="1600" b="1" kern="1200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0001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67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68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69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70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71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72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4" name="74 Grupo"/>
          <p:cNvGrpSpPr/>
          <p:nvPr/>
        </p:nvGrpSpPr>
        <p:grpSpPr>
          <a:xfrm>
            <a:off x="6572264" y="6072206"/>
            <a:ext cx="2357454" cy="707886"/>
            <a:chOff x="5871177" y="928670"/>
            <a:chExt cx="2792730" cy="877645"/>
          </a:xfrm>
          <a:solidFill>
            <a:schemeClr val="accent5">
              <a:lumMod val="50000"/>
              <a:alpha val="18000"/>
            </a:schemeClr>
          </a:solidFill>
        </p:grpSpPr>
        <p:sp>
          <p:nvSpPr>
            <p:cNvPr id="76" name="75 CuadroTexto"/>
            <p:cNvSpPr txBox="1"/>
            <p:nvPr/>
          </p:nvSpPr>
          <p:spPr>
            <a:xfrm>
              <a:off x="5871177" y="928670"/>
              <a:ext cx="2480394" cy="877645"/>
            </a:xfrm>
            <a:prstGeom prst="rect">
              <a:avLst/>
            </a:prstGeom>
            <a:solidFill>
              <a:schemeClr val="accent5">
                <a:lumMod val="50000"/>
                <a:alpha val="2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" sz="40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76 CuadroTexto"/>
            <p:cNvSpPr txBox="1"/>
            <p:nvPr/>
          </p:nvSpPr>
          <p:spPr>
            <a:xfrm>
              <a:off x="7092270" y="928670"/>
              <a:ext cx="1571637" cy="80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sz="12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sz="12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</p:txBody>
        </p:sp>
      </p:grp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4617-6130-4F4C-BFBF-06C03160D6D7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leo.yapu\Desktop\Bcb IPM 2-17\SANO 169-15 SALMUERAS UYUNI\PLANTA SALES POTASIO\Captura de pantalla 2017-11-14 a la(s) 16.50.22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990597"/>
            <a:ext cx="9058982" cy="572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185738"/>
            <a:ext cx="7929618" cy="563562"/>
          </a:xfrm>
        </p:spPr>
        <p:txBody>
          <a:bodyPr/>
          <a:lstStyle/>
          <a:p>
            <a:pPr algn="l"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PLANTA INDUSTRIAL SALES DE POTASIO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67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68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69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70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71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72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pSp>
        <p:nvGrpSpPr>
          <p:cNvPr id="4" name="74 Grupo"/>
          <p:cNvGrpSpPr/>
          <p:nvPr/>
        </p:nvGrpSpPr>
        <p:grpSpPr>
          <a:xfrm>
            <a:off x="6572264" y="6072206"/>
            <a:ext cx="2357454" cy="707886"/>
            <a:chOff x="5871177" y="928670"/>
            <a:chExt cx="2792730" cy="877645"/>
          </a:xfrm>
          <a:solidFill>
            <a:schemeClr val="accent5">
              <a:lumMod val="50000"/>
              <a:alpha val="18000"/>
            </a:schemeClr>
          </a:solidFill>
        </p:grpSpPr>
        <p:sp>
          <p:nvSpPr>
            <p:cNvPr id="76" name="75 CuadroTexto"/>
            <p:cNvSpPr txBox="1"/>
            <p:nvPr/>
          </p:nvSpPr>
          <p:spPr>
            <a:xfrm>
              <a:off x="5871177" y="928670"/>
              <a:ext cx="2480394" cy="877645"/>
            </a:xfrm>
            <a:prstGeom prst="rect">
              <a:avLst/>
            </a:prstGeom>
            <a:solidFill>
              <a:schemeClr val="accent5">
                <a:lumMod val="50000"/>
                <a:alpha val="2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" sz="40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76 CuadroTexto"/>
            <p:cNvSpPr txBox="1"/>
            <p:nvPr/>
          </p:nvSpPr>
          <p:spPr>
            <a:xfrm>
              <a:off x="7092270" y="928670"/>
              <a:ext cx="1571637" cy="80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sz="12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sz="12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</p:txBody>
        </p:sp>
      </p:grp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4617-6130-4F4C-BFBF-06C03160D6D7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PLANTA INDUSTRIAL CARBONATO DE LITIO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2098997"/>
              </p:ext>
            </p:extLst>
          </p:nvPr>
        </p:nvGraphicFramePr>
        <p:xfrm>
          <a:off x="107504" y="874599"/>
          <a:ext cx="3744416" cy="2048428"/>
        </p:xfrm>
        <a:graphic>
          <a:graphicData uri="http://schemas.openxmlformats.org/drawingml/2006/table">
            <a:tbl>
              <a:tblPr/>
              <a:tblGrid>
                <a:gridCol w="3744416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CONCLUSIÓN DEL DISEÑO DE LA PLANTA INDUSTRIAL CARBONATO DE LITIO.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1042233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AVANCE EN LA CONSTRUCCIÓN Y EQUIPAMIENTO DE LA PL. INDUSTRIAL DE CARBONATO DE LITIO, </a:t>
                      </a:r>
                      <a:r>
                        <a:rPr lang="es-BO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30% 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889831"/>
              </p:ext>
            </p:extLst>
          </p:nvPr>
        </p:nvGraphicFramePr>
        <p:xfrm>
          <a:off x="3995936" y="874599"/>
          <a:ext cx="5040560" cy="2012458"/>
        </p:xfrm>
        <a:graphic>
          <a:graphicData uri="http://schemas.openxmlformats.org/drawingml/2006/table">
            <a:tbl>
              <a:tblPr/>
              <a:tblGrid>
                <a:gridCol w="5040560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DISEÑO DE LA PLANTA INDUSTRIAL CARBONATO DE LITIO,</a:t>
                      </a:r>
                      <a:r>
                        <a:rPr lang="es-BO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CONCLUIDO.</a:t>
                      </a:r>
                      <a:endParaRPr lang="es-BO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1042233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CONSTRUCCIÓN Y EQUIPAMIENTO DE LA PLANTA INDUSTRIAL DE CARBONATO DE LITIO, EN CONTRATACIÓN SE ESPERA SU ADJUDICACIÓN </a:t>
                      </a:r>
                      <a:r>
                        <a:rPr lang="es-BO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 PRIMER BIMESTRE 2018.</a:t>
                      </a:r>
                      <a:endParaRPr lang="it-IT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4" name="Picture 2" descr="G:\FOTOS MEMORIA 2017\OPERACIONES\DSC_00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0777" y="2993981"/>
            <a:ext cx="5635719" cy="374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54 Rectángulo"/>
          <p:cNvSpPr/>
          <p:nvPr/>
        </p:nvSpPr>
        <p:spPr>
          <a:xfrm>
            <a:off x="344852" y="4509120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b="1" dirty="0" smtClean="0"/>
              <a:t>RECEPCIÓN DE EXPRESIONES DE INTERÉS</a:t>
            </a:r>
            <a:endParaRPr lang="es-BO" b="1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0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BOMBEO DE SALMUERA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41993"/>
              </p:ext>
            </p:extLst>
          </p:nvPr>
        </p:nvGraphicFramePr>
        <p:xfrm>
          <a:off x="107504" y="874599"/>
          <a:ext cx="4320480" cy="1006195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CONSTRUCCIÓN DE 25 SISTEMAS DE BOMBEO (TOTALIZADO 45 DE LOS 80 NECESARIOS)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346653"/>
              </p:ext>
            </p:extLst>
          </p:nvPr>
        </p:nvGraphicFramePr>
        <p:xfrm>
          <a:off x="4572508" y="874599"/>
          <a:ext cx="4463988" cy="1006195"/>
        </p:xfrm>
        <a:graphic>
          <a:graphicData uri="http://schemas.openxmlformats.org/drawingml/2006/table">
            <a:tbl>
              <a:tblPr/>
              <a:tblGrid>
                <a:gridCol w="4463988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22 SISTEMAS DE BOMBEO IMPLEMENTADOS  (TOTALIZADO 44 DE LOS 80 NECESARIOS)</a:t>
                      </a: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2" descr="C:\Users\leo.yapu\Desktop\Bcb IPM 2-17\SANO 169-15 SALMUERAS UYUNI\PISCINAS\BOMBEO - 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8" y="2982976"/>
            <a:ext cx="6384000" cy="38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flash negro 23-12-16\FOTOS MEMORIA 2016\FOTOS OPERACIONES\RED DE BOMBE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2536" y="1916832"/>
            <a:ext cx="5062476" cy="329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9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PISCINAS INDUSTRIALES DE EVAPORACIÓN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8609574"/>
              </p:ext>
            </p:extLst>
          </p:nvPr>
        </p:nvGraphicFramePr>
        <p:xfrm>
          <a:off x="107504" y="874599"/>
          <a:ext cx="4320480" cy="1690305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CONSTRUCCIÓN DE 800 ha. DE DIQUES DE PISCINA (</a:t>
                      </a:r>
                      <a:r>
                        <a:rPr lang="es-BO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TOTALIZADO 1.870 DE LAS 2.180 ha. NECESARIAS)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684110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IMPERMEABILIZACIÓN DE 400 ha. DE PISCINAS (</a:t>
                      </a:r>
                      <a:r>
                        <a:rPr lang="es-BO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TOTALIZADO 1.533 DE LAS 2.180 ha. NECESARIAS)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849904"/>
              </p:ext>
            </p:extLst>
          </p:nvPr>
        </p:nvGraphicFramePr>
        <p:xfrm>
          <a:off x="4572508" y="874599"/>
          <a:ext cx="4463988" cy="1618297"/>
        </p:xfrm>
        <a:graphic>
          <a:graphicData uri="http://schemas.openxmlformats.org/drawingml/2006/table">
            <a:tbl>
              <a:tblPr/>
              <a:tblGrid>
                <a:gridCol w="4463988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749 ha. DE DIQUES DE PISCINA CONSTRUIDOS (</a:t>
                      </a:r>
                      <a:r>
                        <a:rPr lang="es-BO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TOTALIZADO 1.822 DE LAS 2.180 ha. NECESARIAS)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612102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325 ha. DE PISCINAS (</a:t>
                      </a:r>
                      <a:r>
                        <a:rPr lang="es-BO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TOTALIZADO 1.458 DE LAS 2.180 ha. NECESARIAS)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2" descr="C:\Users\leo.yapu\Desktop\Bcb IPM 2-17\SANO 169-15 SALMUERAS UYUNI\PISCINAS\IMG_20170206_1328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55" y="3061502"/>
            <a:ext cx="4961905" cy="372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leo.yapu\Desktop\Bcb IPM 2-17\SANO 169-15 SALMUERAS UYUNI\PISCINAS\Impermeabilizacion piscinas industriales GERIMEX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8024" y="2556997"/>
            <a:ext cx="4880958" cy="339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PISCINAS INDUSTRIALES DE EVAPORACIÓN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pic>
        <p:nvPicPr>
          <p:cNvPr id="16" name="Picture 2" descr="G:\FOTOS MEMORIA 2017\piscina industrial mejorad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0" y="792088"/>
            <a:ext cx="909549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 Título"/>
          <p:cNvSpPr txBox="1">
            <a:spLocks/>
          </p:cNvSpPr>
          <p:nvPr/>
        </p:nvSpPr>
        <p:spPr>
          <a:xfrm>
            <a:off x="2010748" y="5301208"/>
            <a:ext cx="4883380" cy="911573"/>
          </a:xfrm>
          <a:prstGeom prst="rect">
            <a:avLst/>
          </a:prstGeom>
        </p:spPr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s-BO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Extensión Aprox. Por Línea de </a:t>
            </a:r>
            <a:r>
              <a:rPr lang="es-BO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121 </a:t>
            </a:r>
            <a:r>
              <a:rPr lang="es-BO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Hectáreas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s-BO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Y total de  </a:t>
            </a:r>
            <a:r>
              <a:rPr lang="es-BO" sz="2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2.180 </a:t>
            </a:r>
            <a:r>
              <a:rPr lang="es-BO" sz="24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Hectáreas</a:t>
            </a:r>
            <a:endParaRPr lang="es-BO" sz="2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7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CAPTACIÓN DE AGUA SALOBRE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046035"/>
              </p:ext>
            </p:extLst>
          </p:nvPr>
        </p:nvGraphicFramePr>
        <p:xfrm>
          <a:off x="107504" y="874599"/>
          <a:ext cx="4320480" cy="970225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CONCLUSIÓN DE LA RED DE CAPTACIÓN DE AGUA SALOBRE DEL RIO GRANDE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787657"/>
              </p:ext>
            </p:extLst>
          </p:nvPr>
        </p:nvGraphicFramePr>
        <p:xfrm>
          <a:off x="4572508" y="874599"/>
          <a:ext cx="4463988" cy="1219555"/>
        </p:xfrm>
        <a:graphic>
          <a:graphicData uri="http://schemas.openxmlformats.org/drawingml/2006/table">
            <a:tbl>
              <a:tblPr/>
              <a:tblGrid>
                <a:gridCol w="4463988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RED DE CAPTACIÓN DE AGUA SALOBRE DEL RIO GRANDE AUN ENE EJECUCIÓN HABIENDO LOGRADO UN AVANCE PARCIAL  DE 11 km.</a:t>
                      </a: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2388169"/>
            <a:ext cx="9020522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4149858" y="5445224"/>
            <a:ext cx="3761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b="1" dirty="0" smtClean="0">
                <a:solidFill>
                  <a:schemeClr val="bg1">
                    <a:lumMod val="50000"/>
                  </a:schemeClr>
                </a:solidFill>
              </a:rPr>
              <a:t>CAPTACIÓN Y ADUCCIÓN DE AGUA – RIO GRANDE </a:t>
            </a:r>
            <a:endParaRPr lang="es-BO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RED ELÉCTRICA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955013"/>
              </p:ext>
            </p:extLst>
          </p:nvPr>
        </p:nvGraphicFramePr>
        <p:xfrm>
          <a:off x="107504" y="874599"/>
          <a:ext cx="4320480" cy="1006195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IMPLEMENTACIÓN DE LA RE DE DISTRIBUCIÓN ELÉCTRICA DE POZOS Y PISCINAS, 130 km.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518051"/>
              </p:ext>
            </p:extLst>
          </p:nvPr>
        </p:nvGraphicFramePr>
        <p:xfrm>
          <a:off x="4572508" y="874599"/>
          <a:ext cx="4463988" cy="970225"/>
        </p:xfrm>
        <a:graphic>
          <a:graphicData uri="http://schemas.openxmlformats.org/drawingml/2006/table">
            <a:tbl>
              <a:tblPr/>
              <a:tblGrid>
                <a:gridCol w="4463988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lvl="0" indent="-84138">
                        <a:lnSpc>
                          <a:spcPct val="100000"/>
                        </a:lnSpc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57 km. DE RED IMPLEMENTADA EN EL SALAR DE UYUNI</a:t>
                      </a:r>
                    </a:p>
                  </a:txBody>
                  <a:tcPr marL="6075" marR="6075" marT="60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8" name="17 Imagen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988840"/>
            <a:ext cx="4234019" cy="4680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18 Imagen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508" y="1988840"/>
            <a:ext cx="4319972" cy="46805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78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EXPLORACIÓN Y GEOLOGÍA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287022"/>
              </p:ext>
            </p:extLst>
          </p:nvPr>
        </p:nvGraphicFramePr>
        <p:xfrm>
          <a:off x="107504" y="874599"/>
          <a:ext cx="3672408" cy="2432625"/>
        </p:xfrm>
        <a:graphic>
          <a:graphicData uri="http://schemas.openxmlformats.org/drawingml/2006/table">
            <a:tbl>
              <a:tblPr/>
              <a:tblGrid>
                <a:gridCol w="3672408"/>
              </a:tblGrid>
              <a:tr h="3287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89925">
                <a:tc>
                  <a:txBody>
                    <a:bodyPr/>
                    <a:lstStyle/>
                    <a:p>
                      <a:pPr marL="88900" lvl="0" indent="-88900">
                        <a:buFont typeface="Arial" pitchFamily="34" charset="0"/>
                        <a:buChar char="•"/>
                      </a:pPr>
                      <a:r>
                        <a:rPr lang="es-MX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PERFORACIÓN DE 500 m. A DIAMANTINA PARA OBTENCIÓN DE MUESTRAS EN EL SALAR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756060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REALIZAR EL MODELAJE NUMÉRICO Y CONCEPTUAL PARA LA EVALUACIÓN DE RESERVAS 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59167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MONITOREO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Y ESTUDIOS HIDROLÓGICOS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292017"/>
              </p:ext>
            </p:extLst>
          </p:nvPr>
        </p:nvGraphicFramePr>
        <p:xfrm>
          <a:off x="3851920" y="874599"/>
          <a:ext cx="5184576" cy="2342958"/>
        </p:xfrm>
        <a:graphic>
          <a:graphicData uri="http://schemas.openxmlformats.org/drawingml/2006/table">
            <a:tbl>
              <a:tblPr/>
              <a:tblGrid>
                <a:gridCol w="5184576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 PROCESO DE CONTRATACIÓN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NO PUDO CONCRETARSE EN EL 3ER TRIMESTRE Y POR LA ÉPOCA DE LLUVIAS SE REINICIARA EL 2018.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900134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 ESTUDIO TIENE UN 35% DE AVANCE, PERO REQUIERE DE LOS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DATOS DE LAS NUEVAS PERFORACIONES CUYO PROCESO SE REINICIARÁ EL 2018.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436629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 REALIZARON DE FORMA PERIÓDICA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EN LA CUENCA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4" name="Picture 3" descr="G:\FOTOS MEMORIA 2017\GEOLOGIA\FOTO LOGE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284984"/>
            <a:ext cx="575536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7807" y="4030313"/>
            <a:ext cx="4820697" cy="271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5362482" y="6021288"/>
            <a:ext cx="3761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b="1" dirty="0" smtClean="0">
                <a:solidFill>
                  <a:schemeClr val="bg1">
                    <a:lumMod val="50000"/>
                  </a:schemeClr>
                </a:solidFill>
              </a:rPr>
              <a:t>MONITOREO DE LA CUENCA</a:t>
            </a:r>
            <a:endParaRPr lang="es-BO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INVESTIGACIÓN Y DESARROLLO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230191"/>
              </p:ext>
            </p:extLst>
          </p:nvPr>
        </p:nvGraphicFramePr>
        <p:xfrm>
          <a:off x="107504" y="874599"/>
          <a:ext cx="4104456" cy="2336460"/>
        </p:xfrm>
        <a:graphic>
          <a:graphicData uri="http://schemas.openxmlformats.org/drawingml/2006/table">
            <a:tbl>
              <a:tblPr/>
              <a:tblGrid>
                <a:gridCol w="4104456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95250" lvl="0" indent="-95250"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PROCESO DE LABORATORIO ESCALADO PARA EL TRATAMIENTO DE SALES MIXTAS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684110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ESTUDIO BÁSICO PARA OPTIMIZACIÓN DE OBTENCIÓN DE SALES DE POTASIO Y SULFATO DE LITIO</a:t>
                      </a:r>
                      <a:endParaRPr lang="es-MX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PROCESOS DE RECUPERACIÓN DE ELEMENTOS DE VALOR COMERCIAL EN LA SALMUERA RESIDUAL.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984782"/>
              </p:ext>
            </p:extLst>
          </p:nvPr>
        </p:nvGraphicFramePr>
        <p:xfrm>
          <a:off x="4427984" y="874599"/>
          <a:ext cx="4608512" cy="2192444"/>
        </p:xfrm>
        <a:graphic>
          <a:graphicData uri="http://schemas.openxmlformats.org/drawingml/2006/table">
            <a:tbl>
              <a:tblPr/>
              <a:tblGrid>
                <a:gridCol w="4608512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 HAN CONCLUIDO LAS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PRUEBAS CON LA FLOTACIÓN DE SALES.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AUN EN ESTUDIO CON EL PRUEBAS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DE SALTING OUT CON SALES DE MIRABILITA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436629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AUN EN EJECUCIÓN, CON PRUEBAS DE ENCALADO, FILTRACIÓN DE LODOS Y SALTING OUT DE SULFATO DE LITIO.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2" descr="G:\FOTOS MEMORIA 2017\INVESTIGACIÓN Y DESARROLLO\IMG_20170524_1544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3098200"/>
            <a:ext cx="2786382" cy="371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G:\FOTOS MEMORIA 2017\INVESTIGACIÓN Y DESARROLLO\DSC_00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218" y="3356992"/>
            <a:ext cx="4901862" cy="325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7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4357694"/>
            <a:ext cx="9144032" cy="2643206"/>
          </a:xfrm>
          <a:prstGeom prst="rect">
            <a:avLst/>
          </a:prstGeom>
          <a:solidFill>
            <a:schemeClr val="accent5">
              <a:lumMod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13" name="8 Grupo"/>
          <p:cNvGrpSpPr/>
          <p:nvPr/>
        </p:nvGrpSpPr>
        <p:grpSpPr>
          <a:xfrm>
            <a:off x="5643570" y="5572140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32000"/>
            </a:schemeClr>
          </a:solidFill>
        </p:grpSpPr>
        <p:sp>
          <p:nvSpPr>
            <p:cNvPr id="14" name="13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6600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6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14 CuadroTexto"/>
            <p:cNvSpPr txBox="1"/>
            <p:nvPr/>
          </p:nvSpPr>
          <p:spPr>
            <a:xfrm>
              <a:off x="6929454" y="966225"/>
              <a:ext cx="164307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ES" sz="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MISIÓN</a:t>
            </a:r>
            <a:endParaRPr lang="es-E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052736"/>
            <a:ext cx="8712968" cy="4214589"/>
          </a:xfrm>
        </p:spPr>
        <p:txBody>
          <a:bodyPr/>
          <a:lstStyle/>
          <a:p>
            <a:pPr lvl="0"/>
            <a:r>
              <a:rPr lang="es-ES_tradnl" dirty="0" err="1" smtClean="0"/>
              <a:t>YLB</a:t>
            </a:r>
            <a:r>
              <a:rPr lang="es-ES_tradnl" dirty="0"/>
              <a:t>, es responsable de realizar las actividades de toda de la cadena productiva: prospección, exploración, explotación, beneficio o concentración, instalación, implementación, puesta en marcha, operación y administración de recursos evaporíticos, complejos de química inorgánica, industrialización y comercialización</a:t>
            </a:r>
            <a:r>
              <a:rPr lang="es-ES_tradnl" dirty="0" smtClean="0"/>
              <a:t>.</a:t>
            </a:r>
            <a:endParaRPr lang="es-BO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INVESTIGACIÓN Y DESARROLLO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273043"/>
              </p:ext>
            </p:extLst>
          </p:nvPr>
        </p:nvGraphicFramePr>
        <p:xfrm>
          <a:off x="323528" y="846621"/>
          <a:ext cx="4032448" cy="1646275"/>
        </p:xfrm>
        <a:graphic>
          <a:graphicData uri="http://schemas.openxmlformats.org/drawingml/2006/table">
            <a:tbl>
              <a:tblPr/>
              <a:tblGrid>
                <a:gridCol w="4032448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95250" lvl="0" indent="-95250"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PRODUCCIÓN DE MATERIA PRIMA (COSECHAS): </a:t>
                      </a:r>
                    </a:p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SILVINITA &gt; 30.000 TM., </a:t>
                      </a:r>
                    </a:p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</a:t>
                      </a:r>
                      <a:r>
                        <a:rPr lang="es-BO" sz="11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s-BO" sz="11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&gt; 400 TM.,  </a:t>
                      </a:r>
                    </a:p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SALES MIXTAS &gt; 10.000 TM., BISCHOFITA: &gt; 5.000 TM.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3" descr="G:\FOTOS MEMORIA 2017\INVESTIGACIÓN Y DESARROLLO\Captura de pantalla 2017-11-28 a la(s) 18.22.0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492896"/>
            <a:ext cx="86409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"/>
          <p:cNvSpPr/>
          <p:nvPr/>
        </p:nvSpPr>
        <p:spPr>
          <a:xfrm>
            <a:off x="829567" y="5845914"/>
            <a:ext cx="37618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b="1" dirty="0" smtClean="0">
                <a:solidFill>
                  <a:schemeClr val="bg1">
                    <a:lumMod val="50000"/>
                  </a:schemeClr>
                </a:solidFill>
              </a:rPr>
              <a:t>COSECHA DE MATERIA PRIMA</a:t>
            </a:r>
            <a:endParaRPr lang="es-BO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046764"/>
              </p:ext>
            </p:extLst>
          </p:nvPr>
        </p:nvGraphicFramePr>
        <p:xfrm>
          <a:off x="4470648" y="846621"/>
          <a:ext cx="4493840" cy="2713075"/>
        </p:xfrm>
        <a:graphic>
          <a:graphicData uri="http://schemas.openxmlformats.org/drawingml/2006/table">
            <a:tbl>
              <a:tblPr/>
              <a:tblGrid>
                <a:gridCol w="4493840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PRODUCIDAS (COSECHADAS):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</a:t>
                      </a:r>
                      <a:r>
                        <a:rPr lang="es-BO" sz="11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s-BO" sz="11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 972 TM.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PRODUCIDAS (EXISTENTES EN PISCINAS):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SILVINITA, 86.000 TM.,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</a:t>
                      </a:r>
                      <a:r>
                        <a:rPr lang="es-BO" sz="11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</a:t>
                      </a:r>
                      <a:r>
                        <a:rPr lang="es-BO" sz="11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 3,400 TM., </a:t>
                      </a:r>
                    </a:p>
                    <a:p>
                      <a:pPr marL="95250" marR="0" lvl="0" indent="-95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SALES MIXTAS, 90.000 TM.,  </a:t>
                      </a:r>
                    </a:p>
                    <a:p>
                      <a:pPr marL="95250" marR="0" lvl="0" indent="-95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BISCHOFITA,   9.200 TM.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0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MEDIO AMBIENTE Y SEGURIDAD INDUSTRIAL</a:t>
            </a:r>
            <a:endParaRPr lang="es-E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>
                  <a:solidFill>
                    <a:srgbClr val="000000"/>
                  </a:solidFill>
                </a:rPr>
                <a:t>2</a:t>
              </a: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51498"/>
              </p:ext>
            </p:extLst>
          </p:nvPr>
        </p:nvGraphicFramePr>
        <p:xfrm>
          <a:off x="107504" y="874599"/>
          <a:ext cx="3816424" cy="1829740"/>
        </p:xfrm>
        <a:graphic>
          <a:graphicData uri="http://schemas.openxmlformats.org/drawingml/2006/table">
            <a:tbl>
              <a:tblPr/>
              <a:tblGrid>
                <a:gridCol w="3816424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95250" marR="0" lvl="0" indent="-95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SUPERVISIÓN</a:t>
                      </a:r>
                      <a:r>
                        <a:rPr lang="es-MX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GESTIÓN PERMANENTE MEDIO AMBIENTAL </a:t>
                      </a:r>
                      <a:endParaRPr lang="es-MX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95250" marR="0" lvl="0" indent="-95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MX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SUPERVISIÓN</a:t>
                      </a:r>
                      <a:r>
                        <a:rPr lang="es-MX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 GESTIÓN PERMANENTE  DE LA SEGURIDAD INDUSTRIAL Y SALUD OCUPACIONAL</a:t>
                      </a:r>
                      <a:endParaRPr lang="es-MX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690623"/>
              </p:ext>
            </p:extLst>
          </p:nvPr>
        </p:nvGraphicFramePr>
        <p:xfrm>
          <a:off x="4572000" y="874599"/>
          <a:ext cx="4499992" cy="2932510"/>
        </p:xfrm>
        <a:graphic>
          <a:graphicData uri="http://schemas.openxmlformats.org/drawingml/2006/table">
            <a:tbl>
              <a:tblPr/>
              <a:tblGrid>
                <a:gridCol w="4499992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LICENCIAS AMBIENTALES Y MONITOREO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INSPECCIONES AMBIENTALES REALIZADAS 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MONITOREO DE FAUNA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GESTIÓN DE RESIDUOS SÓLIDOS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GESTIÓN</a:t>
                      </a:r>
                      <a:r>
                        <a:rPr lang="en-U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DEL AGUA</a:t>
                      </a:r>
                      <a:endParaRPr lang="es-BO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_tradnl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CAPACITACIÓN 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_tradnl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IMPLEMENTACIÓN DE SEÑALIZACIÓN 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_tradnl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CAPACITACIÓN 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_tradnl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REALIZACIÓN DE SIMULACROS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_tradnl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INSPECCIONES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_tradnl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ROPA DE TRABAJO Y EQUIPOS DE PROTECCIÓN PERSONAL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2" descr="G:\FOTOS MEMORIA 2017\MEDIO AMBIENTE\DSC_247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830586"/>
            <a:ext cx="4536504" cy="300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996952"/>
            <a:ext cx="4464496" cy="38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7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5" name="Group 9"/>
          <p:cNvGrpSpPr>
            <a:grpSpLocks/>
          </p:cNvGrpSpPr>
          <p:nvPr/>
        </p:nvGrpSpPr>
        <p:grpSpPr bwMode="auto">
          <a:xfrm>
            <a:off x="939900" y="1278897"/>
            <a:ext cx="2170385" cy="1934079"/>
            <a:chOff x="1838" y="1248"/>
            <a:chExt cx="1989" cy="1790"/>
          </a:xfrm>
        </p:grpSpPr>
        <p:sp>
          <p:nvSpPr>
            <p:cNvPr id="70666" name="AutoShape 10"/>
            <p:cNvSpPr>
              <a:spLocks noChangeArrowheads="1"/>
            </p:cNvSpPr>
            <p:nvPr/>
          </p:nvSpPr>
          <p:spPr bwMode="gray">
            <a:xfrm rot="16200000" flipH="1">
              <a:off x="1786" y="1952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7" name="AutoShape 11"/>
            <p:cNvSpPr>
              <a:spLocks noChangeArrowheads="1"/>
            </p:cNvSpPr>
            <p:nvPr/>
          </p:nvSpPr>
          <p:spPr bwMode="gray">
            <a:xfrm rot="5400000" flipH="1">
              <a:off x="3569" y="1918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8" name="AutoShape 12"/>
            <p:cNvSpPr>
              <a:spLocks noChangeArrowheads="1"/>
            </p:cNvSpPr>
            <p:nvPr/>
          </p:nvSpPr>
          <p:spPr bwMode="gray">
            <a:xfrm rot="10800000" flipH="1">
              <a:off x="2677" y="283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gray">
            <a:xfrm>
              <a:off x="2030" y="1248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122" y="1339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5" name="Text Box 19"/>
            <p:cNvSpPr txBox="1">
              <a:spLocks noChangeArrowheads="1"/>
            </p:cNvSpPr>
            <p:nvPr/>
          </p:nvSpPr>
          <p:spPr bwMode="gray">
            <a:xfrm>
              <a:off x="2641" y="1773"/>
              <a:ext cx="404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600" b="1" dirty="0" smtClean="0">
                  <a:solidFill>
                    <a:schemeClr val="bg1">
                      <a:lumMod val="50000"/>
                    </a:schemeClr>
                  </a:solidFill>
                </a:rPr>
                <a:t>3</a:t>
              </a:r>
              <a:endParaRPr lang="en-US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2 Rectángulo"/>
          <p:cNvSpPr/>
          <p:nvPr/>
        </p:nvSpPr>
        <p:spPr>
          <a:xfrm>
            <a:off x="3468074" y="1421619"/>
            <a:ext cx="48504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E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III: CIDYP – INDUSTRIALIZACIÓN - Resultados programados y alcanzados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4357694"/>
            <a:ext cx="9144032" cy="2643206"/>
          </a:xfrm>
          <a:prstGeom prst="rect">
            <a:avLst/>
          </a:prstGeom>
          <a:solidFill>
            <a:schemeClr val="accent5">
              <a:lumMod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17" name="8 Grupo"/>
          <p:cNvGrpSpPr/>
          <p:nvPr/>
        </p:nvGrpSpPr>
        <p:grpSpPr>
          <a:xfrm>
            <a:off x="5643570" y="5572140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32000"/>
            </a:schemeClr>
          </a:solidFill>
        </p:grpSpPr>
        <p:sp>
          <p:nvSpPr>
            <p:cNvPr id="18" name="17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6600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6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6929454" y="966225"/>
              <a:ext cx="164307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ES" sz="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58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III: CIDYP –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 PILOTO DE BATERÍAS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3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222153"/>
              </p:ext>
            </p:extLst>
          </p:nvPr>
        </p:nvGraphicFramePr>
        <p:xfrm>
          <a:off x="107504" y="874599"/>
          <a:ext cx="4608512" cy="1508402"/>
        </p:xfrm>
        <a:graphic>
          <a:graphicData uri="http://schemas.openxmlformats.org/drawingml/2006/table">
            <a:tbl>
              <a:tblPr/>
              <a:tblGrid>
                <a:gridCol w="4608512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95250" lvl="0" indent="-95250"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CAPACITACIÓN EN OPERACIÓN DE PLANTA PILOTO DE BATERÍAS  DE 19 PERSONAS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95250" lvl="0" indent="-95250">
                        <a:buFont typeface="Arial" pitchFamily="34" charset="0"/>
                        <a:buChar char="•"/>
                      </a:pPr>
                      <a:r>
                        <a:rPr lang="es-MX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OPERACIÓN DE</a:t>
                      </a:r>
                      <a:r>
                        <a:rPr lang="es-MX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PILOTAJE DE LA PLANTA PILOTO DE BATERÍAS</a:t>
                      </a:r>
                      <a:endParaRPr lang="es-MX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901411"/>
              </p:ext>
            </p:extLst>
          </p:nvPr>
        </p:nvGraphicFramePr>
        <p:xfrm>
          <a:off x="4932040" y="874599"/>
          <a:ext cx="4139952" cy="1508402"/>
        </p:xfrm>
        <a:graphic>
          <a:graphicData uri="http://schemas.openxmlformats.org/drawingml/2006/table">
            <a:tbl>
              <a:tblPr/>
              <a:tblGrid>
                <a:gridCol w="4139952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18 PERSONAS CAPACITADAS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OPERACIÓN CONTINUA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DE LA PLANTA DE BATERÍAS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066" y="2949587"/>
            <a:ext cx="5000916" cy="374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5" y="2444654"/>
            <a:ext cx="4296124" cy="285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01142"/>
            <a:ext cx="7847856" cy="563562"/>
          </a:xfrm>
        </p:spPr>
        <p:txBody>
          <a:bodyPr/>
          <a:lstStyle/>
          <a:p>
            <a:pPr eaLnBrk="0" hangingPunct="0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III: CIDYP –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 PILOTO DE MATERIALES CATÓDICOS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3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15851"/>
              </p:ext>
            </p:extLst>
          </p:nvPr>
        </p:nvGraphicFramePr>
        <p:xfrm>
          <a:off x="107504" y="873853"/>
          <a:ext cx="4320480" cy="2555148"/>
        </p:xfrm>
        <a:graphic>
          <a:graphicData uri="http://schemas.openxmlformats.org/drawingml/2006/table">
            <a:tbl>
              <a:tblPr/>
              <a:tblGrid>
                <a:gridCol w="4320480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95250" lvl="0" indent="-95250">
                        <a:buFont typeface="Arial" pitchFamily="34" charset="0"/>
                        <a:buChar char="•"/>
                      </a:pPr>
                      <a:r>
                        <a:rPr lang="es-MX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CONCLUSIÓN DE LA INFRAESTRUCTURA PARA LA PLANTA PILOTO DE MATERIALES CATÓDICOS  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95250" marR="0" lvl="0" indent="-95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MX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EQUIPAMIENTO E INICIO DE OPERACIONES DE LA PLANTA PILOTO DE MATERIALES CATÓDICOS  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470003">
                <a:tc>
                  <a:txBody>
                    <a:bodyPr/>
                    <a:lstStyle/>
                    <a:p>
                      <a:pPr marL="95250" marR="0" lvl="0" indent="-95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MX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PRODUCCIÓN DE LOS PRIMEROS 4 KILOS DE MATERIAL CATÓDICO (LMO Y NMC)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95250" marR="0" lvl="0" indent="-952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MX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CONVENIO PARA LA PLANTA INDUSTRIAL DE MATERIAL CATÓDICO DEFINIDO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074637"/>
              </p:ext>
            </p:extLst>
          </p:nvPr>
        </p:nvGraphicFramePr>
        <p:xfrm>
          <a:off x="4499992" y="874599"/>
          <a:ext cx="4572000" cy="2663194"/>
        </p:xfrm>
        <a:graphic>
          <a:graphicData uri="http://schemas.openxmlformats.org/drawingml/2006/table">
            <a:tbl>
              <a:tblPr/>
              <a:tblGrid>
                <a:gridCol w="4572000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1186249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INFRAESTRUCTURA, EQUIPAMIENTO Y PRUEBAS CONCLUIDAS EN EL MES DE AGOSTO, DANDO INICIO A LA OPERACIÓN PILOTO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470750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PRODUCCIÓN DE 12 KILOS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DE MATERIAL CATÓDICO CON LITIO BOLIVIANO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610185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 CURSO Y EVALUACIÓN ACERCAMIENTOS Y EVALUACIONES CON EMPRESAS </a:t>
                      </a:r>
                      <a:r>
                        <a:rPr lang="es-MX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INTERNACIONALES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2" descr="G:\FOTOS MEMORIA 2017\BATERIAS\DSC_005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550844"/>
            <a:ext cx="6912768" cy="325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3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01142"/>
            <a:ext cx="7847856" cy="563562"/>
          </a:xfrm>
        </p:spPr>
        <p:txBody>
          <a:bodyPr/>
          <a:lstStyle/>
          <a:p>
            <a:pPr eaLnBrk="0" hangingPunct="0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III: CIDYP –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 PILOTO DE MATERIALES CATÓDICOS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3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5" name="Picture 3" descr="C:\Users\leo.yapu\Desktop\Bcb IPM 2-17\SANO 33-14 CIDYP\PLANTA PILOTO CATODOS\DOSIFICADOR CATOD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5" y="1628801"/>
            <a:ext cx="8540579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leo.yapu\Desktop\Bcb IPM 2-17\SANO 33-14 CIDYP\PLANTA PILOTO CATODOS\DSC_018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3380" y="857889"/>
            <a:ext cx="3645124" cy="24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9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III: CIDYP – </a:t>
            </a:r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 DE INVESTIGACIÓN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3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027641"/>
              </p:ext>
            </p:extLst>
          </p:nvPr>
        </p:nvGraphicFramePr>
        <p:xfrm>
          <a:off x="107504" y="874599"/>
          <a:ext cx="4896544" cy="1219555"/>
        </p:xfrm>
        <a:graphic>
          <a:graphicData uri="http://schemas.openxmlformats.org/drawingml/2006/table">
            <a:tbl>
              <a:tblPr/>
              <a:tblGrid>
                <a:gridCol w="4896544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95250" lvl="0" indent="-95250"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GENERACIÓN DE 2 LÍNEAS DE INVESTIGACIÓN, 5 MÉTODOS Y 9 EXPERIMENTOS EN SÍNTESIS, CARACTERIZACIÓN Y PURIFICACIÓN DE LITIO Y PRECURSORES.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870726"/>
              </p:ext>
            </p:extLst>
          </p:nvPr>
        </p:nvGraphicFramePr>
        <p:xfrm>
          <a:off x="5076056" y="874599"/>
          <a:ext cx="3995936" cy="1219555"/>
        </p:xfrm>
        <a:graphic>
          <a:graphicData uri="http://schemas.openxmlformats.org/drawingml/2006/table">
            <a:tbl>
              <a:tblPr/>
              <a:tblGrid>
                <a:gridCol w="3995936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INVESTIGACIONES Y EXPERIMENTOS EN CURSO LOGRANDO AVANCES EN LA CARACTERIZACIÓN, PURIFICACIÓN Y SÍNTESIS. 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504" y="2132856"/>
            <a:ext cx="6467875" cy="35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5934" y="3105910"/>
            <a:ext cx="3462569" cy="363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" y="836712"/>
            <a:ext cx="9071992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01142"/>
            <a:ext cx="7622267" cy="563562"/>
          </a:xfrm>
        </p:spPr>
        <p:txBody>
          <a:bodyPr/>
          <a:lstStyle/>
          <a:p>
            <a:pPr eaLnBrk="0" hangingPunct="0"/>
            <a:r>
              <a:rPr lang="es-E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III: CIDYP – </a:t>
            </a:r>
            <a:r>
              <a:rPr lang="es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MEDO AMBIENTE, SEGURIDAD INDUSTRIAL Y LOGÍSTICA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3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681878"/>
              </p:ext>
            </p:extLst>
          </p:nvPr>
        </p:nvGraphicFramePr>
        <p:xfrm>
          <a:off x="107504" y="874599"/>
          <a:ext cx="4465004" cy="1432915"/>
        </p:xfrm>
        <a:graphic>
          <a:graphicData uri="http://schemas.openxmlformats.org/drawingml/2006/table">
            <a:tbl>
              <a:tblPr/>
              <a:tblGrid>
                <a:gridCol w="4465004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95250" lvl="0" indent="-95250"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CONCLUSIÓN DE LA OBRA DEL PUENTE DE ACCESO A LA PALCA.</a:t>
                      </a:r>
                    </a:p>
                    <a:p>
                      <a:pPr marL="95250" lvl="0" indent="-95250"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SUPERVISIÓN Y GESTIÓN PERMANENTE MEDIO AMBIENTAL Y DE SEGURIDAD INDUSTRIAL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3025222"/>
              </p:ext>
            </p:extLst>
          </p:nvPr>
        </p:nvGraphicFramePr>
        <p:xfrm>
          <a:off x="4716016" y="874599"/>
          <a:ext cx="4355976" cy="1402273"/>
        </p:xfrm>
        <a:graphic>
          <a:graphicData uri="http://schemas.openxmlformats.org/drawingml/2006/table">
            <a:tbl>
              <a:tblPr/>
              <a:tblGrid>
                <a:gridCol w="4355976"/>
              </a:tblGrid>
              <a:tr h="413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988291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 HA CONCLUIDO EL PUENTE DE ACCESO EN LA PALCA</a:t>
                      </a:r>
                    </a:p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ACTIVIDADES CONTINUAS EN MEDIO AMBIENTE Y SEGURIDAD INDUSTRIAL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3" descr="G:\FOTOS MEMORIA 2017\MEDIO AMBIENTE\DSCN173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342920"/>
            <a:ext cx="5096512" cy="382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leo.yapu\Desktop\Bcb IPM 2-17\SANO 33-14 CIDYP\OBRAS MENORES\IMG_20170207_10595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6020" y="3274505"/>
            <a:ext cx="4622484" cy="34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7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5" name="Group 9"/>
          <p:cNvGrpSpPr>
            <a:grpSpLocks/>
          </p:cNvGrpSpPr>
          <p:nvPr/>
        </p:nvGrpSpPr>
        <p:grpSpPr bwMode="auto">
          <a:xfrm>
            <a:off x="939900" y="1278897"/>
            <a:ext cx="2170385" cy="1934079"/>
            <a:chOff x="1838" y="1248"/>
            <a:chExt cx="1989" cy="1790"/>
          </a:xfrm>
        </p:grpSpPr>
        <p:sp>
          <p:nvSpPr>
            <p:cNvPr id="70666" name="AutoShape 10"/>
            <p:cNvSpPr>
              <a:spLocks noChangeArrowheads="1"/>
            </p:cNvSpPr>
            <p:nvPr/>
          </p:nvSpPr>
          <p:spPr bwMode="gray">
            <a:xfrm rot="16200000" flipH="1">
              <a:off x="1786" y="1952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7" name="AutoShape 11"/>
            <p:cNvSpPr>
              <a:spLocks noChangeArrowheads="1"/>
            </p:cNvSpPr>
            <p:nvPr/>
          </p:nvSpPr>
          <p:spPr bwMode="gray">
            <a:xfrm rot="5400000" flipH="1">
              <a:off x="3569" y="1918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8" name="AutoShape 12"/>
            <p:cNvSpPr>
              <a:spLocks noChangeArrowheads="1"/>
            </p:cNvSpPr>
            <p:nvPr/>
          </p:nvSpPr>
          <p:spPr bwMode="gray">
            <a:xfrm rot="10800000" flipH="1">
              <a:off x="2677" y="283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gray">
            <a:xfrm>
              <a:off x="2030" y="1248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122" y="1339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5" name="Text Box 19"/>
            <p:cNvSpPr txBox="1">
              <a:spLocks noChangeArrowheads="1"/>
            </p:cNvSpPr>
            <p:nvPr/>
          </p:nvSpPr>
          <p:spPr bwMode="gray">
            <a:xfrm>
              <a:off x="2641" y="1773"/>
              <a:ext cx="404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600" b="1" dirty="0" smtClean="0">
                  <a:solidFill>
                    <a:schemeClr val="bg1">
                      <a:lumMod val="50000"/>
                    </a:schemeClr>
                  </a:solidFill>
                </a:rPr>
                <a:t>4</a:t>
              </a:r>
              <a:endParaRPr lang="en-US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2 Rectángulo"/>
          <p:cNvSpPr/>
          <p:nvPr/>
        </p:nvSpPr>
        <p:spPr>
          <a:xfrm>
            <a:off x="3468074" y="1421619"/>
            <a:ext cx="48504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E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SALAR DE COIPASA </a:t>
            </a:r>
            <a:r>
              <a:rPr lang="es-E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Estación Experimental - Resultados </a:t>
            </a:r>
            <a:r>
              <a:rPr lang="es-E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programados y alcanzados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4357694"/>
            <a:ext cx="9144032" cy="2643206"/>
          </a:xfrm>
          <a:prstGeom prst="rect">
            <a:avLst/>
          </a:prstGeom>
          <a:solidFill>
            <a:schemeClr val="accent5">
              <a:lumMod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16" name="8 Grupo"/>
          <p:cNvGrpSpPr/>
          <p:nvPr/>
        </p:nvGrpSpPr>
        <p:grpSpPr>
          <a:xfrm>
            <a:off x="5643570" y="5572140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32000"/>
            </a:schemeClr>
          </a:solidFill>
        </p:grpSpPr>
        <p:sp>
          <p:nvSpPr>
            <p:cNvPr id="17" name="16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6600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6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6929454" y="966225"/>
              <a:ext cx="164307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ES" sz="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8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otos videos gnre leo\GNRE FOT VID\FOTOS COIPASA\0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843735"/>
            <a:ext cx="8964488" cy="58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Estación Exp. – Coipasa – Diseño de la Etapa Piloto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4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8942231"/>
              </p:ext>
            </p:extLst>
          </p:nvPr>
        </p:nvGraphicFramePr>
        <p:xfrm>
          <a:off x="107504" y="874599"/>
          <a:ext cx="3816424" cy="1432915"/>
        </p:xfrm>
        <a:graphic>
          <a:graphicData uri="http://schemas.openxmlformats.org/drawingml/2006/table">
            <a:tbl>
              <a:tblPr/>
              <a:tblGrid>
                <a:gridCol w="3816424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95250" lvl="0" indent="-95250">
                        <a:buFont typeface="Arial" pitchFamily="34" charset="0"/>
                        <a:buChar char="•"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ELABORACIÓN DEL PROYECTO PARA LA ETAPA DE PILOTAJE PARA PURIFICACIÓN DE SULFATO DE POTASIO, INCLUYENDO DISEÑO DE PISCINAS, PLANTA PILOTO,  ETC.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1011518"/>
              </p:ext>
            </p:extLst>
          </p:nvPr>
        </p:nvGraphicFramePr>
        <p:xfrm>
          <a:off x="4067944" y="874599"/>
          <a:ext cx="5004048" cy="1646275"/>
        </p:xfrm>
        <a:graphic>
          <a:graphicData uri="http://schemas.openxmlformats.org/drawingml/2006/table">
            <a:tbl>
              <a:tblPr/>
              <a:tblGrid>
                <a:gridCol w="5004048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BO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 TIENE ELABORADO EL PROYECTO PARA LA ETAPA DE PILOTAJE CONFORME A LOS RESULTADOS OBTENIDOS EN LA INVESTIGACIÓN, QUE PERFILAN EL SULFATO DE POTASIO COMO UN POSIBLE PRODUCTO COMERCIAL 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926" y="2420888"/>
            <a:ext cx="5718320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5148064" y="2566645"/>
            <a:ext cx="1942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BO" b="1" dirty="0" smtClean="0">
                <a:solidFill>
                  <a:schemeClr val="bg1">
                    <a:lumMod val="50000"/>
                  </a:schemeClr>
                </a:solidFill>
              </a:rPr>
              <a:t>PROCESO PROPUESTO</a:t>
            </a:r>
            <a:endParaRPr lang="es-BO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0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4941168"/>
            <a:ext cx="9144032" cy="2059732"/>
          </a:xfrm>
          <a:prstGeom prst="rect">
            <a:avLst/>
          </a:prstGeom>
          <a:solidFill>
            <a:schemeClr val="accent5">
              <a:lumMod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VISIÓN</a:t>
            </a:r>
            <a:endParaRPr lang="es-E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96752"/>
            <a:ext cx="8712968" cy="3886200"/>
          </a:xfrm>
        </p:spPr>
        <p:txBody>
          <a:bodyPr/>
          <a:lstStyle/>
          <a:p>
            <a:pPr algn="just"/>
            <a:r>
              <a:rPr lang="es-ES_tradnl" dirty="0" smtClean="0"/>
              <a:t>Industrializar </a:t>
            </a:r>
            <a:r>
              <a:rPr lang="es-ES_tradnl" dirty="0"/>
              <a:t>los recursos evaporíticos de </a:t>
            </a:r>
            <a:r>
              <a:rPr lang="es-ES_tradnl" dirty="0" smtClean="0"/>
              <a:t>Bolivia</a:t>
            </a:r>
            <a:r>
              <a:rPr lang="es-ES_tradnl" dirty="0"/>
              <a:t>, a través de proyectos sostenibles, públicos y sociales, que respondan al desarrollo regional, departamental y nacional, que permita el abastecimiento responsable, en particular del litio y el potasio, a la comunidad internacional; proyectos industriales integrales que respetan el medio ambiente, las leyes vigentes, los derechos de los pueblos originarios, y generen trabajo, valor agregado, riqueza y soberanía.</a:t>
            </a:r>
            <a:endParaRPr lang="es-ES" dirty="0"/>
          </a:p>
        </p:txBody>
      </p:sp>
      <p:grpSp>
        <p:nvGrpSpPr>
          <p:cNvPr id="2" name="8 Grupo"/>
          <p:cNvGrpSpPr/>
          <p:nvPr/>
        </p:nvGrpSpPr>
        <p:grpSpPr>
          <a:xfrm>
            <a:off x="5643570" y="5572140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32000"/>
            </a:schemeClr>
          </a:solidFill>
        </p:grpSpPr>
        <p:sp>
          <p:nvSpPr>
            <p:cNvPr id="10" name="9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MX" sz="6600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MX" sz="6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6929454" y="966225"/>
              <a:ext cx="164307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MX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s-MX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 Litio</a:t>
              </a:r>
            </a:p>
            <a:p>
              <a:pPr>
                <a:spcAft>
                  <a:spcPts val="0"/>
                </a:spcAft>
              </a:pPr>
              <a:r>
                <a:rPr lang="es-MX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MX" sz="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E:\fotos videos gnre leo\GNRE FOT VID\FOTOS COIPASA\08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8" y="843735"/>
            <a:ext cx="8964488" cy="589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Estación Exp. – Coipasa – Geología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4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586993"/>
              </p:ext>
            </p:extLst>
          </p:nvPr>
        </p:nvGraphicFramePr>
        <p:xfrm>
          <a:off x="107504" y="874599"/>
          <a:ext cx="4248472" cy="1436394"/>
        </p:xfrm>
        <a:graphic>
          <a:graphicData uri="http://schemas.openxmlformats.org/drawingml/2006/table">
            <a:tbl>
              <a:tblPr/>
              <a:tblGrid>
                <a:gridCol w="4248472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261938" lvl="0" indent="-261938">
                        <a:buFont typeface="Arial" pitchFamily="34" charset="0"/>
                        <a:buChar char="•"/>
                      </a:pPr>
                      <a:r>
                        <a:rPr lang="es-MX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ESTUDIO GEOLÓGICO DE EVALUACIÓN INICIAL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261938" lvl="0" indent="-261938">
                        <a:buFont typeface="Arial" pitchFamily="34" charset="0"/>
                        <a:buChar char="•"/>
                      </a:pPr>
                      <a:r>
                        <a:rPr lang="es-MX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MONITOREO MENSUAL Y ESTUDIO HÍDRICO DE LA CUENCA DEL SALAR</a:t>
                      </a:r>
                      <a:endParaRPr lang="es-MX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562131"/>
              </p:ext>
            </p:extLst>
          </p:nvPr>
        </p:nvGraphicFramePr>
        <p:xfrm>
          <a:off x="4572508" y="874599"/>
          <a:ext cx="4499484" cy="1436394"/>
        </p:xfrm>
        <a:graphic>
          <a:graphicData uri="http://schemas.openxmlformats.org/drawingml/2006/table">
            <a:tbl>
              <a:tblPr/>
              <a:tblGrid>
                <a:gridCol w="4499484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 REALIZA DE FORMA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PERIÓDICA LA</a:t>
                      </a: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EVALUACIÓN DE</a:t>
                      </a:r>
                      <a:r>
                        <a:rPr lang="es-ES" sz="14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LOS POZOS PERFORADOS</a:t>
                      </a:r>
                      <a:endParaRPr lang="es-ES" sz="14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  <a:tr h="538177">
                <a:tc>
                  <a:txBody>
                    <a:bodyPr/>
                    <a:lstStyle/>
                    <a:p>
                      <a:pPr marL="84138" marR="0" lvl="0" indent="-841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ES" sz="14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SE REALIZA LO MONITOREOS DE LA CUENCA  DE FORMA PERIÓDICA</a:t>
                      </a:r>
                    </a:p>
                  </a:txBody>
                  <a:tcPr marL="6075" marR="6075" marT="60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75000"/>
                        <a:alpha val="60001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8" name="Picture 2" descr="G:\FOTOS MEMORIA 2017\GEOLOGIA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640953" cy="429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93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5" name="Group 9"/>
          <p:cNvGrpSpPr>
            <a:grpSpLocks/>
          </p:cNvGrpSpPr>
          <p:nvPr/>
        </p:nvGrpSpPr>
        <p:grpSpPr bwMode="auto">
          <a:xfrm>
            <a:off x="939900" y="1278897"/>
            <a:ext cx="2170385" cy="1934079"/>
            <a:chOff x="1838" y="1248"/>
            <a:chExt cx="1989" cy="1790"/>
          </a:xfrm>
        </p:grpSpPr>
        <p:sp>
          <p:nvSpPr>
            <p:cNvPr id="70666" name="AutoShape 10"/>
            <p:cNvSpPr>
              <a:spLocks noChangeArrowheads="1"/>
            </p:cNvSpPr>
            <p:nvPr/>
          </p:nvSpPr>
          <p:spPr bwMode="gray">
            <a:xfrm rot="16200000" flipH="1">
              <a:off x="1786" y="1952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7" name="AutoShape 11"/>
            <p:cNvSpPr>
              <a:spLocks noChangeArrowheads="1"/>
            </p:cNvSpPr>
            <p:nvPr/>
          </p:nvSpPr>
          <p:spPr bwMode="gray">
            <a:xfrm rot="5400000" flipH="1">
              <a:off x="3569" y="1918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8" name="AutoShape 12"/>
            <p:cNvSpPr>
              <a:spLocks noChangeArrowheads="1"/>
            </p:cNvSpPr>
            <p:nvPr/>
          </p:nvSpPr>
          <p:spPr bwMode="gray">
            <a:xfrm rot="10800000" flipH="1">
              <a:off x="2677" y="283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gray">
            <a:xfrm>
              <a:off x="2030" y="1248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122" y="1339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5" name="Text Box 19"/>
            <p:cNvSpPr txBox="1">
              <a:spLocks noChangeArrowheads="1"/>
            </p:cNvSpPr>
            <p:nvPr/>
          </p:nvSpPr>
          <p:spPr bwMode="gray">
            <a:xfrm>
              <a:off x="2679" y="1773"/>
              <a:ext cx="326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 smtClean="0">
                  <a:solidFill>
                    <a:schemeClr val="bg1">
                      <a:lumMod val="50000"/>
                    </a:schemeClr>
                  </a:solidFill>
                </a:rPr>
                <a:t>5</a:t>
              </a:r>
              <a:endParaRPr lang="en-US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2 Rectángulo"/>
          <p:cNvSpPr/>
          <p:nvPr/>
        </p:nvSpPr>
        <p:spPr>
          <a:xfrm>
            <a:off x="3468074" y="1421619"/>
            <a:ext cx="48504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E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FINANCIERA - FÍSICA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4357694"/>
            <a:ext cx="9144032" cy="2643206"/>
          </a:xfrm>
          <a:prstGeom prst="rect">
            <a:avLst/>
          </a:prstGeom>
          <a:solidFill>
            <a:schemeClr val="accent5">
              <a:lumMod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16" name="8 Grupo"/>
          <p:cNvGrpSpPr/>
          <p:nvPr/>
        </p:nvGrpSpPr>
        <p:grpSpPr>
          <a:xfrm>
            <a:off x="5643570" y="5572140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32000"/>
            </a:schemeClr>
          </a:solidFill>
        </p:grpSpPr>
        <p:sp>
          <p:nvSpPr>
            <p:cNvPr id="17" name="16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6600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6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6929454" y="966225"/>
              <a:ext cx="164307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ES" sz="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140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836712"/>
            <a:ext cx="896448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Física y Financiera </a:t>
            </a:r>
            <a:endPara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5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32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799132"/>
              </p:ext>
            </p:extLst>
          </p:nvPr>
        </p:nvGraphicFramePr>
        <p:xfrm>
          <a:off x="144017" y="864488"/>
          <a:ext cx="8892479" cy="2636520"/>
        </p:xfrm>
        <a:graphic>
          <a:graphicData uri="http://schemas.openxmlformats.org/drawingml/2006/table">
            <a:tbl>
              <a:tblPr/>
              <a:tblGrid>
                <a:gridCol w="6115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249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12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584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969492323"/>
                    </a:ext>
                  </a:extLst>
                </a:gridCol>
              </a:tblGrid>
              <a:tr h="4360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PROYECTO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PRESUPUESTO INICIAL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PRESUPUESTO EJECUTADO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</a:t>
                      </a:r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EJECUCIÓN</a:t>
                      </a:r>
                      <a:r>
                        <a:rPr lang="es-B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/PTTO. INICIAL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EJECUCIÓN FÍSICA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3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FASE 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DESAR. INTEGRAL DE LA SALM. SALAR UYUNI FASE 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6.514.560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4.027.549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61,8%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85%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PROYECTOS DE INVERSIÓN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8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FASE 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DESAR. INTEGRAL DE LA SALM. SALAR UYUNI FASE II PLANTA</a:t>
                      </a:r>
                      <a:r>
                        <a:rPr lang="es-B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INDUSTRIAL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1.332.110.485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682.659.881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046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FASE III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CENTRO DE INVESTIGACIÓN DESARROLLO Y PILOTAJE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125.240.902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46.365.195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37,0%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65%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EST. EXP.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DESAR. INTEGRAL DE LA SALM. SALAR DE COIPASA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2.000.000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1.297.550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64,9%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987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TOTAL INVERSIÓN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1.459.351.387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730.322.626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265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TOTALES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1.465.865.947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734.350.175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50,10%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19" name="1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788111"/>
              </p:ext>
            </p:extLst>
          </p:nvPr>
        </p:nvGraphicFramePr>
        <p:xfrm>
          <a:off x="107504" y="3717032"/>
          <a:ext cx="8964488" cy="3063240"/>
        </p:xfrm>
        <a:graphic>
          <a:graphicData uri="http://schemas.openxmlformats.org/drawingml/2006/table">
            <a:tbl>
              <a:tblPr/>
              <a:tblGrid>
                <a:gridCol w="584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097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53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23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572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23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84192"/>
                <a:gridCol w="102233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66721"/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PROYECTO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PRESUPUESTO VIGENTE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EJECUTADO GNRE</a:t>
                      </a:r>
                      <a:r>
                        <a:rPr lang="es-BO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- </a:t>
                      </a:r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CMB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% EJEC.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EJECUTADO YLB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% EJEC.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TOTAL  </a:t>
                      </a:r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EJECUTADO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% EJEC.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31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FASE 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DESAR. INTEGRAL DE LA SALM. SALAR UYUNI FASE 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6.514.560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2.528.335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38,8%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1.499.214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23,0%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4.027.549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itchFamily="34" charset="0"/>
                        </a:rPr>
                        <a:t>61,8%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5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PROYECTOS DE INVERSIÓN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B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89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FASE 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DESAR. INTEGRAL DE LA SALM. SALAR UYUNI FASE II PLANTA</a:t>
                      </a:r>
                      <a:r>
                        <a:rPr lang="es-BO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INDUSTRIAL</a:t>
                      </a:r>
                      <a:endParaRPr lang="es-B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1.332.110.485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265.168.903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417.490.979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682.659.881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046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FASE III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CENTRO DE INVESTIGACIÓN DESARROLLO Y PILOTAJE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125.240.902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11.268.929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35.096.265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28,0%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46.365.195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37,0%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EST. EXP.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DESAR. INTEGRAL DE LA SALM. SALAR DE COIPASA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2.000.000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749.009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37,5%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548.541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27,4%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1.297.550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64,9%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594"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TOTAL INVERSIÓN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1.459.351.387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277.186.841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453.135.784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31,1%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730.322.626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265">
                <a:tc>
                  <a:txBody>
                    <a:bodyPr/>
                    <a:lstStyle/>
                    <a:p>
                      <a:pPr algn="l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TOTALES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1.465.865.947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279.715.176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454.634.999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31,0%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734.350.175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B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50,10%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35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5" name="Group 9"/>
          <p:cNvGrpSpPr>
            <a:grpSpLocks/>
          </p:cNvGrpSpPr>
          <p:nvPr/>
        </p:nvGrpSpPr>
        <p:grpSpPr bwMode="auto">
          <a:xfrm>
            <a:off x="939900" y="1278897"/>
            <a:ext cx="2170385" cy="1934079"/>
            <a:chOff x="1838" y="1248"/>
            <a:chExt cx="1989" cy="1790"/>
          </a:xfrm>
        </p:grpSpPr>
        <p:sp>
          <p:nvSpPr>
            <p:cNvPr id="70666" name="AutoShape 10"/>
            <p:cNvSpPr>
              <a:spLocks noChangeArrowheads="1"/>
            </p:cNvSpPr>
            <p:nvPr/>
          </p:nvSpPr>
          <p:spPr bwMode="gray">
            <a:xfrm rot="16200000" flipH="1">
              <a:off x="1786" y="1952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7" name="AutoShape 11"/>
            <p:cNvSpPr>
              <a:spLocks noChangeArrowheads="1"/>
            </p:cNvSpPr>
            <p:nvPr/>
          </p:nvSpPr>
          <p:spPr bwMode="gray">
            <a:xfrm rot="5400000" flipH="1">
              <a:off x="3569" y="1918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8" name="AutoShape 12"/>
            <p:cNvSpPr>
              <a:spLocks noChangeArrowheads="1"/>
            </p:cNvSpPr>
            <p:nvPr/>
          </p:nvSpPr>
          <p:spPr bwMode="gray">
            <a:xfrm rot="10800000" flipH="1">
              <a:off x="2677" y="283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gray">
            <a:xfrm>
              <a:off x="2030" y="1248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122" y="1339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5" name="Text Box 19"/>
            <p:cNvSpPr txBox="1">
              <a:spLocks noChangeArrowheads="1"/>
            </p:cNvSpPr>
            <p:nvPr/>
          </p:nvSpPr>
          <p:spPr bwMode="gray">
            <a:xfrm>
              <a:off x="2679" y="1773"/>
              <a:ext cx="326" cy="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 dirty="0" smtClean="0">
                  <a:solidFill>
                    <a:schemeClr val="bg1">
                      <a:lumMod val="50000"/>
                    </a:schemeClr>
                  </a:solidFill>
                </a:rPr>
                <a:t>6</a:t>
              </a:r>
              <a:endParaRPr lang="en-US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2 Rectángulo"/>
          <p:cNvSpPr/>
          <p:nvPr/>
        </p:nvSpPr>
        <p:spPr>
          <a:xfrm>
            <a:off x="3468074" y="1421619"/>
            <a:ext cx="48504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E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HECHOS RELEVANTES - DIFICULTADES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4357694"/>
            <a:ext cx="9144032" cy="2643206"/>
          </a:xfrm>
          <a:prstGeom prst="rect">
            <a:avLst/>
          </a:prstGeom>
          <a:solidFill>
            <a:schemeClr val="accent5">
              <a:lumMod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16" name="8 Grupo"/>
          <p:cNvGrpSpPr/>
          <p:nvPr/>
        </p:nvGrpSpPr>
        <p:grpSpPr>
          <a:xfrm>
            <a:off x="5643570" y="5572140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32000"/>
            </a:schemeClr>
          </a:solidFill>
        </p:grpSpPr>
        <p:sp>
          <p:nvSpPr>
            <p:cNvPr id="17" name="16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6600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6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6929454" y="966225"/>
              <a:ext cx="164307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ES" sz="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5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201142"/>
            <a:ext cx="8279904" cy="563562"/>
          </a:xfrm>
        </p:spPr>
        <p:txBody>
          <a:bodyPr/>
          <a:lstStyle/>
          <a:p>
            <a:pPr eaLnBrk="0" hangingPunct="0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HECHOS RELEVANTES Y DIFICULTADES</a:t>
            </a:r>
          </a:p>
        </p:txBody>
      </p:sp>
      <p:grpSp>
        <p:nvGrpSpPr>
          <p:cNvPr id="41" name="72 Grupo"/>
          <p:cNvGrpSpPr/>
          <p:nvPr/>
        </p:nvGrpSpPr>
        <p:grpSpPr>
          <a:xfrm>
            <a:off x="357158" y="214290"/>
            <a:ext cx="714380" cy="642942"/>
            <a:chOff x="1357290" y="142852"/>
            <a:chExt cx="714380" cy="642942"/>
          </a:xfrm>
        </p:grpSpPr>
        <p:grpSp>
          <p:nvGrpSpPr>
            <p:cNvPr id="42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44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5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6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7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48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43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6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611560" y="1052736"/>
            <a:ext cx="81512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s-ES_tradnl" b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FASE I - PLANTA PILOTO</a:t>
            </a:r>
            <a:endParaRPr lang="es-BO" b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261938" indent="-261938" algn="just">
              <a:buFont typeface="Arial" pitchFamily="34" charset="0"/>
              <a:buChar char="•"/>
            </a:pPr>
            <a:r>
              <a:rPr lang="es-ES_tradnl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LA BAJA EN EL PRECIO DEL POTASIO REDUJO LOS INGRESOS ESPERADOS POR ESTE PRODUCTO Y OBLIGO A REDUCIR LA PRODUCCIÓN POR ALTO ALMACENAJE Y LA REDUCCIÓN DE LOS GASTOS PROGRAMADOS. SIN EMBARGO EN EL CASO DEL CARBONATO DE LITIO, SU ALTA DEMANDA Y PRECIO CRECIENTE PERMITIÓ INCREMENTAR LA PRODUCCIÓN Y OBTENER LOS PRECIOS MAS ALTOS A LA FECHA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25185" y="2832025"/>
            <a:ext cx="815127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s-ES_tradnl" b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FASE II - PLANTA INDUSTRIAL Y FASE III - CIDYP </a:t>
            </a:r>
          </a:p>
          <a:p>
            <a:pPr fontAlgn="t"/>
            <a:endParaRPr lang="es-BO" b="1" u="sng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261938" indent="-261938" algn="just">
              <a:buFont typeface="Arial" pitchFamily="34" charset="0"/>
              <a:buChar char="•"/>
            </a:pPr>
            <a:r>
              <a:rPr lang="es-BO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LA TRANSICIÓN DE LA GNRE COMIBOL A YLB, OBLIGO AL TRÁMITE DE FIRMAS, PRESUPUESTOS, DESEMBOLSOS, Y OTROS, CUYA TRAMITACIÓN LLEVO MAS DE 3 MESES QUE OBLIGARON A REPROGRAMAR LA EJECUCIÓN DE LOS PROYECTOS Y POR TANTO REDUJO SU EJECUCIÓN.</a:t>
            </a:r>
          </a:p>
          <a:p>
            <a:pPr marL="261938" indent="-261938" algn="just">
              <a:buFont typeface="Arial" pitchFamily="34" charset="0"/>
              <a:buChar char="•"/>
            </a:pPr>
            <a:r>
              <a:rPr lang="es-BO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EL DISEÑO DE  UNO DE LOS PRINCIPALES Y MÁS SIGNIFICATIVAS ADQUISICIONES HA SUFRIDO UN CAMBIO LO CUAL HA RETRASADO LA CONVOCATORIA PARA SU EJECUCIÓN.</a:t>
            </a:r>
          </a:p>
          <a:p>
            <a:pPr marL="261938" indent="-261938" algn="just">
              <a:buFont typeface="Arial" pitchFamily="34" charset="0"/>
              <a:buChar char="•"/>
            </a:pPr>
            <a:r>
              <a:rPr lang="es-BO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ASÍ MISMO ALGUNOS PROCESO DE GRAN MAGNITUD EN CUESTIÓN DE PRESUPUESTO, TUVIERON LARGA TRAMITACIÓN EN SU CONTRATACIÓN Y OBSERVACIONES INTERNAS OBLIGANDO A SU POSTERGACIÓN HASTA EL NUEVO PROCESO DE CONTRATACIÓN.</a:t>
            </a:r>
          </a:p>
        </p:txBody>
      </p:sp>
    </p:spTree>
    <p:extLst>
      <p:ext uri="{BB962C8B-B14F-4D97-AF65-F5344CB8AC3E}">
        <p14:creationId xmlns:p14="http://schemas.microsoft.com/office/powerpoint/2010/main" val="316066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04" y="836712"/>
            <a:ext cx="8964488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987824" y="3068960"/>
            <a:ext cx="33651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es-MX" sz="3200" b="1" i="1" dirty="0" smtClean="0">
                <a:solidFill>
                  <a:schemeClr val="bg1">
                    <a:lumMod val="50000"/>
                  </a:schemeClr>
                </a:solidFill>
                <a:latin typeface="Britannic Bold" pitchFamily="34" charset="0"/>
                <a:cs typeface="Calibri" pitchFamily="34" charset="0"/>
              </a:rPr>
              <a:t>GRACIAS POR SU ATENCIÓN</a:t>
            </a:r>
            <a:endParaRPr lang="es-ES_tradnl" sz="3200" b="1" i="1" dirty="0">
              <a:solidFill>
                <a:schemeClr val="bg1">
                  <a:lumMod val="50000"/>
                </a:schemeClr>
              </a:solidFill>
              <a:latin typeface="Britannic Bold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10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7" y="837367"/>
            <a:ext cx="8964489" cy="5976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estrategia</a:t>
            </a:r>
            <a:endParaRPr lang="es-E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8 Grupo"/>
          <p:cNvGrpSpPr/>
          <p:nvPr/>
        </p:nvGrpSpPr>
        <p:grpSpPr>
          <a:xfrm>
            <a:off x="5643570" y="5705380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32000"/>
            </a:schemeClr>
          </a:solidFill>
        </p:grpSpPr>
        <p:sp>
          <p:nvSpPr>
            <p:cNvPr id="10" name="9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MX" sz="6600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MX" sz="6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10 CuadroTexto"/>
            <p:cNvSpPr txBox="1"/>
            <p:nvPr/>
          </p:nvSpPr>
          <p:spPr>
            <a:xfrm>
              <a:off x="6929454" y="966225"/>
              <a:ext cx="164307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MX" b="1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</a:t>
              </a:r>
              <a:r>
                <a:rPr lang="es-MX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 Litio</a:t>
              </a:r>
            </a:p>
            <a:p>
              <a:pPr>
                <a:spcAft>
                  <a:spcPts val="0"/>
                </a:spcAft>
              </a:pPr>
              <a:r>
                <a:rPr lang="es-MX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MX" sz="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gray">
          <a:xfrm>
            <a:off x="2555776" y="1615284"/>
            <a:ext cx="567319" cy="595200"/>
          </a:xfrm>
          <a:prstGeom prst="chevron">
            <a:avLst>
              <a:gd name="adj" fmla="val 52514"/>
            </a:avLst>
          </a:prstGeom>
          <a:solidFill>
            <a:srgbClr val="FFFF0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gray">
          <a:xfrm>
            <a:off x="6464424" y="771054"/>
            <a:ext cx="2428056" cy="2231593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gray">
          <a:xfrm>
            <a:off x="6464424" y="771054"/>
            <a:ext cx="2428056" cy="2231593"/>
          </a:xfrm>
          <a:prstGeom prst="ellipse">
            <a:avLst/>
          </a:prstGeom>
          <a:gradFill rotWithShape="1">
            <a:gsLst>
              <a:gs pos="0">
                <a:schemeClr val="hlink">
                  <a:alpha val="32001"/>
                </a:schemeClr>
              </a:gs>
              <a:gs pos="100000">
                <a:schemeClr val="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gray">
          <a:xfrm>
            <a:off x="6605711" y="921629"/>
            <a:ext cx="2110499" cy="193973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gray">
          <a:xfrm>
            <a:off x="6637461" y="932741"/>
            <a:ext cx="2110499" cy="1939732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gray">
          <a:xfrm>
            <a:off x="6707312" y="1021447"/>
            <a:ext cx="1899984" cy="174625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21" name="Oval 10"/>
          <p:cNvSpPr>
            <a:spLocks noChangeArrowheads="1"/>
          </p:cNvSpPr>
          <p:nvPr/>
        </p:nvSpPr>
        <p:spPr bwMode="gray">
          <a:xfrm>
            <a:off x="107504" y="764704"/>
            <a:ext cx="2428055" cy="2231593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22" name="Oval 11"/>
          <p:cNvSpPr>
            <a:spLocks noChangeArrowheads="1"/>
          </p:cNvSpPr>
          <p:nvPr/>
        </p:nvSpPr>
        <p:spPr bwMode="gray">
          <a:xfrm>
            <a:off x="107504" y="764704"/>
            <a:ext cx="2428055" cy="2231593"/>
          </a:xfrm>
          <a:prstGeom prst="ellipse">
            <a:avLst/>
          </a:prstGeom>
          <a:gradFill rotWithShape="1">
            <a:gsLst>
              <a:gs pos="0">
                <a:schemeClr val="folHlink">
                  <a:alpha val="32001"/>
                </a:schemeClr>
              </a:gs>
              <a:gs pos="100000">
                <a:schemeClr val="folHlink">
                  <a:gamma/>
                  <a:shade val="0"/>
                  <a:invGamma/>
                  <a:alpha val="89999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gray">
          <a:xfrm>
            <a:off x="248791" y="915279"/>
            <a:ext cx="2110500" cy="193973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gray">
          <a:xfrm>
            <a:off x="250378" y="918454"/>
            <a:ext cx="2110499" cy="1939730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25" name="Oval 14"/>
          <p:cNvSpPr>
            <a:spLocks noChangeArrowheads="1"/>
          </p:cNvSpPr>
          <p:nvPr/>
        </p:nvSpPr>
        <p:spPr bwMode="gray">
          <a:xfrm>
            <a:off x="342454" y="1015097"/>
            <a:ext cx="1899984" cy="174625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grpSp>
        <p:nvGrpSpPr>
          <p:cNvPr id="26" name="Group 15"/>
          <p:cNvGrpSpPr>
            <a:grpSpLocks/>
          </p:cNvGrpSpPr>
          <p:nvPr/>
        </p:nvGrpSpPr>
        <p:grpSpPr bwMode="auto">
          <a:xfrm>
            <a:off x="369441" y="1042271"/>
            <a:ext cx="1839328" cy="1690502"/>
            <a:chOff x="4166" y="1706"/>
            <a:chExt cx="1252" cy="1252"/>
          </a:xfrm>
        </p:grpSpPr>
        <p:sp>
          <p:nvSpPr>
            <p:cNvPr id="27" name="Oval 1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  <p:sp>
          <p:nvSpPr>
            <p:cNvPr id="28" name="Oval 1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  <p:sp>
          <p:nvSpPr>
            <p:cNvPr id="29" name="Oval 1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  <p:sp>
          <p:nvSpPr>
            <p:cNvPr id="30" name="Oval 1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</p:grpSp>
      <p:sp>
        <p:nvSpPr>
          <p:cNvPr id="31" name="Oval 20"/>
          <p:cNvSpPr>
            <a:spLocks noChangeArrowheads="1"/>
          </p:cNvSpPr>
          <p:nvPr/>
        </p:nvSpPr>
        <p:spPr bwMode="gray">
          <a:xfrm>
            <a:off x="3224065" y="771054"/>
            <a:ext cx="2428055" cy="2231593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32" name="Oval 21"/>
          <p:cNvSpPr>
            <a:spLocks noChangeArrowheads="1"/>
          </p:cNvSpPr>
          <p:nvPr/>
        </p:nvSpPr>
        <p:spPr bwMode="gray">
          <a:xfrm>
            <a:off x="3224065" y="771054"/>
            <a:ext cx="2428055" cy="2231593"/>
          </a:xfrm>
          <a:prstGeom prst="ellipse">
            <a:avLst/>
          </a:prstGeom>
          <a:gradFill rotWithShape="1">
            <a:gsLst>
              <a:gs pos="0">
                <a:schemeClr val="accent1">
                  <a:alpha val="32001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gray">
          <a:xfrm>
            <a:off x="3365352" y="921629"/>
            <a:ext cx="2110500" cy="193973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34" name="Oval 23"/>
          <p:cNvSpPr>
            <a:spLocks noChangeArrowheads="1"/>
          </p:cNvSpPr>
          <p:nvPr/>
        </p:nvSpPr>
        <p:spPr bwMode="gray">
          <a:xfrm>
            <a:off x="3366939" y="924804"/>
            <a:ext cx="2110499" cy="193973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gray">
          <a:xfrm>
            <a:off x="3459015" y="1021447"/>
            <a:ext cx="1899984" cy="1746250"/>
          </a:xfrm>
          <a:prstGeom prst="ellipse">
            <a:avLst/>
          </a:prstGeom>
          <a:solidFill>
            <a:srgbClr val="333333"/>
          </a:solidFill>
          <a:ln w="381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s-MX" dirty="0"/>
          </a:p>
        </p:txBody>
      </p:sp>
      <p:grpSp>
        <p:nvGrpSpPr>
          <p:cNvPr id="36" name="Group 25"/>
          <p:cNvGrpSpPr>
            <a:grpSpLocks/>
          </p:cNvGrpSpPr>
          <p:nvPr/>
        </p:nvGrpSpPr>
        <p:grpSpPr bwMode="auto">
          <a:xfrm>
            <a:off x="3486002" y="1042271"/>
            <a:ext cx="1839328" cy="1690502"/>
            <a:chOff x="4166" y="1706"/>
            <a:chExt cx="1252" cy="1252"/>
          </a:xfrm>
        </p:grpSpPr>
        <p:sp>
          <p:nvSpPr>
            <p:cNvPr id="37" name="Oval 2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  <p:sp>
          <p:nvSpPr>
            <p:cNvPr id="38" name="Oval 2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  <p:sp>
          <p:nvSpPr>
            <p:cNvPr id="39" name="Oval 2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  <p:sp>
          <p:nvSpPr>
            <p:cNvPr id="40" name="Oval 2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</p:grpSp>
      <p:grpSp>
        <p:nvGrpSpPr>
          <p:cNvPr id="41" name="Group 30"/>
          <p:cNvGrpSpPr>
            <a:grpSpLocks/>
          </p:cNvGrpSpPr>
          <p:nvPr/>
        </p:nvGrpSpPr>
        <p:grpSpPr bwMode="auto">
          <a:xfrm>
            <a:off x="6737474" y="1042271"/>
            <a:ext cx="1839328" cy="1690502"/>
            <a:chOff x="4166" y="1706"/>
            <a:chExt cx="1252" cy="1252"/>
          </a:xfrm>
        </p:grpSpPr>
        <p:sp>
          <p:nvSpPr>
            <p:cNvPr id="42" name="Oval 31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  <p:sp>
          <p:nvSpPr>
            <p:cNvPr id="43" name="Oval 32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  <p:sp>
          <p:nvSpPr>
            <p:cNvPr id="45" name="Oval 34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endParaRPr lang="es-MX" dirty="0"/>
            </a:p>
          </p:txBody>
        </p:sp>
      </p:grpSp>
      <p:sp>
        <p:nvSpPr>
          <p:cNvPr id="49" name="Text Box 38"/>
          <p:cNvSpPr txBox="1">
            <a:spLocks noChangeArrowheads="1"/>
          </p:cNvSpPr>
          <p:nvPr/>
        </p:nvSpPr>
        <p:spPr bwMode="gray">
          <a:xfrm>
            <a:off x="179512" y="1379690"/>
            <a:ext cx="2112020" cy="969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900" b="1" dirty="0" smtClean="0">
                <a:solidFill>
                  <a:schemeClr val="bg1">
                    <a:lumMod val="50000"/>
                  </a:schemeClr>
                </a:solidFill>
              </a:rPr>
              <a:t>Fase I</a:t>
            </a:r>
          </a:p>
          <a:p>
            <a:pPr algn="ctr" eaLnBrk="0" hangingPunct="0"/>
            <a:r>
              <a:rPr lang="en-US" sz="1900" b="1" dirty="0">
                <a:solidFill>
                  <a:schemeClr val="bg1">
                    <a:lumMod val="50000"/>
                  </a:schemeClr>
                </a:solidFill>
              </a:rPr>
              <a:t>Investigación y </a:t>
            </a:r>
            <a:r>
              <a:rPr lang="en-US" sz="1900" b="1" dirty="0" smtClean="0">
                <a:solidFill>
                  <a:schemeClr val="bg1">
                    <a:lumMod val="50000"/>
                  </a:schemeClr>
                </a:solidFill>
              </a:rPr>
              <a:t>Pilotaje</a:t>
            </a:r>
            <a:endParaRPr lang="en-US" sz="19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51 Rectángulo"/>
          <p:cNvSpPr/>
          <p:nvPr/>
        </p:nvSpPr>
        <p:spPr>
          <a:xfrm>
            <a:off x="2852358" y="3154789"/>
            <a:ext cx="2727754" cy="2862322"/>
          </a:xfrm>
          <a:prstGeom prst="rect">
            <a:avLst/>
          </a:prstGeom>
          <a:ln w="47625" cap="rnd" cmpd="dbl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u="sng" dirty="0">
                <a:solidFill>
                  <a:schemeClr val="bg1">
                    <a:lumMod val="50000"/>
                  </a:schemeClr>
                </a:solidFill>
              </a:rPr>
              <a:t>Busca generar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Soporte Investigativo continuo</a:t>
            </a: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Condiciones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infraestructura 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Implementación de plantas industriales</a:t>
            </a: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Producción y generación de recursos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52 Rectángulo"/>
          <p:cNvSpPr/>
          <p:nvPr/>
        </p:nvSpPr>
        <p:spPr>
          <a:xfrm>
            <a:off x="92980" y="3154789"/>
            <a:ext cx="2514587" cy="2585323"/>
          </a:xfrm>
          <a:prstGeom prst="rect">
            <a:avLst/>
          </a:prstGeom>
          <a:ln w="47625" cap="rnd" cmpd="dbl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</a:rPr>
              <a:t>Busca generar:</a:t>
            </a: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Tecnología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y conocimientos específicos </a:t>
            </a: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Condiciones de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infraestructura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básica</a:t>
            </a: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Escalonamiento a la Etapa Industrial</a:t>
            </a:r>
          </a:p>
        </p:txBody>
      </p:sp>
      <p:sp>
        <p:nvSpPr>
          <p:cNvPr id="54" name="AutoShape 3"/>
          <p:cNvSpPr>
            <a:spLocks noChangeArrowheads="1"/>
          </p:cNvSpPr>
          <p:nvPr/>
        </p:nvSpPr>
        <p:spPr bwMode="gray">
          <a:xfrm>
            <a:off x="5724128" y="1634495"/>
            <a:ext cx="567319" cy="595200"/>
          </a:xfrm>
          <a:prstGeom prst="chevron">
            <a:avLst>
              <a:gd name="adj" fmla="val 52514"/>
            </a:avLst>
          </a:prstGeom>
          <a:solidFill>
            <a:srgbClr val="FFFF00"/>
          </a:soli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55" name="Text Box 38"/>
          <p:cNvSpPr txBox="1">
            <a:spLocks noChangeArrowheads="1"/>
          </p:cNvSpPr>
          <p:nvPr/>
        </p:nvSpPr>
        <p:spPr bwMode="gray">
          <a:xfrm>
            <a:off x="3349656" y="1414152"/>
            <a:ext cx="2112020" cy="12618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900" b="1" dirty="0" smtClean="0">
                <a:solidFill>
                  <a:schemeClr val="bg1">
                    <a:lumMod val="50000"/>
                  </a:schemeClr>
                </a:solidFill>
              </a:rPr>
              <a:t>Fase II</a:t>
            </a:r>
          </a:p>
          <a:p>
            <a:pPr algn="ctr" eaLnBrk="0" hangingPunct="0"/>
            <a:r>
              <a:rPr lang="en-US" sz="1900" b="1" dirty="0" smtClean="0">
                <a:solidFill>
                  <a:schemeClr val="bg1">
                    <a:lumMod val="50000"/>
                  </a:schemeClr>
                </a:solidFill>
              </a:rPr>
              <a:t>Producción Industrial de sales</a:t>
            </a:r>
            <a:endParaRPr lang="en-US" sz="19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gray">
          <a:xfrm>
            <a:off x="6516216" y="1430665"/>
            <a:ext cx="2309716" cy="12618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900" b="1" dirty="0" smtClean="0">
                <a:solidFill>
                  <a:schemeClr val="bg1">
                    <a:lumMod val="50000"/>
                  </a:schemeClr>
                </a:solidFill>
              </a:rPr>
              <a:t>Fase III</a:t>
            </a:r>
          </a:p>
          <a:p>
            <a:pPr algn="ctr" eaLnBrk="0" hangingPunct="0"/>
            <a:r>
              <a:rPr lang="en-US" sz="1900" b="1" dirty="0" smtClean="0">
                <a:solidFill>
                  <a:schemeClr val="bg1">
                    <a:lumMod val="50000"/>
                  </a:schemeClr>
                </a:solidFill>
              </a:rPr>
              <a:t>Industrialización en materiales y baterías</a:t>
            </a:r>
            <a:endParaRPr lang="en-US" sz="19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56 Rectángulo"/>
          <p:cNvSpPr/>
          <p:nvPr/>
        </p:nvSpPr>
        <p:spPr>
          <a:xfrm>
            <a:off x="5724127" y="3140968"/>
            <a:ext cx="3384377" cy="2585323"/>
          </a:xfrm>
          <a:prstGeom prst="rect">
            <a:avLst/>
          </a:prstGeom>
          <a:ln w="47625" cap="rnd" cmpd="dbl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b="1" u="sng" dirty="0">
                <a:solidFill>
                  <a:schemeClr val="bg1">
                    <a:lumMod val="50000"/>
                  </a:schemeClr>
                </a:solidFill>
              </a:rPr>
              <a:t>Busca generar:</a:t>
            </a: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Tecnología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y conocimientos específicos </a:t>
            </a: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Escalonamiento a la Etapa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Industrial</a:t>
            </a: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Condiciones de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infraestructura 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177800" indent="-177800" eaLnBrk="0" hangingPunct="0">
              <a:buFont typeface="Wingdings" pitchFamily="2" charset="2"/>
              <a:buChar char="§"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Implementación de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plantas industriales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88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4357694"/>
            <a:ext cx="9144032" cy="2643206"/>
          </a:xfrm>
          <a:prstGeom prst="rect">
            <a:avLst/>
          </a:prstGeom>
          <a:solidFill>
            <a:schemeClr val="accent5">
              <a:lumMod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65613" name="AutoShape 77"/>
          <p:cNvSpPr>
            <a:spLocks noChangeArrowheads="1"/>
          </p:cNvSpPr>
          <p:nvPr/>
        </p:nvSpPr>
        <p:spPr bwMode="ltGray">
          <a:xfrm rot="5400000">
            <a:off x="-1004887" y="1633537"/>
            <a:ext cx="3505200" cy="3590925"/>
          </a:xfrm>
          <a:custGeom>
            <a:avLst/>
            <a:gdLst>
              <a:gd name="G0" fmla="+- 64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64"/>
              <a:gd name="G18" fmla="*/ 64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64 10800 0"/>
              <a:gd name="G26" fmla="?: G9 G17 G25"/>
              <a:gd name="G27" fmla="?: G9 0 21600"/>
              <a:gd name="G28" fmla="cos 10800 11796480"/>
              <a:gd name="G29" fmla="sin 10800 11796480"/>
              <a:gd name="G30" fmla="sin 64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68 w 21600"/>
              <a:gd name="T15" fmla="*/ 10800 h 21600"/>
              <a:gd name="T16" fmla="*/ 10800 w 21600"/>
              <a:gd name="T17" fmla="*/ 10736 h 21600"/>
              <a:gd name="T18" fmla="*/ 16232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36" y="10800"/>
                </a:moveTo>
                <a:cubicBezTo>
                  <a:pt x="10736" y="10764"/>
                  <a:pt x="10764" y="10736"/>
                  <a:pt x="10800" y="10736"/>
                </a:cubicBezTo>
                <a:cubicBezTo>
                  <a:pt x="10835" y="10735"/>
                  <a:pt x="10863" y="10764"/>
                  <a:pt x="10864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4549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185738"/>
            <a:ext cx="8167718" cy="563562"/>
          </a:xfrm>
        </p:spPr>
        <p:txBody>
          <a:bodyPr/>
          <a:lstStyle/>
          <a:p>
            <a:r>
              <a:rPr lang="es-MX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RENDICIÓN DE CUENTAS PUBLICAS – GESTIÓN 2017</a:t>
            </a:r>
            <a:endParaRPr lang="en-US" sz="2400" dirty="0"/>
          </a:p>
        </p:txBody>
      </p:sp>
      <p:sp>
        <p:nvSpPr>
          <p:cNvPr id="65565" name="AutoShape 29"/>
          <p:cNvSpPr>
            <a:spLocks noChangeArrowheads="1"/>
          </p:cNvSpPr>
          <p:nvPr/>
        </p:nvSpPr>
        <p:spPr bwMode="gray">
          <a:xfrm rot="5400000">
            <a:off x="-1381125" y="1219200"/>
            <a:ext cx="4430713" cy="4430713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1">
            <a:gsLst>
              <a:gs pos="0">
                <a:srgbClr val="00CCFF"/>
              </a:gs>
              <a:gs pos="50000">
                <a:schemeClr val="bg1">
                  <a:alpha val="0"/>
                </a:schemeClr>
              </a:gs>
              <a:gs pos="100000">
                <a:srgbClr val="00CCFF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sp>
        <p:nvSpPr>
          <p:cNvPr id="65566" name="AutoShape 30"/>
          <p:cNvSpPr>
            <a:spLocks noChangeArrowheads="1"/>
          </p:cNvSpPr>
          <p:nvPr/>
        </p:nvSpPr>
        <p:spPr bwMode="ltGray">
          <a:xfrm>
            <a:off x="3089275" y="3203575"/>
            <a:ext cx="4826000" cy="5286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grpSp>
        <p:nvGrpSpPr>
          <p:cNvPr id="65567" name="Group 31"/>
          <p:cNvGrpSpPr>
            <a:grpSpLocks/>
          </p:cNvGrpSpPr>
          <p:nvPr/>
        </p:nvGrpSpPr>
        <p:grpSpPr bwMode="auto">
          <a:xfrm>
            <a:off x="2717800" y="3219450"/>
            <a:ext cx="501650" cy="501650"/>
            <a:chOff x="1583" y="1494"/>
            <a:chExt cx="526" cy="526"/>
          </a:xfrm>
        </p:grpSpPr>
        <p:sp>
          <p:nvSpPr>
            <p:cNvPr id="65568" name="Oval 32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69" name="Oval 33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70" name="Oval 34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71" name="Oval 35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72" name="Oval 36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</p:grpSp>
      <p:sp>
        <p:nvSpPr>
          <p:cNvPr id="65574" name="AutoShape 38"/>
          <p:cNvSpPr>
            <a:spLocks noChangeArrowheads="1"/>
          </p:cNvSpPr>
          <p:nvPr/>
        </p:nvSpPr>
        <p:spPr bwMode="ltGray">
          <a:xfrm>
            <a:off x="3001963" y="2285992"/>
            <a:ext cx="4827587" cy="71914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solidFill>
                <a:schemeClr val="tx2"/>
              </a:solidFill>
            </a:endParaRPr>
          </a:p>
        </p:txBody>
      </p:sp>
      <p:grpSp>
        <p:nvGrpSpPr>
          <p:cNvPr id="65575" name="Group 39"/>
          <p:cNvGrpSpPr>
            <a:grpSpLocks/>
          </p:cNvGrpSpPr>
          <p:nvPr/>
        </p:nvGrpSpPr>
        <p:grpSpPr bwMode="auto">
          <a:xfrm>
            <a:off x="2632075" y="2357430"/>
            <a:ext cx="501650" cy="501650"/>
            <a:chOff x="1583" y="1494"/>
            <a:chExt cx="526" cy="526"/>
          </a:xfrm>
        </p:grpSpPr>
        <p:sp>
          <p:nvSpPr>
            <p:cNvPr id="65576" name="Oval 40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77" name="Oval 41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78" name="Oval 42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79" name="Oval 43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80" name="Oval 44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</p:grpSp>
      <p:sp>
        <p:nvSpPr>
          <p:cNvPr id="65581" name="AutoShape 45"/>
          <p:cNvSpPr>
            <a:spLocks noChangeArrowheads="1"/>
          </p:cNvSpPr>
          <p:nvPr/>
        </p:nvSpPr>
        <p:spPr bwMode="ltGray">
          <a:xfrm>
            <a:off x="2584434" y="1436665"/>
            <a:ext cx="4826000" cy="706451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grpSp>
        <p:nvGrpSpPr>
          <p:cNvPr id="65582" name="Group 46"/>
          <p:cNvGrpSpPr>
            <a:grpSpLocks/>
          </p:cNvGrpSpPr>
          <p:nvPr/>
        </p:nvGrpSpPr>
        <p:grpSpPr bwMode="auto">
          <a:xfrm>
            <a:off x="2214546" y="1477961"/>
            <a:ext cx="501650" cy="501650"/>
            <a:chOff x="1583" y="1494"/>
            <a:chExt cx="526" cy="526"/>
          </a:xfrm>
        </p:grpSpPr>
        <p:sp>
          <p:nvSpPr>
            <p:cNvPr id="65583" name="Oval 47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84" name="Oval 48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85" name="Oval 49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86" name="Oval 50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87" name="Oval 51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</p:grpSp>
      <p:sp>
        <p:nvSpPr>
          <p:cNvPr id="65588" name="AutoShape 52"/>
          <p:cNvSpPr>
            <a:spLocks noChangeArrowheads="1"/>
          </p:cNvSpPr>
          <p:nvPr/>
        </p:nvSpPr>
        <p:spPr bwMode="ltGray">
          <a:xfrm>
            <a:off x="3001963" y="3930650"/>
            <a:ext cx="4827587" cy="5302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grpSp>
        <p:nvGrpSpPr>
          <p:cNvPr id="65589" name="Group 53"/>
          <p:cNvGrpSpPr>
            <a:grpSpLocks/>
          </p:cNvGrpSpPr>
          <p:nvPr/>
        </p:nvGrpSpPr>
        <p:grpSpPr bwMode="auto">
          <a:xfrm>
            <a:off x="2632075" y="3946525"/>
            <a:ext cx="501650" cy="501650"/>
            <a:chOff x="1583" y="1494"/>
            <a:chExt cx="526" cy="526"/>
          </a:xfrm>
        </p:grpSpPr>
        <p:sp>
          <p:nvSpPr>
            <p:cNvPr id="65590" name="Oval 54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91" name="Oval 55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92" name="Oval 56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93" name="Oval 57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94" name="Oval 58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</p:grpSp>
      <p:sp>
        <p:nvSpPr>
          <p:cNvPr id="65595" name="AutoShape 59"/>
          <p:cNvSpPr>
            <a:spLocks noChangeArrowheads="1"/>
          </p:cNvSpPr>
          <p:nvPr/>
        </p:nvSpPr>
        <p:spPr bwMode="ltGray">
          <a:xfrm>
            <a:off x="2552700" y="4657725"/>
            <a:ext cx="4827588" cy="5302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5596" name="Group 60"/>
          <p:cNvGrpSpPr>
            <a:grpSpLocks/>
          </p:cNvGrpSpPr>
          <p:nvPr/>
        </p:nvGrpSpPr>
        <p:grpSpPr bwMode="auto">
          <a:xfrm>
            <a:off x="2182813" y="4675188"/>
            <a:ext cx="501650" cy="501650"/>
            <a:chOff x="1583" y="1494"/>
            <a:chExt cx="526" cy="526"/>
          </a:xfrm>
        </p:grpSpPr>
        <p:sp>
          <p:nvSpPr>
            <p:cNvPr id="65597" name="Oval 61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98" name="Oval 62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599" name="Oval 63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600" name="Oval 64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601" name="Oval 65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</p:grpSp>
      <p:sp>
        <p:nvSpPr>
          <p:cNvPr id="65602" name="Text Box 66"/>
          <p:cNvSpPr txBox="1">
            <a:spLocks noChangeArrowheads="1"/>
          </p:cNvSpPr>
          <p:nvPr/>
        </p:nvSpPr>
        <p:spPr bwMode="white">
          <a:xfrm>
            <a:off x="357158" y="2928934"/>
            <a:ext cx="2209259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E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Contenido</a:t>
            </a:r>
            <a:endParaRPr lang="es-E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603" name="Text Box 67"/>
          <p:cNvSpPr txBox="1">
            <a:spLocks noChangeArrowheads="1"/>
          </p:cNvSpPr>
          <p:nvPr/>
        </p:nvSpPr>
        <p:spPr bwMode="auto">
          <a:xfrm>
            <a:off x="2293921" y="1531936"/>
            <a:ext cx="311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ES" b="1" dirty="0" smtClean="0">
                <a:solidFill>
                  <a:srgbClr val="000000"/>
                </a:solidFill>
              </a:rPr>
              <a:t>1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65604" name="Text Box 68"/>
          <p:cNvSpPr txBox="1">
            <a:spLocks noChangeArrowheads="1"/>
          </p:cNvSpPr>
          <p:nvPr/>
        </p:nvSpPr>
        <p:spPr bwMode="auto">
          <a:xfrm>
            <a:off x="2724150" y="2427280"/>
            <a:ext cx="311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ES" b="1" dirty="0" smtClean="0">
                <a:solidFill>
                  <a:srgbClr val="000000"/>
                </a:solidFill>
              </a:rPr>
              <a:t>2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65605" name="Text Box 69"/>
          <p:cNvSpPr txBox="1">
            <a:spLocks noChangeArrowheads="1"/>
          </p:cNvSpPr>
          <p:nvPr/>
        </p:nvSpPr>
        <p:spPr bwMode="auto">
          <a:xfrm>
            <a:off x="2809875" y="3287713"/>
            <a:ext cx="311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ES" b="1" dirty="0" smtClean="0">
                <a:solidFill>
                  <a:srgbClr val="000000"/>
                </a:solidFill>
              </a:rPr>
              <a:t>3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65606" name="Text Box 70"/>
          <p:cNvSpPr txBox="1">
            <a:spLocks noChangeArrowheads="1"/>
          </p:cNvSpPr>
          <p:nvPr/>
        </p:nvSpPr>
        <p:spPr bwMode="auto">
          <a:xfrm>
            <a:off x="2724150" y="4016375"/>
            <a:ext cx="311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ES" b="1" dirty="0" smtClean="0">
                <a:solidFill>
                  <a:srgbClr val="000000"/>
                </a:solidFill>
              </a:rPr>
              <a:t>4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65607" name="Text Box 71"/>
          <p:cNvSpPr txBox="1">
            <a:spLocks noChangeArrowheads="1"/>
          </p:cNvSpPr>
          <p:nvPr/>
        </p:nvSpPr>
        <p:spPr bwMode="auto">
          <a:xfrm>
            <a:off x="2266950" y="4746625"/>
            <a:ext cx="311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ES" b="1" dirty="0" smtClean="0">
                <a:solidFill>
                  <a:srgbClr val="000000"/>
                </a:solidFill>
              </a:rPr>
              <a:t>5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65608" name="Text Box 72"/>
          <p:cNvSpPr txBox="1">
            <a:spLocks noChangeArrowheads="1"/>
          </p:cNvSpPr>
          <p:nvPr/>
        </p:nvSpPr>
        <p:spPr bwMode="black">
          <a:xfrm>
            <a:off x="2795570" y="1428736"/>
            <a:ext cx="61198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I: PLANTAS PILOTO, Resultados programados y alcanzados</a:t>
            </a:r>
            <a:endParaRPr lang="es-E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609" name="Text Box 73"/>
          <p:cNvSpPr txBox="1">
            <a:spLocks noChangeArrowheads="1"/>
          </p:cNvSpPr>
          <p:nvPr/>
        </p:nvSpPr>
        <p:spPr bwMode="black">
          <a:xfrm>
            <a:off x="3190874" y="2357430"/>
            <a:ext cx="55959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PLANTAS INDUSTRIALES - Resultados programados y alcanzados</a:t>
            </a:r>
            <a:endParaRPr lang="es-E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610" name="Text Box 74"/>
          <p:cNvSpPr txBox="1">
            <a:spLocks noChangeArrowheads="1"/>
          </p:cNvSpPr>
          <p:nvPr/>
        </p:nvSpPr>
        <p:spPr bwMode="black">
          <a:xfrm>
            <a:off x="3267073" y="3302000"/>
            <a:ext cx="58769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III: CIDYP </a:t>
            </a:r>
            <a:r>
              <a:rPr lang="es-E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INDUSTRIALIZACIÓN - Resultados programados y </a:t>
            </a:r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alcanzados</a:t>
            </a:r>
            <a:endParaRPr lang="es-E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612" name="Text Box 76"/>
          <p:cNvSpPr txBox="1">
            <a:spLocks noChangeArrowheads="1"/>
          </p:cNvSpPr>
          <p:nvPr/>
        </p:nvSpPr>
        <p:spPr bwMode="black">
          <a:xfrm>
            <a:off x="2733675" y="4749800"/>
            <a:ext cx="41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FINANCIERA – FÍSICA</a:t>
            </a:r>
          </a:p>
        </p:txBody>
      </p:sp>
      <p:sp>
        <p:nvSpPr>
          <p:cNvPr id="65614" name="Text Box 78"/>
          <p:cNvSpPr txBox="1">
            <a:spLocks noChangeArrowheads="1"/>
          </p:cNvSpPr>
          <p:nvPr/>
        </p:nvSpPr>
        <p:spPr bwMode="black">
          <a:xfrm>
            <a:off x="3190873" y="3976688"/>
            <a:ext cx="572453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SALAR DE </a:t>
            </a:r>
            <a:r>
              <a:rPr lang="es-E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COIPASA - Resultados programados y alcanzados</a:t>
            </a:r>
          </a:p>
          <a:p>
            <a:pPr eaLnBrk="0" hangingPunct="0"/>
            <a:endParaRPr lang="es-E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0" name="59 Grupo"/>
          <p:cNvGrpSpPr/>
          <p:nvPr/>
        </p:nvGrpSpPr>
        <p:grpSpPr>
          <a:xfrm>
            <a:off x="5660290" y="5715016"/>
            <a:ext cx="2912238" cy="830997"/>
            <a:chOff x="5558845" y="928670"/>
            <a:chExt cx="3183145" cy="1030279"/>
          </a:xfrm>
          <a:solidFill>
            <a:schemeClr val="accent5">
              <a:lumMod val="50000"/>
              <a:alpha val="18000"/>
            </a:schemeClr>
          </a:solidFill>
        </p:grpSpPr>
        <p:sp>
          <p:nvSpPr>
            <p:cNvPr id="61" name="60 CuadroTexto"/>
            <p:cNvSpPr txBox="1"/>
            <p:nvPr/>
          </p:nvSpPr>
          <p:spPr>
            <a:xfrm>
              <a:off x="5558845" y="928670"/>
              <a:ext cx="3183145" cy="1030279"/>
            </a:xfrm>
            <a:prstGeom prst="rect">
              <a:avLst/>
            </a:prstGeom>
            <a:solidFill>
              <a:schemeClr val="accent5">
                <a:lumMod val="50000"/>
                <a:alpha val="2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" sz="48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48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61 CuadroTexto"/>
            <p:cNvSpPr txBox="1"/>
            <p:nvPr/>
          </p:nvSpPr>
          <p:spPr>
            <a:xfrm>
              <a:off x="7092270" y="928670"/>
              <a:ext cx="1571637" cy="1030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6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sz="16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sz="16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</p:txBody>
        </p:sp>
      </p:grp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7" name="AutoShape 59"/>
          <p:cNvSpPr>
            <a:spLocks noChangeArrowheads="1"/>
          </p:cNvSpPr>
          <p:nvPr/>
        </p:nvSpPr>
        <p:spPr bwMode="ltGray">
          <a:xfrm>
            <a:off x="1976660" y="5229200"/>
            <a:ext cx="4827588" cy="5302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8" name="Group 60"/>
          <p:cNvGrpSpPr>
            <a:grpSpLocks/>
          </p:cNvGrpSpPr>
          <p:nvPr/>
        </p:nvGrpSpPr>
        <p:grpSpPr bwMode="auto">
          <a:xfrm>
            <a:off x="1606773" y="5246663"/>
            <a:ext cx="501650" cy="501650"/>
            <a:chOff x="1583" y="1494"/>
            <a:chExt cx="526" cy="526"/>
          </a:xfrm>
        </p:grpSpPr>
        <p:sp>
          <p:nvSpPr>
            <p:cNvPr id="59" name="Oval 61"/>
            <p:cNvSpPr>
              <a:spLocks noChangeArrowheads="1"/>
            </p:cNvSpPr>
            <p:nvPr/>
          </p:nvSpPr>
          <p:spPr bwMode="gray">
            <a:xfrm>
              <a:off x="1583" y="1494"/>
              <a:ext cx="526" cy="526"/>
            </a:xfrm>
            <a:prstGeom prst="ellipse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gray">
            <a:xfrm>
              <a:off x="1634" y="1547"/>
              <a:ext cx="425" cy="425"/>
            </a:xfrm>
            <a:prstGeom prst="ellipse">
              <a:avLst/>
            </a:prstGeom>
            <a:gradFill rotWithShape="1">
              <a:gsLst>
                <a:gs pos="0">
                  <a:srgbClr val="10E470"/>
                </a:gs>
                <a:gs pos="100000">
                  <a:srgbClr val="10E470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gray">
            <a:xfrm>
              <a:off x="1642" y="1557"/>
              <a:ext cx="406" cy="40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85001"/>
                  </a:srgbClr>
                </a:gs>
                <a:gs pos="100000">
                  <a:srgbClr val="FFFF00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gray">
            <a:xfrm>
              <a:off x="1652" y="1582"/>
              <a:ext cx="265" cy="266"/>
            </a:xfrm>
            <a:prstGeom prst="ellipse">
              <a:avLst/>
            </a:prstGeom>
            <a:gradFill rotWithShape="1">
              <a:gsLst>
                <a:gs pos="0">
                  <a:srgbClr val="E9940B">
                    <a:gamma/>
                    <a:tint val="0"/>
                    <a:invGamma/>
                  </a:srgbClr>
                </a:gs>
                <a:gs pos="100000">
                  <a:srgbClr val="E9940B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gray">
            <a:xfrm>
              <a:off x="1659" y="1571"/>
              <a:ext cx="366" cy="366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alpha val="0"/>
                  </a:srgbClr>
                </a:gs>
                <a:gs pos="100000">
                  <a:srgbClr val="FFFF00">
                    <a:gamma/>
                    <a:shade val="76078"/>
                    <a:invGamma/>
                  </a:srgbClr>
                </a:gs>
              </a:gsLst>
              <a:lin ang="270000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 dirty="0"/>
            </a:p>
          </p:txBody>
        </p:sp>
      </p:grpSp>
      <p:sp>
        <p:nvSpPr>
          <p:cNvPr id="68" name="Text Box 71"/>
          <p:cNvSpPr txBox="1">
            <a:spLocks noChangeArrowheads="1"/>
          </p:cNvSpPr>
          <p:nvPr/>
        </p:nvSpPr>
        <p:spPr bwMode="auto">
          <a:xfrm>
            <a:off x="1690031" y="5318100"/>
            <a:ext cx="312907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ES" b="1" dirty="0" smtClean="0">
                <a:solidFill>
                  <a:srgbClr val="000000"/>
                </a:solidFill>
              </a:rPr>
              <a:t>6</a:t>
            </a:r>
            <a:endParaRPr lang="es-ES" b="1" dirty="0">
              <a:solidFill>
                <a:srgbClr val="000000"/>
              </a:solidFill>
            </a:endParaRPr>
          </a:p>
        </p:txBody>
      </p:sp>
      <p:sp>
        <p:nvSpPr>
          <p:cNvPr id="69" name="Text Box 76"/>
          <p:cNvSpPr txBox="1">
            <a:spLocks noChangeArrowheads="1"/>
          </p:cNvSpPr>
          <p:nvPr/>
        </p:nvSpPr>
        <p:spPr bwMode="black">
          <a:xfrm>
            <a:off x="2157634" y="5321275"/>
            <a:ext cx="52226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es-ES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HECHOS RELEVANTES - DIFICULTADES</a:t>
            </a:r>
            <a:endParaRPr lang="es-ES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5" name="Group 9"/>
          <p:cNvGrpSpPr>
            <a:grpSpLocks/>
          </p:cNvGrpSpPr>
          <p:nvPr/>
        </p:nvGrpSpPr>
        <p:grpSpPr bwMode="auto">
          <a:xfrm>
            <a:off x="939900" y="1278897"/>
            <a:ext cx="2170385" cy="1934079"/>
            <a:chOff x="1838" y="1248"/>
            <a:chExt cx="1989" cy="1790"/>
          </a:xfrm>
        </p:grpSpPr>
        <p:sp>
          <p:nvSpPr>
            <p:cNvPr id="70666" name="AutoShape 10"/>
            <p:cNvSpPr>
              <a:spLocks noChangeArrowheads="1"/>
            </p:cNvSpPr>
            <p:nvPr/>
          </p:nvSpPr>
          <p:spPr bwMode="gray">
            <a:xfrm rot="16200000" flipH="1">
              <a:off x="1786" y="1952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7" name="AutoShape 11"/>
            <p:cNvSpPr>
              <a:spLocks noChangeArrowheads="1"/>
            </p:cNvSpPr>
            <p:nvPr/>
          </p:nvSpPr>
          <p:spPr bwMode="gray">
            <a:xfrm rot="5400000" flipH="1">
              <a:off x="3569" y="1918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8" name="AutoShape 12"/>
            <p:cNvSpPr>
              <a:spLocks noChangeArrowheads="1"/>
            </p:cNvSpPr>
            <p:nvPr/>
          </p:nvSpPr>
          <p:spPr bwMode="gray">
            <a:xfrm rot="10800000" flipH="1">
              <a:off x="2677" y="283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gray">
            <a:xfrm>
              <a:off x="2030" y="1248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122" y="1339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5" name="Text Box 19"/>
            <p:cNvSpPr txBox="1">
              <a:spLocks noChangeArrowheads="1"/>
            </p:cNvSpPr>
            <p:nvPr/>
          </p:nvSpPr>
          <p:spPr bwMode="gray">
            <a:xfrm>
              <a:off x="2704" y="1773"/>
              <a:ext cx="27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600" b="1" dirty="0" smtClean="0">
                  <a:solidFill>
                    <a:schemeClr val="bg1">
                      <a:lumMod val="50000"/>
                    </a:schemeClr>
                  </a:solidFill>
                </a:rPr>
                <a:t>1</a:t>
              </a:r>
              <a:endParaRPr lang="en-US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2 Rectángulo"/>
          <p:cNvSpPr/>
          <p:nvPr/>
        </p:nvSpPr>
        <p:spPr>
          <a:xfrm>
            <a:off x="3468074" y="1421619"/>
            <a:ext cx="48504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E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I: PLANTAS PILOTO, Resultados programados y alcanzados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4357694"/>
            <a:ext cx="9144032" cy="2643206"/>
          </a:xfrm>
          <a:prstGeom prst="rect">
            <a:avLst/>
          </a:prstGeom>
          <a:solidFill>
            <a:schemeClr val="accent5">
              <a:lumMod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17" name="8 Grupo"/>
          <p:cNvGrpSpPr/>
          <p:nvPr/>
        </p:nvGrpSpPr>
        <p:grpSpPr>
          <a:xfrm>
            <a:off x="5643570" y="5572140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32000"/>
            </a:schemeClr>
          </a:solidFill>
        </p:grpSpPr>
        <p:sp>
          <p:nvSpPr>
            <p:cNvPr id="18" name="17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6600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6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6929454" y="966225"/>
              <a:ext cx="164307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ES" sz="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2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s-E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I: PLANTAS PILOTO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9936" name="Group 6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890382"/>
              </p:ext>
            </p:extLst>
          </p:nvPr>
        </p:nvGraphicFramePr>
        <p:xfrm>
          <a:off x="390694" y="920596"/>
          <a:ext cx="8572560" cy="5256540"/>
        </p:xfrm>
        <a:graphic>
          <a:graphicData uri="http://schemas.openxmlformats.org/drawingml/2006/table">
            <a:tbl>
              <a:tblPr/>
              <a:tblGrid>
                <a:gridCol w="2000263"/>
                <a:gridCol w="2714644"/>
                <a:gridCol w="571504"/>
                <a:gridCol w="2857520"/>
                <a:gridCol w="428629"/>
              </a:tblGrid>
              <a:tr h="631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PROGRAMADOS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60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  <a:sym typeface="Wingdings" pitchFamily="2" charset="2"/>
                        </a:rPr>
                        <a:t>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RESULTADOS LOGRADOS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36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PRODUCCIÓN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3.000 TM</a:t>
                      </a:r>
                      <a:r>
                        <a:rPr lang="it-IT" sz="1400" b="1" baseline="0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CLORURO DE POTASIO  </a:t>
                      </a:r>
                      <a:endParaRPr lang="es-MX" sz="1400" b="1" dirty="0">
                        <a:solidFill>
                          <a:schemeClr val="tx2"/>
                        </a:solidFill>
                        <a:latin typeface="Arial Black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2.805 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TM </a:t>
                      </a: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CLORURO DE POTASIO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0001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43854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24 TM CARBONATO DE LITIO</a:t>
                      </a:r>
                      <a:endParaRPr kumimoji="0" lang="es-E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65  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TM </a:t>
                      </a: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CARBONATO DE LITIO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</a:tr>
              <a:tr h="5284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8.000 TM CLORURO DE MAGNESIO</a:t>
                      </a:r>
                      <a:endParaRPr kumimoji="0" lang="es-E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5.000 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TM</a:t>
                      </a: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 CLORURO DE MAGNESIO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0001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48072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VENTAS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ctr"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3.000 TM CLORURO DE POTASIO </a:t>
                      </a:r>
                      <a:endParaRPr lang="it-IT" sz="1400" b="1" dirty="0">
                        <a:solidFill>
                          <a:schemeClr val="tx2"/>
                        </a:solidFill>
                        <a:latin typeface="Arial Black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2.119 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TM </a:t>
                      </a: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CLORURO DE POTASIO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7606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22 TM</a:t>
                      </a:r>
                      <a:r>
                        <a:rPr lang="it-IT" sz="1400" b="1" baseline="0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CARBONATO DE LITIO</a:t>
                      </a:r>
                      <a:endParaRPr lang="es-MX" sz="1400" b="1" dirty="0" smtClean="0">
                        <a:solidFill>
                          <a:schemeClr val="tx2"/>
                        </a:solidFill>
                        <a:latin typeface="Arial Black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60 </a:t>
                      </a: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TM </a:t>
                      </a: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CARBONATO DE LITIO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0405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it-IT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4.000 TM CLORURO DE MAGNESIO</a:t>
                      </a:r>
                      <a:endParaRPr kumimoji="0" lang="es-ES" sz="1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ctr">
                        <a:spcAft>
                          <a:spcPts val="1200"/>
                        </a:spcAft>
                        <a:buFont typeface="Wingdings" pitchFamily="2" charset="2"/>
                        <a:buNone/>
                      </a:pPr>
                      <a:r>
                        <a:rPr lang="es-ES" sz="1400" b="1" dirty="0" smtClean="0">
                          <a:solidFill>
                            <a:schemeClr val="tx2"/>
                          </a:solidFill>
                          <a:latin typeface="Arial Black" pitchFamily="34" charset="0"/>
                        </a:rPr>
                        <a:t>1.603 tnh. CLORURO DE MAGNESIO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0001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297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8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INGRESOS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6,5 MILLONES DE Bs.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600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60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s-E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 Black" pitchFamily="34" charset="0"/>
                        </a:rPr>
                        <a:t>8,37 MILLONES DE Bs.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60001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s-ES" sz="18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 Black" pitchFamily="34" charset="0"/>
                        <a:sym typeface="Wingdings" pitchFamily="2" charset="2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3" name="72 Grupo"/>
          <p:cNvGrpSpPr/>
          <p:nvPr/>
        </p:nvGrpSpPr>
        <p:grpSpPr>
          <a:xfrm>
            <a:off x="1500166" y="214290"/>
            <a:ext cx="714380" cy="642942"/>
            <a:chOff x="1357290" y="142852"/>
            <a:chExt cx="714380" cy="642942"/>
          </a:xfrm>
        </p:grpSpPr>
        <p:grpSp>
          <p:nvGrpSpPr>
            <p:cNvPr id="66" name="Group 46"/>
            <p:cNvGrpSpPr>
              <a:grpSpLocks/>
            </p:cNvGrpSpPr>
            <p:nvPr/>
          </p:nvGrpSpPr>
          <p:grpSpPr bwMode="auto">
            <a:xfrm>
              <a:off x="1357290" y="142852"/>
              <a:ext cx="714380" cy="642942"/>
              <a:chOff x="1583" y="1494"/>
              <a:chExt cx="526" cy="526"/>
            </a:xfrm>
          </p:grpSpPr>
          <p:sp>
            <p:nvSpPr>
              <p:cNvPr id="67" name="Oval 47"/>
              <p:cNvSpPr>
                <a:spLocks noChangeArrowheads="1"/>
              </p:cNvSpPr>
              <p:nvPr/>
            </p:nvSpPr>
            <p:spPr bwMode="gray">
              <a:xfrm>
                <a:off x="1583" y="1494"/>
                <a:ext cx="526" cy="526"/>
              </a:xfrm>
              <a:prstGeom prst="ellipse">
                <a:avLst/>
              </a:prstGeom>
              <a:solidFill>
                <a:schemeClr val="accent1"/>
              </a:soli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68" name="Oval 48"/>
              <p:cNvSpPr>
                <a:spLocks noChangeArrowheads="1"/>
              </p:cNvSpPr>
              <p:nvPr/>
            </p:nvSpPr>
            <p:spPr bwMode="gray">
              <a:xfrm>
                <a:off x="1634" y="1547"/>
                <a:ext cx="425" cy="425"/>
              </a:xfrm>
              <a:prstGeom prst="ellipse">
                <a:avLst/>
              </a:prstGeom>
              <a:gradFill rotWithShape="1">
                <a:gsLst>
                  <a:gs pos="0">
                    <a:srgbClr val="10E470"/>
                  </a:gs>
                  <a:gs pos="100000">
                    <a:srgbClr val="10E470">
                      <a:gamma/>
                      <a:shade val="57255"/>
                      <a:invGamma/>
                    </a:srgbClr>
                  </a:gs>
                </a:gsLst>
                <a:path path="rect">
                  <a:fillToRect l="100000" t="10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69" name="Oval 49"/>
              <p:cNvSpPr>
                <a:spLocks noChangeArrowheads="1"/>
              </p:cNvSpPr>
              <p:nvPr/>
            </p:nvSpPr>
            <p:spPr bwMode="gray">
              <a:xfrm>
                <a:off x="1642" y="1557"/>
                <a:ext cx="406" cy="40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85001"/>
                    </a:srgbClr>
                  </a:gs>
                  <a:gs pos="100000">
                    <a:srgbClr val="FFFF00">
                      <a:gamma/>
                      <a:shade val="63529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70" name="Oval 50"/>
              <p:cNvSpPr>
                <a:spLocks noChangeArrowheads="1"/>
              </p:cNvSpPr>
              <p:nvPr/>
            </p:nvSpPr>
            <p:spPr bwMode="gray">
              <a:xfrm>
                <a:off x="1652" y="1582"/>
                <a:ext cx="265" cy="266"/>
              </a:xfrm>
              <a:prstGeom prst="ellipse">
                <a:avLst/>
              </a:prstGeom>
              <a:gradFill rotWithShape="1">
                <a:gsLst>
                  <a:gs pos="0">
                    <a:srgbClr val="E9940B">
                      <a:gamma/>
                      <a:tint val="0"/>
                      <a:invGamma/>
                    </a:srgbClr>
                  </a:gs>
                  <a:gs pos="100000">
                    <a:srgbClr val="E9940B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  <p:sp>
            <p:nvSpPr>
              <p:cNvPr id="71" name="Oval 51"/>
              <p:cNvSpPr>
                <a:spLocks noChangeArrowheads="1"/>
              </p:cNvSpPr>
              <p:nvPr/>
            </p:nvSpPr>
            <p:spPr bwMode="gray">
              <a:xfrm>
                <a:off x="1659" y="1571"/>
                <a:ext cx="366" cy="366"/>
              </a:xfrm>
              <a:prstGeom prst="ellipse">
                <a:avLst/>
              </a:prstGeom>
              <a:gradFill rotWithShape="1">
                <a:gsLst>
                  <a:gs pos="0">
                    <a:srgbClr val="FFFF00">
                      <a:alpha val="0"/>
                    </a:srgbClr>
                  </a:gs>
                  <a:gs pos="100000">
                    <a:srgbClr val="FFFF00">
                      <a:gamma/>
                      <a:shade val="76078"/>
                      <a:invGamma/>
                    </a:srgbClr>
                  </a:gs>
                </a:gsLst>
                <a:lin ang="2700000" scaled="1"/>
              </a:gradFill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ES" dirty="0"/>
              </a:p>
            </p:txBody>
          </p:sp>
        </p:grpSp>
        <p:sp>
          <p:nvSpPr>
            <p:cNvPr id="72" name="Text Box 67"/>
            <p:cNvSpPr txBox="1">
              <a:spLocks noChangeArrowheads="1"/>
            </p:cNvSpPr>
            <p:nvPr/>
          </p:nvSpPr>
          <p:spPr bwMode="auto">
            <a:xfrm>
              <a:off x="1436665" y="196827"/>
              <a:ext cx="443096" cy="369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b="1" dirty="0" smtClean="0">
                  <a:solidFill>
                    <a:srgbClr val="000000"/>
                  </a:solidFill>
                </a:rPr>
                <a:t>1</a:t>
              </a:r>
              <a:endParaRPr lang="es-E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75" name="74 Grupo"/>
          <p:cNvGrpSpPr/>
          <p:nvPr/>
        </p:nvGrpSpPr>
        <p:grpSpPr>
          <a:xfrm>
            <a:off x="6572264" y="6072206"/>
            <a:ext cx="2357454" cy="707886"/>
            <a:chOff x="5871177" y="928670"/>
            <a:chExt cx="2792730" cy="877645"/>
          </a:xfrm>
          <a:solidFill>
            <a:schemeClr val="accent5">
              <a:lumMod val="50000"/>
              <a:alpha val="18000"/>
            </a:schemeClr>
          </a:solidFill>
        </p:grpSpPr>
        <p:sp>
          <p:nvSpPr>
            <p:cNvPr id="76" name="75 CuadroTexto"/>
            <p:cNvSpPr txBox="1"/>
            <p:nvPr/>
          </p:nvSpPr>
          <p:spPr>
            <a:xfrm>
              <a:off x="5871177" y="928670"/>
              <a:ext cx="2480394" cy="877645"/>
            </a:xfrm>
            <a:prstGeom prst="rect">
              <a:avLst/>
            </a:prstGeom>
            <a:solidFill>
              <a:schemeClr val="accent5">
                <a:lumMod val="50000"/>
                <a:alpha val="23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ES" sz="40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40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76 CuadroTexto"/>
            <p:cNvSpPr txBox="1"/>
            <p:nvPr/>
          </p:nvSpPr>
          <p:spPr>
            <a:xfrm>
              <a:off x="7092270" y="928670"/>
              <a:ext cx="1571637" cy="80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sz="12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sz="1200" b="1" i="1" dirty="0" smtClean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</p:txBody>
        </p:sp>
      </p:grp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54617-6130-4F4C-BFBF-06C03160D6D7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b="1" dirty="0" smtClean="0"/>
              <a:t> PRODUCCIÓN PILOTO</a:t>
            </a:r>
            <a:endParaRPr lang="es-ES" sz="2800" b="1" dirty="0"/>
          </a:p>
        </p:txBody>
      </p:sp>
      <p:pic>
        <p:nvPicPr>
          <p:cNvPr id="29" name="Picture 5" descr="G:\flash negro 23-12-16\FOTOS MEMORIA 2016\FOTOS OPERACIONES\PLANTA POTASIO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613" y="857232"/>
            <a:ext cx="4041387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G:\flash negro 23-12-16\FOTOS MEMORIA 2016\FOTOS OPERACIONES\PLANTA LITIO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85560" y="857232"/>
            <a:ext cx="4001282" cy="27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7" descr="G:\flash negro 23-12-16\FOTOS MEMORIA 2016\FOTOS OPERACIONES\DSC_0279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034" y="3760540"/>
            <a:ext cx="4071966" cy="281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G:\FOTOS MEMORIA 2017\OPERACIONES\SACOS LITIO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3714752"/>
            <a:ext cx="4093444" cy="285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41D82-A80C-4052-8804-3F6EC177CA04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65" name="Group 9"/>
          <p:cNvGrpSpPr>
            <a:grpSpLocks/>
          </p:cNvGrpSpPr>
          <p:nvPr/>
        </p:nvGrpSpPr>
        <p:grpSpPr bwMode="auto">
          <a:xfrm>
            <a:off x="939900" y="1278897"/>
            <a:ext cx="2170385" cy="1934079"/>
            <a:chOff x="1838" y="1248"/>
            <a:chExt cx="1989" cy="1790"/>
          </a:xfrm>
        </p:grpSpPr>
        <p:sp>
          <p:nvSpPr>
            <p:cNvPr id="70666" name="AutoShape 10"/>
            <p:cNvSpPr>
              <a:spLocks noChangeArrowheads="1"/>
            </p:cNvSpPr>
            <p:nvPr/>
          </p:nvSpPr>
          <p:spPr bwMode="gray">
            <a:xfrm rot="16200000" flipH="1">
              <a:off x="1786" y="1952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7" name="AutoShape 11"/>
            <p:cNvSpPr>
              <a:spLocks noChangeArrowheads="1"/>
            </p:cNvSpPr>
            <p:nvPr/>
          </p:nvSpPr>
          <p:spPr bwMode="gray">
            <a:xfrm rot="5400000" flipH="1">
              <a:off x="3569" y="1918"/>
              <a:ext cx="309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8" name="AutoShape 12"/>
            <p:cNvSpPr>
              <a:spLocks noChangeArrowheads="1"/>
            </p:cNvSpPr>
            <p:nvPr/>
          </p:nvSpPr>
          <p:spPr bwMode="gray">
            <a:xfrm rot="10800000" flipH="1">
              <a:off x="2677" y="2832"/>
              <a:ext cx="308" cy="206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gamma/>
                    <a:shade val="40784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gray">
            <a:xfrm>
              <a:off x="2030" y="1248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gray">
            <a:xfrm>
              <a:off x="2122" y="1339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gamma/>
                    <a:shade val="63529"/>
                    <a:invGamma/>
                  </a:srgbClr>
                </a:gs>
                <a:gs pos="50000">
                  <a:srgbClr val="FFFFFF"/>
                </a:gs>
                <a:gs pos="100000">
                  <a:srgbClr val="FFFFFF">
                    <a:gamma/>
                    <a:shade val="63529"/>
                    <a:invGamma/>
                  </a:srgbClr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 dirty="0"/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2" name="Oval 16"/>
            <p:cNvSpPr>
              <a:spLocks noChangeArrowheads="1"/>
            </p:cNvSpPr>
            <p:nvPr/>
          </p:nvSpPr>
          <p:spPr bwMode="gray">
            <a:xfrm>
              <a:off x="2206" y="1424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FFCC00">
                    <a:gamma/>
                    <a:shade val="0"/>
                    <a:invGamma/>
                  </a:srgbClr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3" name="Oval 17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gray">
            <a:xfrm>
              <a:off x="2289" y="1507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8627"/>
                    <a:invGamma/>
                  </a:srgb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s-MX" dirty="0"/>
            </a:p>
          </p:txBody>
        </p:sp>
        <p:sp>
          <p:nvSpPr>
            <p:cNvPr id="70675" name="Text Box 19"/>
            <p:cNvSpPr txBox="1">
              <a:spLocks noChangeArrowheads="1"/>
            </p:cNvSpPr>
            <p:nvPr/>
          </p:nvSpPr>
          <p:spPr bwMode="gray">
            <a:xfrm>
              <a:off x="2641" y="1773"/>
              <a:ext cx="404" cy="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3600" b="1" dirty="0" smtClean="0">
                  <a:solidFill>
                    <a:schemeClr val="bg1">
                      <a:lumMod val="50000"/>
                    </a:schemeClr>
                  </a:solidFill>
                </a:rPr>
                <a:t>2</a:t>
              </a:r>
              <a:endParaRPr lang="en-US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2 Rectángulo"/>
          <p:cNvSpPr/>
          <p:nvPr/>
        </p:nvSpPr>
        <p:spPr>
          <a:xfrm>
            <a:off x="3468074" y="1421619"/>
            <a:ext cx="48504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s-E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FASE II: PLANTAS INDUSTRIALES - Resultados programados y alcanzados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7474C-EE2E-42BD-A0A8-E1B35C9FD28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2" y="4357694"/>
            <a:ext cx="9144032" cy="2643206"/>
          </a:xfrm>
          <a:prstGeom prst="rect">
            <a:avLst/>
          </a:prstGeom>
          <a:solidFill>
            <a:schemeClr val="accent5">
              <a:lumMod val="50000"/>
              <a:alpha val="46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20000"/>
              </a:srgbClr>
            </a:outerShdw>
          </a:effectLst>
        </p:spPr>
      </p:pic>
      <p:grpSp>
        <p:nvGrpSpPr>
          <p:cNvPr id="17" name="8 Grupo"/>
          <p:cNvGrpSpPr/>
          <p:nvPr/>
        </p:nvGrpSpPr>
        <p:grpSpPr>
          <a:xfrm>
            <a:off x="5643570" y="5572140"/>
            <a:ext cx="3500462" cy="1107996"/>
            <a:chOff x="5072066" y="928670"/>
            <a:chExt cx="3500462" cy="1107996"/>
          </a:xfrm>
          <a:solidFill>
            <a:schemeClr val="accent5">
              <a:lumMod val="50000"/>
              <a:alpha val="32000"/>
            </a:schemeClr>
          </a:solidFill>
        </p:grpSpPr>
        <p:sp>
          <p:nvSpPr>
            <p:cNvPr id="18" name="17 CuadroTexto"/>
            <p:cNvSpPr txBox="1"/>
            <p:nvPr/>
          </p:nvSpPr>
          <p:spPr>
            <a:xfrm>
              <a:off x="5072066" y="928670"/>
              <a:ext cx="3500462" cy="110799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sz="6600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YLB</a:t>
              </a:r>
              <a:endParaRPr lang="es-ES" sz="6600" b="1" i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6929454" y="966225"/>
              <a:ext cx="1643074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Yacimientos</a:t>
              </a:r>
            </a:p>
            <a:p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Litio</a:t>
              </a:r>
            </a:p>
            <a:p>
              <a:pPr>
                <a:spcAft>
                  <a:spcPts val="0"/>
                </a:spcAft>
              </a:pPr>
              <a:r>
                <a:rPr lang="es-ES" b="1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Bolivianos</a:t>
              </a:r>
            </a:p>
            <a:p>
              <a:pPr>
                <a:spcAft>
                  <a:spcPts val="0"/>
                </a:spcAft>
              </a:pPr>
              <a:endParaRPr lang="es-ES" sz="900" b="1" i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300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c048d">
  <a:themeElements>
    <a:clrScheme name="sample 1">
      <a:dk1>
        <a:srgbClr val="003366"/>
      </a:dk1>
      <a:lt1>
        <a:srgbClr val="CCECFF"/>
      </a:lt1>
      <a:dk2>
        <a:srgbClr val="000099"/>
      </a:dk2>
      <a:lt2>
        <a:srgbClr val="FFFFFF"/>
      </a:lt2>
      <a:accent1>
        <a:srgbClr val="3491E6"/>
      </a:accent1>
      <a:accent2>
        <a:srgbClr val="9999FF"/>
      </a:accent2>
      <a:accent3>
        <a:srgbClr val="AAAACA"/>
      </a:accent3>
      <a:accent4>
        <a:srgbClr val="AEC9DA"/>
      </a:accent4>
      <a:accent5>
        <a:srgbClr val="AEC7F0"/>
      </a:accent5>
      <a:accent6>
        <a:srgbClr val="8A8AE7"/>
      </a:accent6>
      <a:hlink>
        <a:srgbClr val="33CCCC"/>
      </a:hlink>
      <a:folHlink>
        <a:srgbClr val="A8B79B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3366"/>
        </a:dk1>
        <a:lt1>
          <a:srgbClr val="CCECFF"/>
        </a:lt1>
        <a:dk2>
          <a:srgbClr val="000099"/>
        </a:dk2>
        <a:lt2>
          <a:srgbClr val="FFFFFF"/>
        </a:lt2>
        <a:accent1>
          <a:srgbClr val="3491E6"/>
        </a:accent1>
        <a:accent2>
          <a:srgbClr val="9999FF"/>
        </a:accent2>
        <a:accent3>
          <a:srgbClr val="AAAACA"/>
        </a:accent3>
        <a:accent4>
          <a:srgbClr val="AEC9DA"/>
        </a:accent4>
        <a:accent5>
          <a:srgbClr val="AEC7F0"/>
        </a:accent5>
        <a:accent6>
          <a:srgbClr val="8A8AE7"/>
        </a:accent6>
        <a:hlink>
          <a:srgbClr val="33CCCC"/>
        </a:hlink>
        <a:folHlink>
          <a:srgbClr val="A8B79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2">
        <a:dk1>
          <a:srgbClr val="000099"/>
        </a:dk1>
        <a:lt1>
          <a:srgbClr val="CCECFF"/>
        </a:lt1>
        <a:dk2>
          <a:srgbClr val="5179E9"/>
        </a:dk2>
        <a:lt2>
          <a:srgbClr val="FFFFFF"/>
        </a:lt2>
        <a:accent1>
          <a:srgbClr val="47ABD3"/>
        </a:accent1>
        <a:accent2>
          <a:srgbClr val="FF9999"/>
        </a:accent2>
        <a:accent3>
          <a:srgbClr val="B3BEF2"/>
        </a:accent3>
        <a:accent4>
          <a:srgbClr val="AEC9DA"/>
        </a:accent4>
        <a:accent5>
          <a:srgbClr val="B1D2E6"/>
        </a:accent5>
        <a:accent6>
          <a:srgbClr val="E78A8A"/>
        </a:accent6>
        <a:hlink>
          <a:srgbClr val="00CC99"/>
        </a:hlink>
        <a:folHlink>
          <a:srgbClr val="8DAAC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3">
        <a:dk1>
          <a:srgbClr val="003366"/>
        </a:dk1>
        <a:lt1>
          <a:srgbClr val="CCECFF"/>
        </a:lt1>
        <a:dk2>
          <a:srgbClr val="006699"/>
        </a:dk2>
        <a:lt2>
          <a:srgbClr val="FFFFFF"/>
        </a:lt2>
        <a:accent1>
          <a:srgbClr val="29A3BB"/>
        </a:accent1>
        <a:accent2>
          <a:srgbClr val="99CC00"/>
        </a:accent2>
        <a:accent3>
          <a:srgbClr val="AAB8CA"/>
        </a:accent3>
        <a:accent4>
          <a:srgbClr val="AEC9DA"/>
        </a:accent4>
        <a:accent5>
          <a:srgbClr val="ACCEDA"/>
        </a:accent5>
        <a:accent6>
          <a:srgbClr val="8AB900"/>
        </a:accent6>
        <a:hlink>
          <a:srgbClr val="9999FF"/>
        </a:hlink>
        <a:folHlink>
          <a:srgbClr val="8DAAC5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cdb2004c048d</Template>
  <TotalTime>712</TotalTime>
  <Words>2037</Words>
  <Application>Microsoft Office PowerPoint</Application>
  <PresentationFormat>Presentación en pantalla (4:3)</PresentationFormat>
  <Paragraphs>451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cdb2004c048d</vt:lpstr>
      <vt:lpstr>AUDIENCIA FINAL DE RENDICIÓN DE CUENTAS PUBLICAS  GESTIÓN 2017</vt:lpstr>
      <vt:lpstr>Nuestra MISIÓN</vt:lpstr>
      <vt:lpstr>Nuestra VISIÓN</vt:lpstr>
      <vt:lpstr>La estrategia</vt:lpstr>
      <vt:lpstr>RENDICIÓN DE CUENTAS PUBLICAS – GESTIÓN 2017</vt:lpstr>
      <vt:lpstr>Presentación de PowerPoint</vt:lpstr>
      <vt:lpstr>FASE I: PLANTAS PILOTO</vt:lpstr>
      <vt:lpstr> PRODUCCIÓN PILOTO</vt:lpstr>
      <vt:lpstr>Presentación de PowerPoint</vt:lpstr>
      <vt:lpstr>FASE II: PLANTA INDUSTRIAL SALES DE POTASIO</vt:lpstr>
      <vt:lpstr>FASE II: PLANTA INDUSTRIAL SALES DE POTASIO</vt:lpstr>
      <vt:lpstr>FASE II: PLANTA INDUSTRIAL CARBONATO DE LITIO</vt:lpstr>
      <vt:lpstr>FASE II: BOMBEO DE SALMUERA</vt:lpstr>
      <vt:lpstr>FASE II: PISCINAS INDUSTRIALES DE EVAPORACIÓN</vt:lpstr>
      <vt:lpstr>FASE II: PISCINAS INDUSTRIALES DE EVAPORACIÓN</vt:lpstr>
      <vt:lpstr>FASE II: CAPTACIÓN DE AGUA SALOBRE</vt:lpstr>
      <vt:lpstr>FASE II: RED ELÉCTRICA</vt:lpstr>
      <vt:lpstr>FASE II: EXPLORACIÓN Y GEOLOGÍA</vt:lpstr>
      <vt:lpstr>FASE II: INVESTIGACIÓN Y DESARROLLO</vt:lpstr>
      <vt:lpstr>FASE II: INVESTIGACIÓN Y DESARROLLO</vt:lpstr>
      <vt:lpstr>FASE II: MEDIO AMBIENTE Y SEGURIDAD INDUSTRIAL</vt:lpstr>
      <vt:lpstr>Presentación de PowerPoint</vt:lpstr>
      <vt:lpstr>FASE III: CIDYP – PLANTA PILOTO DE BATERÍAS</vt:lpstr>
      <vt:lpstr>FASE III: CIDYP – PLANTA PILOTO DE MATERIALES CATÓDICOS</vt:lpstr>
      <vt:lpstr>FASE III: CIDYP – PLANTA PILOTO DE MATERIALES CATÓDICOS</vt:lpstr>
      <vt:lpstr>FASE III: CIDYP – CENTRO DE INVESTIGACIÓN</vt:lpstr>
      <vt:lpstr>FASE III: CIDYP – MEDO AMBIENTE, SEGURIDAD INDUSTRIAL Y LOGÍSTICA</vt:lpstr>
      <vt:lpstr>Presentación de PowerPoint</vt:lpstr>
      <vt:lpstr>Estación Exp. – Coipasa – Diseño de la Etapa Piloto</vt:lpstr>
      <vt:lpstr>Estación Exp. – Coipasa – Geología</vt:lpstr>
      <vt:lpstr>Presentación de PowerPoint</vt:lpstr>
      <vt:lpstr>Ejecución Física y Financiera </vt:lpstr>
      <vt:lpstr>Presentación de PowerPoint</vt:lpstr>
      <vt:lpstr>HECHOS RELEVANTES Y DIFICULTADES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J. Carlos Montenegro</dc:creator>
  <cp:lastModifiedBy>Luis Jose Del Castillo Rodriguez</cp:lastModifiedBy>
  <cp:revision>79</cp:revision>
  <cp:lastPrinted>2018-02-15T19:32:43Z</cp:lastPrinted>
  <dcterms:created xsi:type="dcterms:W3CDTF">2018-01-22T20:46:02Z</dcterms:created>
  <dcterms:modified xsi:type="dcterms:W3CDTF">2018-02-19T19:36:19Z</dcterms:modified>
</cp:coreProperties>
</file>