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0" r:id="rId3"/>
    <p:sldId id="271" r:id="rId4"/>
    <p:sldId id="288" r:id="rId5"/>
    <p:sldId id="272" r:id="rId6"/>
    <p:sldId id="294" r:id="rId7"/>
    <p:sldId id="289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73" r:id="rId21"/>
    <p:sldId id="291" r:id="rId22"/>
    <p:sldId id="292" r:id="rId23"/>
    <p:sldId id="290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5" r:id="rId32"/>
    <p:sldId id="284" r:id="rId33"/>
    <p:sldId id="286" r:id="rId34"/>
    <p:sldId id="287" r:id="rId35"/>
    <p:sldId id="281" r:id="rId36"/>
    <p:sldId id="325" r:id="rId37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 snapToGrid="0">
      <p:cViewPr varScale="1">
        <p:scale>
          <a:sx n="78" d="100"/>
          <a:sy n="78" d="100"/>
        </p:scale>
        <p:origin x="34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1E485-5197-463B-8C1F-37AD21FC001A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08DD6-3C2F-4F11-9F58-FA3C701F3523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3783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4D3D2-BEA0-48FA-BE58-B75BEE021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546E7A-5D3C-4623-8B0F-D8A9FC555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F5F52-FDEA-4480-A5A1-A322458B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FE03A0-38ED-4236-9C95-F26EC019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C4DC40-576C-4CB6-86D9-EADF5A8E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2708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9DD55-AA0D-4022-B90A-2F2111329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8AD440-4C19-48B9-B63B-54AA75029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25B29F-D44D-4DFD-A6A6-BE6726A1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CF0E24-D411-45BA-89DA-3A540AA8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299D87-A006-4805-98A6-DBB6023B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5155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180AE6-CBF7-41C9-9795-0786ACFAB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C9073-87A2-4BC1-BD48-0AEDACE36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3A5730-8145-40E9-A20C-3BCB68B2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80846D-9E35-4648-934C-0B07D9D6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D8A6F-0ADA-485C-9E86-7F24F83B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68053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EC6A6-9F1A-499F-B297-CBC8536D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22081E-D091-4362-B08E-8F20086F0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ED72EB-E321-438E-86A9-CF3636E1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69E5BE-A7A2-4FEB-A993-EE7EB98B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F212ED-292A-475F-A292-90AA1A75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72302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8E0E8-2404-4BD0-B1B8-1807B27B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0D0B5-CB9C-4131-B92A-03227450F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0D15B7-FF2D-4B6B-971B-3C98C726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53848F-8202-431A-B451-582968EA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A9FCA-F2E7-44F8-B76B-5EC21F36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2223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CEC54-413A-4331-8E1B-E7DE73E7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9FF129-956B-4976-9714-E0CAE2A99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D2F019-CF34-4301-9931-80A95A067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6A040C-4AB2-464B-BE4B-D86B3414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E9A056-C618-44C8-A95B-5253C5DE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96C6F0-5EC7-4D69-8E32-0E43E5F8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82933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7E51F-6661-42F0-8777-5C37D298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DA10D9-9E79-4BE2-A11E-732CD0CF2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24B58A-6278-428A-9CE4-ACAD59128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1E02C3-0FE2-40D8-B2F5-8AB600CA9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97BA33-2DBF-4E5F-8FB0-3F93E45AC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6C26E5-31E2-4002-BD53-8968153A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D844FF-5202-4AC8-A92E-4207753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E807C5-E933-4B9B-851F-B0CE7416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55570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B1B2E-56AA-46C0-B5ED-B1FD3A13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EF8CCD-020C-4F43-BB69-FC6D4021D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339739-2BC2-4D43-A74B-6E143504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C23A4F-BA69-4A57-9EDB-6ED7D734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7150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2BE3431-0DED-4A82-A2FD-333CD849E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ED9455-3078-4C20-95DD-94D156F1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ECB345-E99B-4FB7-96A7-EC15A37E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917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ED2E5-4648-420A-9C46-DC5499E7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C52E68-6139-4351-8639-9DE439D43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9714A3-727A-4F9E-BEA7-AE8008B34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540485-6035-4069-89BD-9A10786D6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111EB5-1D4F-4669-B36C-635FB309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BA997A-CD4F-4EBF-9091-3C0FCB76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7929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AB66C-E9D1-44E0-93DA-4D57ADDE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E99DC3-557E-42B3-9B26-F417D9E08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8A64F1-0820-400B-8C33-3CB5B4DF5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4B1A7E-623A-4496-B6A9-BCD4759C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0A7E3A-0EFE-4E1B-ADD8-E9E9D1C6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3EA5C0-59FF-4513-BFB8-90EDD489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3144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C6671F-E095-4C95-A478-755E1873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757B5D-6CB6-4C38-BF0B-4C23904A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624C9D-DBA6-4056-9F0C-9DC863C0F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3B55-CEA8-4653-BBDA-6790E2DE6172}" type="datetimeFigureOut">
              <a:rPr lang="es-US" smtClean="0"/>
              <a:t>8/9/2023</a:t>
            </a:fld>
            <a:endParaRPr lang="es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58B0A-6102-4E91-82FE-DA2616372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5C8859-9054-410E-B2D2-CE28E082C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495C-B3F6-4F84-9C86-A009140AF1C9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9789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dib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E7B65-2040-4AFB-B11D-9ABD1B9BD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BO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RIESGO DE LA MINERÍA EN LA CIUDAD DE LA PAZ</a:t>
            </a:r>
            <a:br>
              <a:rPr lang="es-BO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BO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Caso de los pasivos ambientales de la mina </a:t>
            </a:r>
            <a:r>
              <a:rPr lang="es-BO" sz="36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Milluni</a:t>
            </a:r>
            <a:endParaRPr lang="es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EB44DE-1090-4385-93A8-A1D5A312C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2502"/>
            <a:ext cx="9144000" cy="715297"/>
          </a:xfrm>
        </p:spPr>
        <p:txBody>
          <a:bodyPr/>
          <a:lstStyle/>
          <a:p>
            <a:r>
              <a:rPr lang="es-US" dirty="0"/>
              <a:t>Oscar Campanini G.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96A725-BE36-4C90-A011-8B8F9B393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40502" r="20753" b="32116"/>
          <a:stretch/>
        </p:blipFill>
        <p:spPr>
          <a:xfrm>
            <a:off x="216309" y="4796656"/>
            <a:ext cx="3952568" cy="18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6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43" y="0"/>
            <a:ext cx="5989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0171"/>
            <a:ext cx="4585447" cy="687817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21" y="1168307"/>
            <a:ext cx="7203279" cy="48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246730" cy="6831153"/>
          </a:xfrm>
        </p:spPr>
      </p:pic>
    </p:spTree>
    <p:extLst>
      <p:ext uri="{BB962C8B-B14F-4D97-AF65-F5344CB8AC3E}">
        <p14:creationId xmlns:p14="http://schemas.microsoft.com/office/powerpoint/2010/main" val="914279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166048" cy="6777365"/>
          </a:xfrm>
        </p:spPr>
      </p:pic>
    </p:spTree>
    <p:extLst>
      <p:ext uri="{BB962C8B-B14F-4D97-AF65-F5344CB8AC3E}">
        <p14:creationId xmlns:p14="http://schemas.microsoft.com/office/powerpoint/2010/main" val="224061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4" y="121024"/>
            <a:ext cx="9903830" cy="6602553"/>
          </a:xfrm>
        </p:spPr>
      </p:pic>
    </p:spTree>
    <p:extLst>
      <p:ext uri="{BB962C8B-B14F-4D97-AF65-F5344CB8AC3E}">
        <p14:creationId xmlns:p14="http://schemas.microsoft.com/office/powerpoint/2010/main" val="33899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152601" cy="6768400"/>
          </a:xfrm>
        </p:spPr>
      </p:pic>
    </p:spTree>
    <p:extLst>
      <p:ext uri="{BB962C8B-B14F-4D97-AF65-F5344CB8AC3E}">
        <p14:creationId xmlns:p14="http://schemas.microsoft.com/office/powerpoint/2010/main" val="2343807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4" y="41134"/>
            <a:ext cx="4545106" cy="6817659"/>
          </a:xfrm>
        </p:spPr>
      </p:pic>
    </p:spTree>
    <p:extLst>
      <p:ext uri="{BB962C8B-B14F-4D97-AF65-F5344CB8AC3E}">
        <p14:creationId xmlns:p14="http://schemas.microsoft.com/office/powerpoint/2010/main" val="32883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273624" cy="6849082"/>
          </a:xfrm>
        </p:spPr>
      </p:pic>
    </p:spTree>
    <p:extLst>
      <p:ext uri="{BB962C8B-B14F-4D97-AF65-F5344CB8AC3E}">
        <p14:creationId xmlns:p14="http://schemas.microsoft.com/office/powerpoint/2010/main" val="264459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8" y="0"/>
            <a:ext cx="10273624" cy="6849082"/>
          </a:xfrm>
        </p:spPr>
      </p:pic>
    </p:spTree>
    <p:extLst>
      <p:ext uri="{BB962C8B-B14F-4D97-AF65-F5344CB8AC3E}">
        <p14:creationId xmlns:p14="http://schemas.microsoft.com/office/powerpoint/2010/main" val="3747646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" y="1896035"/>
            <a:ext cx="12143753" cy="3712739"/>
          </a:xfrm>
        </p:spPr>
      </p:pic>
    </p:spTree>
    <p:extLst>
      <p:ext uri="{BB962C8B-B14F-4D97-AF65-F5344CB8AC3E}">
        <p14:creationId xmlns:p14="http://schemas.microsoft.com/office/powerpoint/2010/main" val="2143638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0314"/>
            <a:ext cx="10248900" cy="1325563"/>
          </a:xfrm>
        </p:spPr>
        <p:txBody>
          <a:bodyPr>
            <a:normAutofit/>
          </a:bodyPr>
          <a:lstStyle/>
          <a:p>
            <a:r>
              <a:rPr lang="es-BO" sz="4000" b="1" dirty="0">
                <a:solidFill>
                  <a:schemeClr val="accent1"/>
                </a:solidFill>
              </a:rPr>
              <a:t>Contaminación minera del agua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224" y="1438836"/>
            <a:ext cx="6470276" cy="5136776"/>
          </a:xfrm>
        </p:spPr>
        <p:txBody>
          <a:bodyPr>
            <a:noAutofit/>
          </a:bodyPr>
          <a:lstStyle/>
          <a:p>
            <a:r>
              <a:rPr lang="es-BO" sz="2400" dirty="0"/>
              <a:t>La contaminación minera es percibida como un problema de </a:t>
            </a:r>
          </a:p>
          <a:p>
            <a:pPr lvl="1"/>
            <a:r>
              <a:rPr lang="es-BO" sz="2000" dirty="0"/>
              <a:t>zonas tradicionales mineras, </a:t>
            </a:r>
          </a:p>
          <a:p>
            <a:pPr lvl="1"/>
            <a:r>
              <a:rPr lang="es-BO" sz="2000" dirty="0"/>
              <a:t>zonas rurales</a:t>
            </a:r>
          </a:p>
          <a:p>
            <a:pPr lvl="1"/>
            <a:r>
              <a:rPr lang="es-BO" sz="2000" dirty="0"/>
              <a:t>zonas alejadas de las ciudades capitales de departamento</a:t>
            </a:r>
          </a:p>
          <a:p>
            <a:r>
              <a:rPr lang="es-BO" sz="2400" dirty="0"/>
              <a:t>Como un problema que existe cuando y donde se procesa los minerales (no necesariamente donde se los explota)</a:t>
            </a:r>
          </a:p>
          <a:p>
            <a:pPr marL="0" indent="0">
              <a:buNone/>
            </a:pPr>
            <a:endParaRPr lang="es-BO" sz="2400" dirty="0"/>
          </a:p>
          <a:p>
            <a:pPr marL="0" indent="0">
              <a:buNone/>
            </a:pPr>
            <a:r>
              <a:rPr lang="es-BO" sz="2400" dirty="0"/>
              <a:t>Las fuentes de agua que abastecen a la mitad de la ciudad de La Paz (Norte y Centro) y parte de la ciudad de El Alto están contaminadas por drenaje ácido proveniente de la minería!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21603" y="322729"/>
            <a:ext cx="1746632" cy="403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B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491" t="21701" r="39751" b="6250"/>
          <a:stretch/>
        </p:blipFill>
        <p:spPr>
          <a:xfrm>
            <a:off x="8068235" y="285804"/>
            <a:ext cx="4038600" cy="29875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7799" t="28646" r="40141" b="25347"/>
          <a:stretch/>
        </p:blipFill>
        <p:spPr>
          <a:xfrm>
            <a:off x="7785100" y="3446287"/>
            <a:ext cx="4038600" cy="3129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7823200" y="3442700"/>
            <a:ext cx="3683000" cy="684800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Rectángulo 9"/>
          <p:cNvSpPr/>
          <p:nvPr/>
        </p:nvSpPr>
        <p:spPr>
          <a:xfrm>
            <a:off x="7785100" y="5395864"/>
            <a:ext cx="3683000" cy="954136"/>
          </a:xfrm>
          <a:prstGeom prst="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cxnSp>
        <p:nvCxnSpPr>
          <p:cNvPr id="12" name="Conector recto 11"/>
          <p:cNvCxnSpPr/>
          <p:nvPr/>
        </p:nvCxnSpPr>
        <p:spPr>
          <a:xfrm>
            <a:off x="7861300" y="3881785"/>
            <a:ext cx="322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924800" y="4097685"/>
            <a:ext cx="1397000" cy="298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861300" y="5913785"/>
            <a:ext cx="322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9969500" y="5689600"/>
            <a:ext cx="1498600" cy="209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861300" y="6116985"/>
            <a:ext cx="322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7861300" y="6350000"/>
            <a:ext cx="533400" cy="82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320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Mina </a:t>
            </a:r>
            <a:r>
              <a:rPr lang="es-BO" b="1" u="sng" dirty="0" err="1">
                <a:solidFill>
                  <a:schemeClr val="accent5"/>
                </a:solidFill>
              </a:rPr>
              <a:t>Milluni</a:t>
            </a:r>
            <a:endParaRPr lang="es-BO" b="1" u="sng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611471" cy="4351338"/>
          </a:xfrm>
        </p:spPr>
        <p:txBody>
          <a:bodyPr>
            <a:normAutofit fontScale="85000" lnSpcReduction="20000"/>
          </a:bodyPr>
          <a:lstStyle/>
          <a:p>
            <a:r>
              <a:rPr lang="es-BO" dirty="0"/>
              <a:t>inició operaciones en 1920 con la empresa Fabulosa Mines </a:t>
            </a:r>
            <a:r>
              <a:rPr lang="es-BO" dirty="0" err="1"/>
              <a:t>Consolidated</a:t>
            </a:r>
            <a:endParaRPr lang="es-BO" dirty="0"/>
          </a:p>
          <a:p>
            <a:r>
              <a:rPr lang="es-BO" dirty="0"/>
              <a:t>una de las más importantes minas de estaño de Bolivia con alrededor de 500 mineros y un centro poblado de más de 2.000 habitantes</a:t>
            </a:r>
          </a:p>
          <a:p>
            <a:r>
              <a:rPr lang="es-BO" dirty="0"/>
              <a:t>En 1965 por la resistencia minera a gobiernos dictatoriales se dio la matanza de </a:t>
            </a:r>
            <a:r>
              <a:rPr lang="es-BO" dirty="0" err="1"/>
              <a:t>milluni</a:t>
            </a:r>
            <a:endParaRPr lang="es-BO" dirty="0"/>
          </a:p>
          <a:p>
            <a:r>
              <a:rPr lang="es-BO" dirty="0"/>
              <a:t>desde 1976 hasta la culminación de sus operaciones en 1986 estuvo a cargo de COMSUR quien cierra operaciones</a:t>
            </a:r>
          </a:p>
          <a:p>
            <a:r>
              <a:rPr lang="es-BO" dirty="0"/>
              <a:t>su ingenio llegó a procesar hasta 9.000 ton/mes</a:t>
            </a:r>
          </a:p>
          <a:p>
            <a:r>
              <a:rPr lang="es-BO" dirty="0"/>
              <a:t>pasivo que supera el millón de m</a:t>
            </a:r>
            <a:r>
              <a:rPr lang="es-BO" baseline="30000" dirty="0"/>
              <a:t>3</a:t>
            </a:r>
            <a:r>
              <a:rPr lang="es-BO" dirty="0"/>
              <a:t> de relaves y desmontes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44" y="762303"/>
            <a:ext cx="3746126" cy="28095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64" y="3686550"/>
            <a:ext cx="3533836" cy="26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Caracterización de pasivos </a:t>
            </a:r>
            <a:r>
              <a:rPr lang="es-BO" sz="2400" b="1" u="sng" dirty="0">
                <a:solidFill>
                  <a:schemeClr val="accent5"/>
                </a:solidFill>
              </a:rPr>
              <a:t>(SERGEOTECMIN 2006)</a:t>
            </a:r>
            <a:endParaRPr lang="es-BO" b="1" u="sng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825625"/>
            <a:ext cx="9889123" cy="4351338"/>
          </a:xfrm>
        </p:spPr>
        <p:txBody>
          <a:bodyPr>
            <a:normAutofit lnSpcReduction="10000"/>
          </a:bodyPr>
          <a:lstStyle/>
          <a:p>
            <a:r>
              <a:rPr lang="es-BO" sz="3200" dirty="0"/>
              <a:t>Desmontes</a:t>
            </a:r>
          </a:p>
          <a:p>
            <a:pPr lvl="1"/>
            <a:r>
              <a:rPr lang="es-BO" sz="2800" dirty="0" err="1"/>
              <a:t>Ph</a:t>
            </a:r>
            <a:r>
              <a:rPr lang="es-BO" sz="2800" dirty="0"/>
              <a:t>:		 hasta 2</a:t>
            </a:r>
          </a:p>
          <a:p>
            <a:pPr lvl="1"/>
            <a:r>
              <a:rPr lang="es-BO" sz="2800" dirty="0"/>
              <a:t>Área:		100.355,69 m2</a:t>
            </a:r>
          </a:p>
          <a:p>
            <a:pPr lvl="1"/>
            <a:r>
              <a:rPr lang="es-BO" sz="2800" dirty="0"/>
              <a:t>Volumen:	462.262,19 m3</a:t>
            </a:r>
          </a:p>
          <a:p>
            <a:pPr lvl="1"/>
            <a:r>
              <a:rPr lang="es-BO" sz="2800" dirty="0"/>
              <a:t>Peso:		1.044.712 Ton</a:t>
            </a:r>
          </a:p>
          <a:p>
            <a:pPr lvl="1"/>
            <a:r>
              <a:rPr lang="es-BO" sz="2800" dirty="0"/>
              <a:t>Recomendación:</a:t>
            </a:r>
          </a:p>
          <a:p>
            <a:pPr lvl="2"/>
            <a:r>
              <a:rPr lang="es-BO" sz="2400" dirty="0"/>
              <a:t>“Se recomienda el </a:t>
            </a:r>
            <a:r>
              <a:rPr lang="es-BO" sz="2400" b="1" u="sng" dirty="0">
                <a:solidFill>
                  <a:srgbClr val="FF0000"/>
                </a:solidFill>
              </a:rPr>
              <a:t>encapsulamiento </a:t>
            </a:r>
            <a:r>
              <a:rPr lang="es-BO" sz="2400" dirty="0"/>
              <a:t>de estas acumulaciones, la </a:t>
            </a:r>
            <a:r>
              <a:rPr lang="es-BO" sz="2400" b="1" u="sng" dirty="0">
                <a:solidFill>
                  <a:srgbClr val="FF0000"/>
                </a:solidFill>
              </a:rPr>
              <a:t>construcción de un sistema de drenaje de intercepción de escorrentía superficial </a:t>
            </a:r>
            <a:r>
              <a:rPr lang="es-BO" sz="2400" dirty="0"/>
              <a:t>alrededor de los desmontes y su revegetado. Otra opción es realizar el análisis de metales contenidos en estas acumulaciones para su extracción”</a:t>
            </a:r>
          </a:p>
        </p:txBody>
      </p:sp>
    </p:spTree>
    <p:extLst>
      <p:ext uri="{BB962C8B-B14F-4D97-AF65-F5344CB8AC3E}">
        <p14:creationId xmlns:p14="http://schemas.microsoft.com/office/powerpoint/2010/main" val="3231879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Caracterización de pasivos </a:t>
            </a:r>
            <a:r>
              <a:rPr lang="es-BO" sz="2400" b="1" u="sng" dirty="0">
                <a:solidFill>
                  <a:schemeClr val="accent5"/>
                </a:solidFill>
              </a:rPr>
              <a:t>(SERGEOTECMIN 2006)</a:t>
            </a:r>
            <a:endParaRPr lang="es-BO" b="1" u="sng" dirty="0">
              <a:solidFill>
                <a:schemeClr val="accent5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4"/>
            <a:ext cx="9330664" cy="4446301"/>
          </a:xfrm>
        </p:spPr>
        <p:txBody>
          <a:bodyPr>
            <a:normAutofit fontScale="92500" lnSpcReduction="20000"/>
          </a:bodyPr>
          <a:lstStyle/>
          <a:p>
            <a:r>
              <a:rPr lang="es-BO" sz="3200" dirty="0"/>
              <a:t>Colas</a:t>
            </a:r>
          </a:p>
          <a:p>
            <a:pPr lvl="1"/>
            <a:r>
              <a:rPr lang="es-BO" sz="2800" dirty="0" err="1"/>
              <a:t>Ph</a:t>
            </a:r>
            <a:r>
              <a:rPr lang="es-BO" sz="2800" dirty="0"/>
              <a:t>:		hasta 2</a:t>
            </a:r>
          </a:p>
          <a:p>
            <a:pPr lvl="1"/>
            <a:r>
              <a:rPr lang="es-BO" sz="2800" dirty="0"/>
              <a:t>Área:		756.965 m2</a:t>
            </a:r>
          </a:p>
          <a:p>
            <a:pPr lvl="1"/>
            <a:r>
              <a:rPr lang="es-BO" sz="2800" dirty="0"/>
              <a:t>Volumen:	1.829.056,32 m3</a:t>
            </a:r>
          </a:p>
          <a:p>
            <a:pPr lvl="1"/>
            <a:r>
              <a:rPr lang="es-BO" sz="2800" dirty="0"/>
              <a:t>Peso:		3.082.665,27 Ton</a:t>
            </a:r>
          </a:p>
          <a:p>
            <a:pPr lvl="1"/>
            <a:r>
              <a:rPr lang="es-BO" sz="2800" dirty="0"/>
              <a:t>Recomendación:</a:t>
            </a:r>
          </a:p>
          <a:p>
            <a:pPr lvl="2"/>
            <a:r>
              <a:rPr lang="es-BO" sz="2400" dirty="0"/>
              <a:t>“Existe </a:t>
            </a:r>
            <a:r>
              <a:rPr lang="es-BO" sz="2400" b="1" u="sng" dirty="0">
                <a:solidFill>
                  <a:srgbClr val="FF0000"/>
                </a:solidFill>
              </a:rPr>
              <a:t>un gran riesgo para la población paceña que consume agua potable de las lagunas de </a:t>
            </a:r>
            <a:r>
              <a:rPr lang="es-BO" sz="2400" b="1" u="sng" dirty="0" err="1">
                <a:solidFill>
                  <a:srgbClr val="FF0000"/>
                </a:solidFill>
              </a:rPr>
              <a:t>Milluni</a:t>
            </a:r>
            <a:r>
              <a:rPr lang="es-BO" sz="2400" b="1" u="sng" dirty="0">
                <a:solidFill>
                  <a:srgbClr val="FF0000"/>
                </a:solidFill>
              </a:rPr>
              <a:t> </a:t>
            </a:r>
            <a:r>
              <a:rPr lang="es-BO" sz="2400" dirty="0"/>
              <a:t>como fuente de abastecimiento. Esta agua está siendo contaminada con metales pesados y drenaje ácido.</a:t>
            </a:r>
          </a:p>
          <a:p>
            <a:pPr lvl="2"/>
            <a:r>
              <a:rPr lang="es-BO" sz="2400" dirty="0"/>
              <a:t>Actualmente </a:t>
            </a:r>
            <a:r>
              <a:rPr lang="es-BO" sz="2400" b="1" u="sng" dirty="0">
                <a:solidFill>
                  <a:srgbClr val="FF0000"/>
                </a:solidFill>
              </a:rPr>
              <a:t>se ha comenzado con trabajos de remediación en estas colas, y esta colocando una capa de tierra </a:t>
            </a:r>
            <a:r>
              <a:rPr lang="es-BO" sz="2400" dirty="0"/>
              <a:t>sobre las mismas; sin embargo al parecer </a:t>
            </a:r>
            <a:r>
              <a:rPr lang="es-BO" sz="2400" b="1" u="sng" dirty="0">
                <a:solidFill>
                  <a:srgbClr val="FF0000"/>
                </a:solidFill>
              </a:rPr>
              <a:t>no se siguen las normas para el encapsulado </a:t>
            </a:r>
            <a:r>
              <a:rPr lang="es-BO" sz="2400" dirty="0"/>
              <a:t>de estos materiales”</a:t>
            </a:r>
          </a:p>
        </p:txBody>
      </p:sp>
    </p:spTree>
    <p:extLst>
      <p:ext uri="{BB962C8B-B14F-4D97-AF65-F5344CB8AC3E}">
        <p14:creationId xmlns:p14="http://schemas.microsoft.com/office/powerpoint/2010/main" val="2472189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13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06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Contaminación generada por sus pasivos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BO" dirty="0"/>
              <a:t>Drenaje ácido generado se acumula en el embalse </a:t>
            </a:r>
            <a:r>
              <a:rPr lang="es-BO" dirty="0" err="1"/>
              <a:t>Milluni</a:t>
            </a:r>
            <a:r>
              <a:rPr lang="es-BO" dirty="0"/>
              <a:t> Chico (prácticamente su dique de colas) y los rebalses de este al embalse </a:t>
            </a:r>
            <a:r>
              <a:rPr lang="es-BO" dirty="0" err="1"/>
              <a:t>Milluni</a:t>
            </a:r>
            <a:r>
              <a:rPr lang="es-BO" dirty="0"/>
              <a:t> Grande de donde se obtiene casi la mitad del agua para el Centro y norte de la ciudad de La Paz</a:t>
            </a:r>
          </a:p>
          <a:p>
            <a:r>
              <a:rPr lang="es-BO" dirty="0"/>
              <a:t>sedimentos de Casiterita, Siderita, Pirita, Blenda, Cuarzo, </a:t>
            </a:r>
            <a:r>
              <a:rPr lang="es-BO" dirty="0" err="1"/>
              <a:t>Arsenopirita</a:t>
            </a:r>
            <a:r>
              <a:rPr lang="es-BO" dirty="0"/>
              <a:t>, Marcasita, </a:t>
            </a:r>
            <a:r>
              <a:rPr lang="es-BO" dirty="0" err="1"/>
              <a:t>Pyrrotita</a:t>
            </a:r>
            <a:r>
              <a:rPr lang="es-BO" dirty="0"/>
              <a:t>, Galena, Wolframita, </a:t>
            </a:r>
            <a:r>
              <a:rPr lang="es-BO" dirty="0" err="1"/>
              <a:t>Etanita</a:t>
            </a:r>
            <a:r>
              <a:rPr lang="es-BO" dirty="0"/>
              <a:t>, </a:t>
            </a:r>
            <a:r>
              <a:rPr lang="es-BO" dirty="0" err="1"/>
              <a:t>Hermatina</a:t>
            </a:r>
            <a:r>
              <a:rPr lang="es-BO" dirty="0"/>
              <a:t>, Apatita, Calcopirita, Esfalerita; presencia de Cadmio, Zinc, Arsénico, Cobre, </a:t>
            </a:r>
            <a:r>
              <a:rPr lang="es-BO" dirty="0" err="1"/>
              <a:t>Niquel</a:t>
            </a:r>
            <a:r>
              <a:rPr lang="es-BO" dirty="0"/>
              <a:t>, Plomo y estaño; </a:t>
            </a:r>
          </a:p>
          <a:p>
            <a:r>
              <a:rPr lang="es-BO" dirty="0" err="1"/>
              <a:t>ph</a:t>
            </a:r>
            <a:r>
              <a:rPr lang="es-BO" dirty="0"/>
              <a:t> de</a:t>
            </a:r>
          </a:p>
          <a:p>
            <a:pPr lvl="1"/>
            <a:r>
              <a:rPr lang="es-BO" dirty="0"/>
              <a:t> 2,8 a 2,4 en </a:t>
            </a:r>
            <a:r>
              <a:rPr lang="es-BO" dirty="0" err="1"/>
              <a:t>Milluni</a:t>
            </a:r>
            <a:r>
              <a:rPr lang="es-BO" dirty="0"/>
              <a:t> Chico </a:t>
            </a:r>
          </a:p>
          <a:p>
            <a:pPr lvl="1"/>
            <a:r>
              <a:rPr lang="es-BO" dirty="0"/>
              <a:t>3 a 2,7 en </a:t>
            </a:r>
            <a:r>
              <a:rPr lang="es-BO" dirty="0" err="1"/>
              <a:t>Milluni</a:t>
            </a:r>
            <a:r>
              <a:rPr lang="es-BO" dirty="0"/>
              <a:t> Grande</a:t>
            </a:r>
          </a:p>
        </p:txBody>
      </p:sp>
    </p:spTree>
    <p:extLst>
      <p:ext uri="{BB962C8B-B14F-4D97-AF65-F5344CB8AC3E}">
        <p14:creationId xmlns:p14="http://schemas.microsoft.com/office/powerpoint/2010/main" val="159464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Contaminación generada por sus pasivos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954742" y="1811710"/>
          <a:ext cx="10730753" cy="37833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59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6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5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9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304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Elemento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DAM (época </a:t>
                      </a:r>
                      <a:r>
                        <a:rPr lang="es-BO" sz="2000" dirty="0" err="1">
                          <a:solidFill>
                            <a:schemeClr val="tx1"/>
                          </a:solidFill>
                          <a:effectLst/>
                        </a:rPr>
                        <a:t>humeda</a:t>
                      </a: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[mg/L]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DAM (época seca)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[mg/L]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Límite máximo de descargas en cuerpos de agua Clase 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[mg/L]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Estimado de descarga anual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[Ton/año]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As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&lt;0,002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1,67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1,0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effectLst/>
                        </a:rPr>
                        <a:t>5,27</a:t>
                      </a:r>
                      <a:endParaRPr lang="es-B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Cd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0,91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0,045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0,3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0,14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Cu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2,54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0,852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1,0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2,69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Mn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-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32,7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 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Fe total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296,63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576,1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1,0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1.816,79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Sb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-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&lt;0,4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1,0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1,26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Pb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&lt;0,03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0,41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0,6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1,29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1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Zn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190,88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154,2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3,0</a:t>
                      </a:r>
                      <a:endParaRPr lang="es-BO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effectLst/>
                        </a:rPr>
                        <a:t>486,29</a:t>
                      </a:r>
                      <a:endParaRPr lang="es-BO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837765" y="1367523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BO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Metales pesados presentes en drenaje ácido de minas de socavones Mina </a:t>
            </a:r>
            <a:r>
              <a:rPr lang="es-BO" i="1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Milluni</a:t>
            </a:r>
            <a:endParaRPr lang="es-BO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38199" y="5991035"/>
            <a:ext cx="1084729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B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B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Elaboración propia en base a (Zamora Echenique, Zamora Mercado , &amp; </a:t>
            </a:r>
            <a:r>
              <a:rPr lang="es-BO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Gorritty</a:t>
            </a:r>
            <a:r>
              <a:rPr lang="es-B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P., 2015)</a:t>
            </a:r>
          </a:p>
        </p:txBody>
      </p:sp>
    </p:spTree>
    <p:extLst>
      <p:ext uri="{BB962C8B-B14F-4D97-AF65-F5344CB8AC3E}">
        <p14:creationId xmlns:p14="http://schemas.microsoft.com/office/powerpoint/2010/main" val="3585501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Tratamiento del agua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77708"/>
            <a:ext cx="10515600" cy="4351338"/>
          </a:xfrm>
        </p:spPr>
        <p:txBody>
          <a:bodyPr/>
          <a:lstStyle/>
          <a:p>
            <a:r>
              <a:rPr lang="es-BO" dirty="0"/>
              <a:t>Tratamiento</a:t>
            </a:r>
          </a:p>
          <a:p>
            <a:pPr lvl="1"/>
            <a:r>
              <a:rPr lang="es-BO" dirty="0" err="1"/>
              <a:t>pretratadas</a:t>
            </a:r>
            <a:r>
              <a:rPr lang="es-BO" dirty="0"/>
              <a:t> por neutralización-precipitación con cal en la estación La Calera, disminuye la cantidad de metales</a:t>
            </a:r>
          </a:p>
          <a:p>
            <a:pPr lvl="1"/>
            <a:r>
              <a:rPr lang="es-BO" dirty="0"/>
              <a:t>Mezcla con aguas de </a:t>
            </a:r>
            <a:r>
              <a:rPr lang="es-BO" dirty="0" err="1"/>
              <a:t>Janqo</a:t>
            </a:r>
            <a:r>
              <a:rPr lang="es-BO" dirty="0"/>
              <a:t> </a:t>
            </a:r>
            <a:r>
              <a:rPr lang="es-BO" dirty="0" err="1"/>
              <a:t>Khota</a:t>
            </a:r>
            <a:r>
              <a:rPr lang="es-BO" dirty="0"/>
              <a:t> y </a:t>
            </a:r>
            <a:r>
              <a:rPr lang="es-BO" dirty="0" err="1"/>
              <a:t>Choqueyapu</a:t>
            </a:r>
            <a:endParaRPr lang="es-BO" dirty="0"/>
          </a:p>
          <a:p>
            <a:pPr lvl="1"/>
            <a:r>
              <a:rPr lang="es-BO" dirty="0"/>
              <a:t>Se mantienen niveles altos de Hierro, Zinc y Manganeso </a:t>
            </a:r>
          </a:p>
          <a:p>
            <a:pPr lvl="1"/>
            <a:endParaRPr lang="es-BO" dirty="0"/>
          </a:p>
          <a:p>
            <a:pPr lvl="1"/>
            <a:endParaRPr lang="es-BO" dirty="0"/>
          </a:p>
          <a:p>
            <a:endParaRPr lang="es-B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716541" y="3850669"/>
          <a:ext cx="10162130" cy="249961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95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3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8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Valor promedio 2007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Valor promedio 2008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Valor promedio 2009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Valor promedio 2011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dirty="0">
                          <a:solidFill>
                            <a:schemeClr val="tx1"/>
                          </a:solidFill>
                          <a:effectLst/>
                        </a:rPr>
                        <a:t>Límite máximo por norma</a:t>
                      </a:r>
                      <a:endParaRPr lang="es-B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</a:rPr>
                        <a:t>Solidos suspendidos totales [mg/L]</a:t>
                      </a:r>
                      <a:endParaRPr lang="es-B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562,75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243,71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471,11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658,33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chemeClr val="accent2"/>
                          </a:solidFill>
                          <a:effectLst/>
                        </a:rPr>
                        <a:t>60</a:t>
                      </a:r>
                      <a:endParaRPr lang="es-BO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</a:rPr>
                        <a:t>Coliformes fecales [NMP/100 ml]</a:t>
                      </a:r>
                      <a:endParaRPr lang="es-B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101.000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615.575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171.138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491.667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chemeClr val="accent2"/>
                          </a:solidFill>
                          <a:effectLst/>
                        </a:rPr>
                        <a:t>1.000</a:t>
                      </a:r>
                      <a:endParaRPr lang="es-BO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</a:rPr>
                        <a:t>pH</a:t>
                      </a:r>
                      <a:endParaRPr lang="es-B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5,62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5,62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effectLst/>
                        </a:rPr>
                        <a:t>6,28</a:t>
                      </a:r>
                      <a:endParaRPr lang="es-B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5,25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chemeClr val="accent2"/>
                          </a:solidFill>
                          <a:effectLst/>
                        </a:rPr>
                        <a:t>6-9</a:t>
                      </a:r>
                      <a:endParaRPr lang="es-BO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</a:rPr>
                        <a:t>Zinc [mg/L]</a:t>
                      </a:r>
                      <a:endParaRPr lang="es-B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12,74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39,70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solidFill>
                            <a:srgbClr val="FF0000"/>
                          </a:solidFill>
                          <a:effectLst/>
                        </a:rPr>
                        <a:t>14,34</a:t>
                      </a:r>
                      <a:endParaRPr lang="es-BO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23,30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chemeClr val="accent2"/>
                          </a:solidFill>
                          <a:effectLst/>
                        </a:rPr>
                        <a:t>3</a:t>
                      </a:r>
                      <a:endParaRPr lang="es-BO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4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effectLst/>
                        </a:rPr>
                        <a:t>Fierro Total [mg/L]</a:t>
                      </a:r>
                      <a:endParaRPr lang="es-BO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>
                          <a:solidFill>
                            <a:srgbClr val="FF0000"/>
                          </a:solidFill>
                          <a:effectLst/>
                        </a:rPr>
                        <a:t>21,62</a:t>
                      </a:r>
                      <a:endParaRPr lang="es-BO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31,51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48,21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rgbClr val="FF0000"/>
                          </a:solidFill>
                          <a:effectLst/>
                        </a:rPr>
                        <a:t>32,20</a:t>
                      </a:r>
                      <a:endParaRPr lang="es-BO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800" dirty="0">
                          <a:solidFill>
                            <a:schemeClr val="accent2"/>
                          </a:solidFill>
                          <a:effectLst/>
                        </a:rPr>
                        <a:t>1</a:t>
                      </a:r>
                      <a:endParaRPr lang="es-BO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52800" y="3103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BO" altLang="es-B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BO" altLang="es-B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57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Costos del tratamiento del agua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77708"/>
            <a:ext cx="10515600" cy="4351338"/>
          </a:xfrm>
        </p:spPr>
        <p:txBody>
          <a:bodyPr>
            <a:normAutofit/>
          </a:bodyPr>
          <a:lstStyle/>
          <a:p>
            <a:r>
              <a:rPr lang="es-BO" dirty="0"/>
              <a:t>Pretratamiento</a:t>
            </a:r>
          </a:p>
          <a:p>
            <a:pPr lvl="1"/>
            <a:r>
              <a:rPr lang="es-BO" dirty="0"/>
              <a:t>Insumos (2010)</a:t>
            </a:r>
          </a:p>
          <a:p>
            <a:pPr lvl="2"/>
            <a:r>
              <a:rPr lang="es-BO" dirty="0"/>
              <a:t>2.415 Ton de Cal en la estación La Calera (a 7 Km. de </a:t>
            </a:r>
            <a:r>
              <a:rPr lang="es-BO" dirty="0" err="1"/>
              <a:t>Milluni</a:t>
            </a:r>
            <a:r>
              <a:rPr lang="es-BO" dirty="0"/>
              <a:t>), 1.479 Ton. adicionales de cal utilizadas en la Planta de </a:t>
            </a:r>
            <a:r>
              <a:rPr lang="es-BO" dirty="0" err="1"/>
              <a:t>Achachicala</a:t>
            </a:r>
            <a:r>
              <a:rPr lang="es-BO" dirty="0"/>
              <a:t> (haciendo un total de 3.894 Ton)</a:t>
            </a:r>
          </a:p>
          <a:p>
            <a:pPr lvl="2"/>
            <a:r>
              <a:rPr lang="es-BO" dirty="0"/>
              <a:t>151 Ton. de sulfato de aluminio </a:t>
            </a:r>
          </a:p>
          <a:p>
            <a:pPr lvl="2"/>
            <a:r>
              <a:rPr lang="es-BO" dirty="0"/>
              <a:t>62 Ton. de cloro</a:t>
            </a:r>
          </a:p>
          <a:p>
            <a:pPr lvl="1"/>
            <a:r>
              <a:rPr lang="es-BO" dirty="0"/>
              <a:t>Agua (2011)</a:t>
            </a:r>
          </a:p>
          <a:p>
            <a:pPr lvl="2"/>
            <a:r>
              <a:rPr lang="es-BO" dirty="0"/>
              <a:t>1.038 millones de litros, un 6% del total de agua captada por este sistema</a:t>
            </a:r>
          </a:p>
          <a:p>
            <a:pPr lvl="1"/>
            <a:r>
              <a:rPr lang="es-BO" dirty="0"/>
              <a:t>Costo económico estimado </a:t>
            </a:r>
          </a:p>
          <a:p>
            <a:pPr lvl="2"/>
            <a:r>
              <a:rPr lang="es-BO" dirty="0"/>
              <a:t>15.800 Bs/día o 5.800.000 Bs/año </a:t>
            </a:r>
            <a:r>
              <a:rPr lang="es-BO" sz="1200" dirty="0"/>
              <a:t>(Zamora Echenique, Zamora Mercado , &amp; </a:t>
            </a:r>
            <a:r>
              <a:rPr lang="es-BO" sz="1200" dirty="0" err="1"/>
              <a:t>Gorritty</a:t>
            </a:r>
            <a:r>
              <a:rPr lang="es-BO" sz="1200" dirty="0"/>
              <a:t> P., 2015)</a:t>
            </a:r>
            <a:endParaRPr lang="es-BO" dirty="0"/>
          </a:p>
          <a:p>
            <a:pPr lvl="2"/>
            <a:r>
              <a:rPr lang="es-BO" dirty="0"/>
              <a:t>(2010) gerente regional EA estimaba 10 millones $</a:t>
            </a:r>
            <a:r>
              <a:rPr lang="es-BO" dirty="0" err="1"/>
              <a:t>us</a:t>
            </a:r>
            <a:r>
              <a:rPr lang="es-BO" dirty="0"/>
              <a:t>/año </a:t>
            </a:r>
          </a:p>
          <a:p>
            <a:pPr lvl="1"/>
            <a:endParaRPr lang="es-BO" dirty="0"/>
          </a:p>
          <a:p>
            <a:endParaRPr lang="es-BO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52800" y="3103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BO" altLang="es-B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BO" altLang="es-B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25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Tratamiento insuficiente y flexibilización ambiental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1669"/>
          </a:xfrm>
        </p:spPr>
        <p:txBody>
          <a:bodyPr>
            <a:normAutofit fontScale="92500"/>
          </a:bodyPr>
          <a:lstStyle/>
          <a:p>
            <a:r>
              <a:rPr lang="es-BO" dirty="0"/>
              <a:t>A pesar de esos gastos no se resuelve por completo el problema de contaminación por lo que se procede con la modificación normativa por “excepción” de los límites máximos establecidos (</a:t>
            </a:r>
            <a:r>
              <a:rPr lang="es-BO" sz="1900" dirty="0"/>
              <a:t>RAR SSSB N° 14/00 del 13/03/2000</a:t>
            </a:r>
            <a:r>
              <a:rPr lang="es-BO" dirty="0"/>
              <a:t>)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021976" y="3503332"/>
          <a:ext cx="9870144" cy="287731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69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6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4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59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solidFill>
                            <a:schemeClr val="tx1"/>
                          </a:solidFill>
                          <a:effectLst/>
                        </a:rPr>
                        <a:t>2007</a:t>
                      </a:r>
                      <a:endParaRPr lang="es-BO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solidFill>
                            <a:schemeClr val="tx1"/>
                          </a:solidFill>
                          <a:effectLst/>
                        </a:rPr>
                        <a:t>2008</a:t>
                      </a:r>
                      <a:endParaRPr lang="es-BO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2009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Límite máximo permitido según norma NB512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tx1"/>
                          </a:solidFill>
                          <a:effectLst/>
                        </a:rPr>
                        <a:t>Límite “Valor Modificado Transitorio”</a:t>
                      </a:r>
                      <a:endParaRPr lang="es-BO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Sulfatos [mg/L]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318,13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314,57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350,96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413,25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/>
                          </a:solidFill>
                          <a:effectLst/>
                        </a:rPr>
                        <a:t>400</a:t>
                      </a:r>
                      <a:endParaRPr lang="es-BO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00B050"/>
                          </a:solidFill>
                          <a:effectLst/>
                        </a:rPr>
                        <a:t>600</a:t>
                      </a:r>
                      <a:endParaRPr lang="es-BO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Aluminio [mg/L]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0,03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0,04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0,034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0,12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/>
                          </a:solidFill>
                          <a:effectLst/>
                        </a:rPr>
                        <a:t>0,10</a:t>
                      </a:r>
                      <a:endParaRPr lang="es-BO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00B050"/>
                          </a:solidFill>
                          <a:effectLst/>
                        </a:rPr>
                        <a:t>0,20</a:t>
                      </a:r>
                      <a:endParaRPr lang="es-BO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Arsénico [µg/L]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2,00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3,30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>
                          <a:effectLst/>
                        </a:rPr>
                        <a:t>8,02</a:t>
                      </a:r>
                      <a:endParaRPr lang="es-BO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FF0000"/>
                          </a:solidFill>
                          <a:effectLst/>
                        </a:rPr>
                        <a:t>15,94</a:t>
                      </a:r>
                      <a:endParaRPr lang="es-BO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chemeClr val="accent2"/>
                          </a:solidFill>
                          <a:effectLst/>
                        </a:rPr>
                        <a:t>10</a:t>
                      </a:r>
                      <a:endParaRPr lang="es-BO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2000" dirty="0">
                          <a:solidFill>
                            <a:srgbClr val="00B050"/>
                          </a:solidFill>
                          <a:effectLst/>
                        </a:rPr>
                        <a:t>100</a:t>
                      </a:r>
                      <a:endParaRPr lang="es-BO" sz="20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519517" y="3105835"/>
            <a:ext cx="8471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Parámetros de agua tratada en la planta de </a:t>
            </a:r>
            <a:r>
              <a:rPr lang="es-BO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Achachicala</a:t>
            </a:r>
            <a:r>
              <a:rPr lang="es-BO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superan la Norma NB512</a:t>
            </a:r>
            <a:endParaRPr lang="es-BO" dirty="0">
              <a:solidFill>
                <a:srgbClr val="0070C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43099" y="6380644"/>
            <a:ext cx="7624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lang="es-B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(TYPSA, GITEC, </a:t>
            </a:r>
            <a:r>
              <a:rPr lang="es-BO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LandandaWaterBolivia</a:t>
            </a:r>
            <a:r>
              <a:rPr lang="es-B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Aguilar &amp; Asociados, 2014)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67098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Impactos sobre producción de alimentos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BO" dirty="0"/>
              <a:t>El tratamiento de aguas de </a:t>
            </a:r>
            <a:r>
              <a:rPr lang="es-BO" dirty="0" err="1"/>
              <a:t>Milluni</a:t>
            </a:r>
            <a:r>
              <a:rPr lang="es-BO" dirty="0"/>
              <a:t> genera alrededor de 134 Ton/día de lodos, vertidos al río </a:t>
            </a:r>
            <a:r>
              <a:rPr lang="es-BO" dirty="0" err="1"/>
              <a:t>Kantutani</a:t>
            </a:r>
            <a:r>
              <a:rPr lang="es-BO" dirty="0"/>
              <a:t> y </a:t>
            </a:r>
            <a:r>
              <a:rPr lang="es-BO" dirty="0" err="1"/>
              <a:t>Choqueyapu</a:t>
            </a:r>
            <a:endParaRPr lang="es-BO" dirty="0"/>
          </a:p>
          <a:p>
            <a:pPr lvl="2"/>
            <a:r>
              <a:rPr lang="es-BO" dirty="0"/>
              <a:t>Auditorías del 2002 y 2005 alertaban sobre esta situación; a pesar de esto el 2005 otorgan licencia ambiental. Sin embargo Auditoría del 2013 verifica que no se realiza un adecuado seguimiento al plan de adecuación ambiental.</a:t>
            </a:r>
          </a:p>
          <a:p>
            <a:r>
              <a:rPr lang="es-BO" dirty="0"/>
              <a:t>A esta contaminación se suma la contaminación por aguas residuales domiciliarias e industriales de La Paz.</a:t>
            </a:r>
          </a:p>
          <a:p>
            <a:r>
              <a:rPr lang="es-BO" dirty="0"/>
              <a:t>La contaminación en el río </a:t>
            </a:r>
            <a:r>
              <a:rPr lang="es-BO" dirty="0" err="1"/>
              <a:t>Choqueyapu</a:t>
            </a:r>
            <a:r>
              <a:rPr lang="es-BO" dirty="0"/>
              <a:t> y otros tributarios del Río La Paz son la principal fuente de contaminación del agua y suelos usados para la producción agropecuaria en el municipio de </a:t>
            </a:r>
            <a:r>
              <a:rPr lang="es-BO" dirty="0" err="1"/>
              <a:t>Mecapaca</a:t>
            </a:r>
            <a:r>
              <a:rPr lang="es-BO" dirty="0"/>
              <a:t>, importante proveedor de alimentos a la ciudad de La Paz entre otras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923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7126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BO" b="1" dirty="0">
                <a:solidFill>
                  <a:schemeClr val="accent1"/>
                </a:solidFill>
              </a:rPr>
              <a:t>Riesgo de contaminación hídrica por minería y el “alcance” de sus impactos: drenaje ácido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BO" sz="3200" dirty="0"/>
              <a:t>Si bien el uso de químicos para el procesamiento de mineral es una de las principales fuentes de contaminación hídrica por minería </a:t>
            </a:r>
          </a:p>
          <a:p>
            <a:r>
              <a:rPr lang="es-BO" sz="3200" dirty="0"/>
              <a:t>La simple remoción de material o los “pasivos ambientales” que deja la minería constituye uno de los principales problemas</a:t>
            </a:r>
          </a:p>
          <a:p>
            <a:pPr lvl="1"/>
            <a:r>
              <a:rPr lang="es-BO" sz="2800" dirty="0"/>
              <a:t>Por su alcance </a:t>
            </a:r>
          </a:p>
          <a:p>
            <a:pPr lvl="2"/>
            <a:r>
              <a:rPr lang="es-BO" sz="2400" dirty="0"/>
              <a:t>Geográfico: Caso del río Pilcomayo			Cientos de kilómetros</a:t>
            </a:r>
          </a:p>
          <a:p>
            <a:pPr lvl="2"/>
            <a:r>
              <a:rPr lang="es-BO" sz="2400" dirty="0"/>
              <a:t>Temporal: Caso de </a:t>
            </a:r>
            <a:r>
              <a:rPr lang="es-BO" sz="2400" b="1" u="sng" dirty="0">
                <a:solidFill>
                  <a:srgbClr val="FF0000"/>
                </a:solidFill>
              </a:rPr>
              <a:t>la ciudad de La Paz</a:t>
            </a:r>
            <a:r>
              <a:rPr lang="es-BO" sz="2400" dirty="0">
                <a:solidFill>
                  <a:srgbClr val="FF0000"/>
                </a:solidFill>
              </a:rPr>
              <a:t>		Por decenios</a:t>
            </a:r>
          </a:p>
        </p:txBody>
      </p:sp>
    </p:spTree>
    <p:extLst>
      <p:ext uri="{BB962C8B-B14F-4D97-AF65-F5344CB8AC3E}">
        <p14:creationId xmlns:p14="http://schemas.microsoft.com/office/powerpoint/2010/main" val="4073313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Impactos sobre producción de alimentos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83" y="1534822"/>
            <a:ext cx="4668517" cy="5115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34822"/>
            <a:ext cx="4760259" cy="51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98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Información oficial (de diferentes gobiernos!)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Contraloría General de la República. (2002). </a:t>
            </a:r>
            <a:r>
              <a:rPr lang="es-ES" i="1" dirty="0"/>
              <a:t>Auditoría ambiental N° KL/AP43/M02 sobre los sistemas de abastecimiento de agua potable y alcantarillado de las ciudades de La Paz, El Alto y alrededores.</a:t>
            </a:r>
            <a:r>
              <a:rPr lang="es-ES" dirty="0"/>
              <a:t> La Paz: Contraloría General de la República.</a:t>
            </a:r>
            <a:endParaRPr lang="es-BO" dirty="0"/>
          </a:p>
          <a:p>
            <a:r>
              <a:rPr lang="es-ES" dirty="0"/>
              <a:t>Pozo &amp; Asociados C.P.A SRL. (2006). </a:t>
            </a:r>
            <a:r>
              <a:rPr lang="es-ES" i="1" dirty="0"/>
              <a:t>Auditoría Regulatoria a la Empresa Aguas del Illimani S. A. Otro temas priorizados. Infracciones y sanciones aplicadas.</a:t>
            </a:r>
            <a:r>
              <a:rPr lang="es-ES" dirty="0"/>
              <a:t> La Paz: Pozo &amp; Asociados C.P.A SRL.</a:t>
            </a:r>
            <a:endParaRPr lang="es-BO" dirty="0"/>
          </a:p>
          <a:p>
            <a:r>
              <a:rPr lang="es-ES" dirty="0"/>
              <a:t>Contraloría General del Estado de Bolivia. (2013). </a:t>
            </a:r>
            <a:r>
              <a:rPr lang="es-ES" i="1" dirty="0"/>
              <a:t>INFORME DE AUDITORÍA SOBRE EL DESEMPEÑO AMBIENTAL RESPECTO DE LOS IMPACTOS NEGATIVOS GENERADOS EN LA CUENCA DEL RÍO LA PAZ. INFORME DE AUDITORÍA AMBIENTAL K2/AP05/G12.</a:t>
            </a:r>
            <a:r>
              <a:rPr lang="es-ES" dirty="0"/>
              <a:t> La Paz: Contraloría General del Estado de Bolivia.</a:t>
            </a:r>
          </a:p>
          <a:p>
            <a:r>
              <a:rPr lang="es-ES" dirty="0"/>
              <a:t>TYPSA, GITEC, </a:t>
            </a:r>
            <a:r>
              <a:rPr lang="es-ES" dirty="0" err="1"/>
              <a:t>LandandaWaterBolivia</a:t>
            </a:r>
            <a:r>
              <a:rPr lang="es-ES" dirty="0"/>
              <a:t>, &amp; Aguilar &amp; Asociados. (2014). </a:t>
            </a:r>
            <a:r>
              <a:rPr lang="es-ES" i="1" dirty="0"/>
              <a:t>Informe Final. Formulación del Plan Maestro Metropolitano de </a:t>
            </a:r>
            <a:r>
              <a:rPr lang="es-ES" i="1" dirty="0" err="1"/>
              <a:t>AguaPotable</a:t>
            </a:r>
            <a:r>
              <a:rPr lang="es-ES" i="1" dirty="0"/>
              <a:t> y Saneamiento La Paz - El Alto. Volumen I - Diagnóstico de la </a:t>
            </a:r>
            <a:r>
              <a:rPr lang="es-ES" i="1" dirty="0" err="1"/>
              <a:t>siutación</a:t>
            </a:r>
            <a:r>
              <a:rPr lang="es-ES" i="1" dirty="0"/>
              <a:t> del servicio (Tomo 2).</a:t>
            </a:r>
            <a:r>
              <a:rPr lang="es-ES" dirty="0"/>
              <a:t> La Paz: </a:t>
            </a:r>
            <a:r>
              <a:rPr lang="es-ES" dirty="0" err="1"/>
              <a:t>MMAyA</a:t>
            </a:r>
            <a:endParaRPr lang="es-BO" dirty="0"/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6164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Qué han hecho las diferentes autoridades al respecto?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BO" dirty="0"/>
              <a:t>Auditorías (SISAB/AAPS, Contraloría)</a:t>
            </a:r>
          </a:p>
          <a:p>
            <a:pPr lvl="1"/>
            <a:r>
              <a:rPr lang="es-ES" dirty="0"/>
              <a:t>Contraloría General de la República. (2002). </a:t>
            </a:r>
            <a:r>
              <a:rPr lang="es-ES" i="1" dirty="0"/>
              <a:t>Auditoría ambiental KL/AP43/M02</a:t>
            </a:r>
          </a:p>
          <a:p>
            <a:pPr lvl="1"/>
            <a:r>
              <a:rPr lang="es-ES" dirty="0"/>
              <a:t>SISAB (2006). </a:t>
            </a:r>
            <a:r>
              <a:rPr lang="es-ES" i="1" dirty="0"/>
              <a:t>Auditoría Regulatoria</a:t>
            </a:r>
          </a:p>
          <a:p>
            <a:pPr lvl="1"/>
            <a:r>
              <a:rPr lang="es-ES" dirty="0"/>
              <a:t>Contraloría General del Estado de Bolivia. (2013).</a:t>
            </a:r>
            <a:r>
              <a:rPr lang="es-ES" i="1" dirty="0"/>
              <a:t> Auditoría Ambiental K2/AP05/G12</a:t>
            </a:r>
          </a:p>
          <a:p>
            <a:r>
              <a:rPr lang="es-BO" dirty="0"/>
              <a:t>Sanciones (SISAB)</a:t>
            </a:r>
          </a:p>
          <a:p>
            <a:pPr lvl="1"/>
            <a:r>
              <a:rPr lang="es-BO" dirty="0"/>
              <a:t>RAR SA N° 36/98 del 07/09/98 y mediante RAR SISAB N° 64/05 de 06/07/2005 </a:t>
            </a:r>
          </a:p>
          <a:p>
            <a:r>
              <a:rPr lang="es-BO" dirty="0"/>
              <a:t>Diagnósticos (</a:t>
            </a:r>
            <a:r>
              <a:rPr lang="es-BO" dirty="0" err="1"/>
              <a:t>MMAyA</a:t>
            </a:r>
            <a:r>
              <a:rPr lang="es-BO" dirty="0"/>
              <a:t>-BID)</a:t>
            </a:r>
          </a:p>
          <a:p>
            <a:pPr lvl="1"/>
            <a:r>
              <a:rPr lang="es-ES" i="1" dirty="0" err="1"/>
              <a:t>MMAyA</a:t>
            </a:r>
            <a:r>
              <a:rPr lang="es-ES" i="1" dirty="0"/>
              <a:t> (2014) Plan Maestro Metropolitano de </a:t>
            </a:r>
            <a:r>
              <a:rPr lang="es-ES" i="1" dirty="0" err="1"/>
              <a:t>AguaPotable</a:t>
            </a:r>
            <a:r>
              <a:rPr lang="es-ES" i="1" dirty="0"/>
              <a:t> y Saneamiento La Paz - El Alto</a:t>
            </a:r>
          </a:p>
          <a:p>
            <a:r>
              <a:rPr lang="es-ES" i="1" dirty="0"/>
              <a:t>NINGUN GOBIERNO HA TENIDO VOLUNTAD REAL DE RESOLVER EFECTIVAMENTE ESTE PROBLEMA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3550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Cuáles son soluciones efectivas?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/>
              <a:t>Encapsulado</a:t>
            </a:r>
          </a:p>
          <a:p>
            <a:pPr lvl="1"/>
            <a:r>
              <a:rPr lang="es-BO" dirty="0" err="1"/>
              <a:t>Telamayu</a:t>
            </a:r>
            <a:r>
              <a:rPr lang="es-BO" dirty="0"/>
              <a:t>, 1,2 MM $</a:t>
            </a:r>
            <a:r>
              <a:rPr lang="es-BO" dirty="0" err="1"/>
              <a:t>us</a:t>
            </a:r>
            <a:endParaRPr lang="es-BO" dirty="0"/>
          </a:p>
          <a:p>
            <a:endParaRPr lang="es-B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90688"/>
            <a:ext cx="5459506" cy="40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4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/>
              <a:t>Aproximadamente:</a:t>
            </a:r>
          </a:p>
          <a:p>
            <a:pPr lvl="1"/>
            <a:r>
              <a:rPr lang="es-BO" dirty="0"/>
              <a:t>Teleférico (línea roja, amarilla y verde), 234,68 MM $</a:t>
            </a:r>
            <a:r>
              <a:rPr lang="es-BO" dirty="0" err="1"/>
              <a:t>us</a:t>
            </a:r>
            <a:endParaRPr lang="es-BO" dirty="0"/>
          </a:p>
          <a:p>
            <a:pPr lvl="1"/>
            <a:r>
              <a:rPr lang="es-BO" dirty="0"/>
              <a:t> Palacio de gobierno (Casa del Pueblo), 250 MM Bs.</a:t>
            </a:r>
          </a:p>
          <a:p>
            <a:pPr lvl="1"/>
            <a:r>
              <a:rPr lang="es-BO" dirty="0"/>
              <a:t>Nueva Asamblea Legislativa, 180 MM Bs.</a:t>
            </a:r>
          </a:p>
          <a:p>
            <a:pPr lvl="1"/>
            <a:r>
              <a:rPr lang="es-BO" dirty="0"/>
              <a:t>Edificio Ministerio Economía, 100 MM Bs.</a:t>
            </a:r>
          </a:p>
          <a:p>
            <a:pPr lvl="1"/>
            <a:endParaRPr lang="es-BO" dirty="0"/>
          </a:p>
          <a:p>
            <a:pPr lvl="1"/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974197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u="sng" dirty="0">
                <a:solidFill>
                  <a:schemeClr val="accent5"/>
                </a:solidFill>
              </a:rPr>
              <a:t>Este riesgo es uno latente en todas las presas que abastecen agua a La Paz y El Alto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s-BO" i="1" dirty="0"/>
          </a:p>
          <a:p>
            <a:pPr marL="457200" lvl="1" indent="0">
              <a:buNone/>
            </a:pPr>
            <a:r>
              <a:rPr lang="es-BO" i="1" dirty="0"/>
              <a:t>“… pero no hay operaciones mineras activas…”</a:t>
            </a:r>
          </a:p>
          <a:p>
            <a:pPr marL="457200" lvl="1" indent="0">
              <a:buNone/>
            </a:pPr>
            <a:r>
              <a:rPr lang="es-BO" i="1" dirty="0"/>
              <a:t>“… pero no procesan sus minerales en la zona…”</a:t>
            </a:r>
          </a:p>
          <a:p>
            <a:pPr marL="457200" lvl="1" indent="0">
              <a:buNone/>
            </a:pPr>
            <a:r>
              <a:rPr lang="es-BO" i="1" dirty="0"/>
              <a:t>“… pero son pequeños…”</a:t>
            </a:r>
          </a:p>
          <a:p>
            <a:pPr marL="457200" lvl="1" indent="0">
              <a:buNone/>
            </a:pPr>
            <a:r>
              <a:rPr lang="es-BO" i="1" dirty="0"/>
              <a:t>…pero</a:t>
            </a:r>
          </a:p>
          <a:p>
            <a:pPr lvl="1"/>
            <a:endParaRPr lang="es-BO" dirty="0"/>
          </a:p>
          <a:p>
            <a:r>
              <a:rPr lang="es-BO" dirty="0"/>
              <a:t>Los pasivos son una fuente de contaminación igual o mayor a una operación minera</a:t>
            </a:r>
          </a:p>
          <a:p>
            <a:pPr lvl="1"/>
            <a:endParaRPr lang="es-BO" dirty="0"/>
          </a:p>
          <a:p>
            <a:pPr lvl="1"/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08232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438FE-E694-4C93-A767-107ED7A9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solidFill>
                  <a:schemeClr val="accent1"/>
                </a:solidFill>
              </a:rPr>
              <a:t>Muchas gracias…</a:t>
            </a:r>
            <a:endParaRPr lang="es-US" i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0023C8-4D2C-4624-B9EB-0DBDB3A09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hlinkClick r:id="rId2"/>
              </a:rPr>
              <a:t>www.cedib.org</a:t>
            </a:r>
            <a:endParaRPr lang="es-ES" dirty="0"/>
          </a:p>
          <a:p>
            <a:pPr marL="0" indent="0">
              <a:buNone/>
            </a:pPr>
            <a:endParaRPr lang="es-US" dirty="0"/>
          </a:p>
          <a:p>
            <a:pPr marL="0" indent="0">
              <a:buNone/>
            </a:pPr>
            <a:r>
              <a:rPr lang="es-US" b="1" dirty="0"/>
              <a:t>Facebook:</a:t>
            </a:r>
            <a:r>
              <a:rPr lang="es-US" dirty="0"/>
              <a:t>	</a:t>
            </a:r>
            <a:r>
              <a:rPr lang="es-US" dirty="0" err="1"/>
              <a:t>Cedib</a:t>
            </a:r>
            <a:r>
              <a:rPr lang="es-US" dirty="0"/>
              <a:t> Centro Documentación</a:t>
            </a:r>
          </a:p>
          <a:p>
            <a:pPr marL="0" indent="0">
              <a:buNone/>
            </a:pPr>
            <a:r>
              <a:rPr lang="es-US" b="1" dirty="0" err="1"/>
              <a:t>Twiter</a:t>
            </a:r>
            <a:r>
              <a:rPr lang="es-US" b="1" dirty="0"/>
              <a:t>: 	</a:t>
            </a:r>
            <a:r>
              <a:rPr lang="es-US" dirty="0"/>
              <a:t>@cedib_com</a:t>
            </a:r>
          </a:p>
          <a:p>
            <a:pPr marL="0" indent="0">
              <a:buNone/>
            </a:pPr>
            <a:r>
              <a:rPr lang="es-US" b="1" dirty="0" err="1"/>
              <a:t>Youtube</a:t>
            </a:r>
            <a:r>
              <a:rPr lang="es-US" b="1" dirty="0"/>
              <a:t>:	</a:t>
            </a:r>
            <a:r>
              <a:rPr lang="es-US" dirty="0" err="1"/>
              <a:t>cedibav</a:t>
            </a:r>
            <a:endParaRPr lang="es-US" dirty="0"/>
          </a:p>
          <a:p>
            <a:pPr marL="0" indent="0">
              <a:buNone/>
            </a:pPr>
            <a:endParaRPr lang="es-US" dirty="0"/>
          </a:p>
          <a:p>
            <a:pPr marL="0" indent="0">
              <a:buNone/>
            </a:pPr>
            <a:r>
              <a:rPr lang="es-US" b="1" dirty="0"/>
              <a:t>Facebook:	</a:t>
            </a:r>
            <a:r>
              <a:rPr lang="es-US" dirty="0"/>
              <a:t>Oscar Campanini Gonzales</a:t>
            </a:r>
          </a:p>
          <a:p>
            <a:pPr marL="0" indent="0">
              <a:buNone/>
            </a:pPr>
            <a:r>
              <a:rPr lang="es-US" b="1" dirty="0" err="1"/>
              <a:t>Twiter</a:t>
            </a:r>
            <a:r>
              <a:rPr lang="es-US" b="1" dirty="0"/>
              <a:t>:	</a:t>
            </a:r>
            <a:r>
              <a:rPr lang="es-US" dirty="0"/>
              <a:t>@OsCampanini</a:t>
            </a:r>
          </a:p>
        </p:txBody>
      </p:sp>
    </p:spTree>
    <p:extLst>
      <p:ext uri="{BB962C8B-B14F-4D97-AF65-F5344CB8AC3E}">
        <p14:creationId xmlns:p14="http://schemas.microsoft.com/office/powerpoint/2010/main" val="306644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BO" b="1" dirty="0">
                <a:solidFill>
                  <a:schemeClr val="accent1"/>
                </a:solidFill>
              </a:rPr>
              <a:t>El caso de la ciudad de La Paz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34655"/>
          <a:stretch/>
        </p:blipFill>
        <p:spPr>
          <a:xfrm>
            <a:off x="838200" y="1461442"/>
            <a:ext cx="8661399" cy="5338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667" y="1027906"/>
            <a:ext cx="3608733" cy="34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2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59755"/>
          <a:stretch/>
        </p:blipFill>
        <p:spPr>
          <a:xfrm>
            <a:off x="-102552" y="1690688"/>
            <a:ext cx="12397104" cy="470632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0614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4" y="0"/>
            <a:ext cx="11613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4" y="-1"/>
            <a:ext cx="11614484" cy="6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2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4" y="0"/>
            <a:ext cx="11613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4" y="0"/>
            <a:ext cx="11613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641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1673</Words>
  <Application>Microsoft Office PowerPoint</Application>
  <PresentationFormat>Panorámica</PresentationFormat>
  <Paragraphs>232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Tahoma</vt:lpstr>
      <vt:lpstr>Tema de Office</vt:lpstr>
      <vt:lpstr>EL RIESGO DE LA MINERÍA EN LA CIUDAD DE LA PAZ Caso de los pasivos ambientales de la mina Milluni</vt:lpstr>
      <vt:lpstr>Contaminación minera del agua</vt:lpstr>
      <vt:lpstr>Riesgo de contaminación hídrica por minería y el “alcance” de sus impactos: drenaje ácido</vt:lpstr>
      <vt:lpstr>El caso de la ciudad de La Paz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Mina Milluni</vt:lpstr>
      <vt:lpstr>Caracterización de pasivos (SERGEOTECMIN 2006)</vt:lpstr>
      <vt:lpstr>Caracterización de pasivos (SERGEOTECMIN 2006)</vt:lpstr>
      <vt:lpstr>Presentación de PowerPoint</vt:lpstr>
      <vt:lpstr>Contaminación generada por sus pasivos</vt:lpstr>
      <vt:lpstr>Contaminación generada por sus pasivos</vt:lpstr>
      <vt:lpstr>Tratamiento del agua </vt:lpstr>
      <vt:lpstr>Costos del tratamiento del agua </vt:lpstr>
      <vt:lpstr>Tratamiento insuficiente y flexibilización ambiental</vt:lpstr>
      <vt:lpstr>Impactos sobre producción de alimentos</vt:lpstr>
      <vt:lpstr>Impactos sobre producción de alimentos</vt:lpstr>
      <vt:lpstr>Información oficial (de diferentes gobiernos!)</vt:lpstr>
      <vt:lpstr>Qué han hecho las diferentes autoridades al respecto?</vt:lpstr>
      <vt:lpstr>Cuáles son soluciones efectivas?</vt:lpstr>
      <vt:lpstr>Presentación de PowerPoint</vt:lpstr>
      <vt:lpstr>Este riesgo es uno latente en todas las presas que abastecen agua a La Paz y El Alto</vt:lpstr>
      <vt:lpstr>Muchas gracias…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PROBLEMÁTICA DEL AGUA EN BOLIVIA El caso de los impactos de la minería sobre el agua</dc:title>
  <dc:creator>O</dc:creator>
  <cp:lastModifiedBy>Usuario</cp:lastModifiedBy>
  <cp:revision>2</cp:revision>
  <dcterms:created xsi:type="dcterms:W3CDTF">2021-05-08T19:13:51Z</dcterms:created>
  <dcterms:modified xsi:type="dcterms:W3CDTF">2023-08-10T03:27:52Z</dcterms:modified>
</cp:coreProperties>
</file>