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1" r:id="rId5"/>
    <p:sldId id="260" r:id="rId6"/>
    <p:sldId id="262" r:id="rId7"/>
    <p:sldId id="274" r:id="rId8"/>
    <p:sldId id="275" r:id="rId9"/>
    <p:sldId id="279" r:id="rId10"/>
    <p:sldId id="263" r:id="rId11"/>
    <p:sldId id="280" r:id="rId12"/>
    <p:sldId id="281" r:id="rId13"/>
    <p:sldId id="282" r:id="rId14"/>
    <p:sldId id="264" r:id="rId15"/>
    <p:sldId id="272" r:id="rId16"/>
    <p:sldId id="273" r:id="rId17"/>
    <p:sldId id="285" r:id="rId18"/>
    <p:sldId id="266" r:id="rId19"/>
    <p:sldId id="287" r:id="rId20"/>
    <p:sldId id="284" r:id="rId21"/>
    <p:sldId id="286" r:id="rId22"/>
    <p:sldId id="291" r:id="rId23"/>
    <p:sldId id="267" r:id="rId24"/>
    <p:sldId id="283" r:id="rId25"/>
    <p:sldId id="257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875"/>
    <a:srgbClr val="FBC565"/>
    <a:srgbClr val="F2A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85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0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247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2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718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48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82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25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83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14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260E4-669F-4656-843F-C1303F47596E}" type="datetimeFigureOut">
              <a:rPr lang="es-ES" smtClean="0"/>
              <a:t>10/08/2023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1750B-C132-4AB7-A241-972B299ED94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04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BC56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8106" y="766253"/>
            <a:ext cx="9829799" cy="633413"/>
          </a:xfrm>
        </p:spPr>
        <p:txBody>
          <a:bodyPr>
            <a:normAutofit fontScale="90000"/>
          </a:bodyPr>
          <a:lstStyle/>
          <a:p>
            <a:r>
              <a:rPr lang="es-ES" sz="4400" b="1" dirty="0" smtClean="0">
                <a:solidFill>
                  <a:schemeClr val="accent4">
                    <a:lumMod val="75000"/>
                  </a:schemeClr>
                </a:solidFill>
                <a:latin typeface="Barlow Condensed" panose="00000506000000000000" pitchFamily="2" charset="0"/>
              </a:rPr>
              <a:t>Cambio Climático, Modelo de Desarrollo y </a:t>
            </a:r>
            <a:r>
              <a:rPr lang="es-ES" sz="4400" b="1" dirty="0" err="1" smtClean="0">
                <a:solidFill>
                  <a:schemeClr val="accent4">
                    <a:lumMod val="75000"/>
                  </a:schemeClr>
                </a:solidFill>
                <a:latin typeface="Barlow Condensed" panose="00000506000000000000" pitchFamily="2" charset="0"/>
              </a:rPr>
              <a:t>Extractivismos</a:t>
            </a:r>
            <a:endParaRPr lang="es-ES" sz="4000" b="1" dirty="0">
              <a:solidFill>
                <a:schemeClr val="accent4">
                  <a:lumMod val="75000"/>
                </a:schemeClr>
              </a:solidFill>
              <a:latin typeface="Barlow Condensed" panose="00000506000000000000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76338" y="4883217"/>
            <a:ext cx="9867900" cy="9152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IMPACTOS DE LA MINERÍA EN LA FUENTES DE AGUA DE LA PAZ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Caso Cuenca Hampaturi</a:t>
            </a:r>
            <a:endParaRPr lang="es-E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38536" y="119922"/>
            <a:ext cx="7213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dirty="0">
                <a:solidFill>
                  <a:schemeClr val="accent6">
                    <a:lumMod val="50000"/>
                  </a:schemeClr>
                </a:solidFill>
                <a:latin typeface="Barlow Condensed" panose="00000506000000000000" pitchFamily="2" charset="0"/>
              </a:rPr>
              <a:t>Las Múltiples Crisis y sus Impactos en el Agua</a:t>
            </a:r>
            <a:endParaRPr lang="es-ES" sz="3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75" y="1514803"/>
            <a:ext cx="3400425" cy="330861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4911978" y="6129266"/>
            <a:ext cx="2266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Agosto 10 de 2023</a:t>
            </a:r>
            <a:endParaRPr lang="es-ES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724900" y="5944600"/>
            <a:ext cx="328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Por: Waldo Vargas Ballester</a:t>
            </a:r>
            <a:endParaRPr lang="es-ES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68" y="6025884"/>
            <a:ext cx="1526889" cy="5760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167" y="5798509"/>
            <a:ext cx="1095375" cy="9112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18" y="186383"/>
            <a:ext cx="731563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1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514" y="0"/>
            <a:ext cx="4362450" cy="647700"/>
          </a:xfrm>
        </p:spPr>
        <p:txBody>
          <a:bodyPr>
            <a:normAutofit/>
          </a:bodyPr>
          <a:lstStyle/>
          <a:p>
            <a:pPr marL="342900" indent="-342900"/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Licencia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01526725-AC66-47C2-BEC2-14DCF58BF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4" y="647700"/>
            <a:ext cx="11440812" cy="62103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68" y="824373"/>
            <a:ext cx="18192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57225"/>
            <a:ext cx="6219825" cy="5848251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28624" y="117476"/>
            <a:ext cx="5476875" cy="539749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Cuenca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Hampaturi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28624" y="6505476"/>
            <a:ext cx="4105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Fuente: </a:t>
            </a:r>
            <a:r>
              <a:rPr lang="es-ES" sz="1200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Romel</a:t>
            </a:r>
            <a:r>
              <a:rPr lang="es-ES" sz="1200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" sz="1200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Aruquipa</a:t>
            </a:r>
            <a:r>
              <a:rPr lang="es-ES" sz="1200" i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B. et al, 2023 y completado por W. Vargas B.</a:t>
            </a:r>
            <a:endParaRPr lang="es-ES" sz="1200" i="1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49" y="2650541"/>
            <a:ext cx="5324476" cy="3854935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686549" y="603827"/>
            <a:ext cx="5248276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C00000"/>
                </a:solidFill>
              </a:rPr>
              <a:t>ESTUDIO</a:t>
            </a:r>
          </a:p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EVALUACIÓN HIDROQUÍMICA PRELIMINAR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DE RESERVORIOS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DE AGUA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PARA CONSUMO HUMANO</a:t>
            </a:r>
          </a:p>
          <a:p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PRÓXIMOS A ACTIVIDADES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MINERAS EN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LA MICROCUENCA </a:t>
            </a:r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</a:rPr>
              <a:t>HAMPATURI EN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LA PAZ, BOLIVIA</a:t>
            </a:r>
          </a:p>
          <a:p>
            <a:r>
              <a:rPr lang="es-ES" sz="1500" i="1" dirty="0" err="1"/>
              <a:t>Romel</a:t>
            </a:r>
            <a:r>
              <a:rPr lang="es-ES" sz="1500" i="1" dirty="0"/>
              <a:t> Emil </a:t>
            </a:r>
            <a:r>
              <a:rPr lang="es-ES" sz="1500" i="1" dirty="0" err="1"/>
              <a:t>Aruquipa</a:t>
            </a:r>
            <a:r>
              <a:rPr lang="es-ES" sz="1500" i="1" dirty="0"/>
              <a:t> </a:t>
            </a:r>
            <a:r>
              <a:rPr lang="es-ES" sz="1500" i="1" dirty="0" smtClean="0"/>
              <a:t>Buitre, </a:t>
            </a:r>
            <a:r>
              <a:rPr lang="es-ES" sz="1500" i="1" dirty="0"/>
              <a:t>María Isabel Chambi Tapia, Israel Quino </a:t>
            </a:r>
            <a:r>
              <a:rPr lang="es-ES" sz="1500" i="1" dirty="0" smtClean="0"/>
              <a:t>Lima, Oswaldo </a:t>
            </a:r>
            <a:r>
              <a:rPr lang="es-ES" sz="1500" i="1" dirty="0"/>
              <a:t>Eduardo Ramos </a:t>
            </a:r>
            <a:r>
              <a:rPr lang="es-ES" sz="1500" i="1" dirty="0" err="1" smtClean="0"/>
              <a:t>Ramos</a:t>
            </a:r>
            <a:r>
              <a:rPr lang="es-ES" sz="1500" i="1" dirty="0" smtClean="0"/>
              <a:t>. FCPN, UMSA, 2023</a:t>
            </a:r>
            <a:r>
              <a:rPr lang="es-ES" sz="1600" dirty="0" smtClean="0"/>
              <a:t> 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82196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375" y="60326"/>
            <a:ext cx="9877425" cy="568324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de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sitios de Monitoreo</a:t>
            </a:r>
            <a:endParaRPr lang="es-ES" sz="3600" b="1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752475"/>
            <a:ext cx="7562850" cy="5810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333375" y="6581001"/>
            <a:ext cx="3148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</a:t>
            </a:r>
            <a:r>
              <a:rPr lang="es-ES" sz="1200" i="1" dirty="0" err="1" smtClean="0">
                <a:latin typeface="Arial Narrow" panose="020B0606020202030204" pitchFamily="34" charset="0"/>
              </a:rPr>
              <a:t>Romel</a:t>
            </a:r>
            <a:r>
              <a:rPr lang="es-ES" sz="1200" i="1" dirty="0" smtClean="0">
                <a:latin typeface="Arial Narrow" panose="020B0606020202030204" pitchFamily="34" charset="0"/>
              </a:rPr>
              <a:t>  </a:t>
            </a:r>
            <a:r>
              <a:rPr lang="es-ES" sz="1200" i="1" dirty="0" err="1" smtClean="0">
                <a:latin typeface="Arial Narrow" panose="020B0606020202030204" pitchFamily="34" charset="0"/>
              </a:rPr>
              <a:t>Aruquipa</a:t>
            </a:r>
            <a:r>
              <a:rPr lang="es-ES" sz="1200" i="1" dirty="0" smtClean="0">
                <a:latin typeface="Arial Narrow" panose="020B0606020202030204" pitchFamily="34" charset="0"/>
              </a:rPr>
              <a:t> B. et al, 2023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724" y="752475"/>
            <a:ext cx="4043393" cy="18764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4" y="2876550"/>
            <a:ext cx="3984671" cy="3102206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8086724" y="5978756"/>
            <a:ext cx="3343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IMA 800 FI-UMSA; W. Vargas B., Nov. 2022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086724" y="2590026"/>
            <a:ext cx="3343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IMA 800 FI-UMSA; W. Vargas B., Nov. 2022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54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775" y="88901"/>
            <a:ext cx="11106151" cy="568324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de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medidos y por análisis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2449" y="6467476"/>
            <a:ext cx="3486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</a:t>
            </a:r>
            <a:r>
              <a:rPr lang="es-ES" sz="1200" i="1" dirty="0" err="1" smtClean="0">
                <a:latin typeface="Arial Narrow" panose="020B0606020202030204" pitchFamily="34" charset="0"/>
              </a:rPr>
              <a:t>Romel</a:t>
            </a:r>
            <a:r>
              <a:rPr lang="es-ES" sz="1200" i="1" dirty="0" smtClean="0">
                <a:latin typeface="Arial Narrow" panose="020B0606020202030204" pitchFamily="34" charset="0"/>
              </a:rPr>
              <a:t> </a:t>
            </a:r>
            <a:r>
              <a:rPr lang="es-ES" sz="1200" i="1" dirty="0" err="1" smtClean="0">
                <a:latin typeface="Arial Narrow" panose="020B0606020202030204" pitchFamily="34" charset="0"/>
              </a:rPr>
              <a:t>Aruquipa</a:t>
            </a:r>
            <a:r>
              <a:rPr lang="es-ES" sz="1200" i="1" dirty="0" smtClean="0">
                <a:latin typeface="Arial Narrow" panose="020B0606020202030204" pitchFamily="34" charset="0"/>
              </a:rPr>
              <a:t> B. et al, 2023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742951"/>
            <a:ext cx="7105650" cy="5724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82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1050" y="79376"/>
            <a:ext cx="10648950" cy="606424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acreditados por IBMETRO a 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EPSAS</a:t>
            </a:r>
            <a:endParaRPr lang="es-E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60" y="685800"/>
            <a:ext cx="5045815" cy="610645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37" y="685800"/>
            <a:ext cx="6143625" cy="587692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9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8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12" y="123071"/>
            <a:ext cx="5815013" cy="664444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84473" y="-754"/>
            <a:ext cx="5172075" cy="1025524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Parámetros acreditados por IBMETRO a 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EPSAS</a:t>
            </a:r>
            <a:endParaRPr lang="es-E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1" y="1091445"/>
            <a:ext cx="5861913" cy="134302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78" y="2613779"/>
            <a:ext cx="5871466" cy="385762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144330" y="6502955"/>
            <a:ext cx="5861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No acreditaron </a:t>
            </a:r>
            <a:r>
              <a:rPr lang="es-ES" b="1" dirty="0" smtClean="0">
                <a:solidFill>
                  <a:srgbClr val="FF0000"/>
                </a:solidFill>
              </a:rPr>
              <a:t>Hg</a:t>
            </a:r>
            <a:r>
              <a:rPr lang="es-ES" dirty="0" smtClean="0"/>
              <a:t> ni variables </a:t>
            </a:r>
            <a:r>
              <a:rPr lang="es-ES" dirty="0" err="1" smtClean="0"/>
              <a:t>limnológicas</a:t>
            </a:r>
            <a:r>
              <a:rPr lang="es-ES" dirty="0" smtClean="0"/>
              <a:t> de embalses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909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117476"/>
            <a:ext cx="7077075" cy="585555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Usos y funciones del Embalse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2697" y="904876"/>
            <a:ext cx="6956328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Almacenamiento de Agua para abastecimiento de la ciudad de La Paz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Hábitat natural de flora y fauna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Paisajismo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Turismo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Riego agrícola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Producción de áridos y agregados pétreos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7" y="2744926"/>
            <a:ext cx="3343275" cy="39464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72" y="2755981"/>
            <a:ext cx="3238500" cy="3924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28" y="68266"/>
            <a:ext cx="4457700" cy="33432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78" y="3621953"/>
            <a:ext cx="4457700" cy="306938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054572" y="6616183"/>
            <a:ext cx="1634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/>
              <a:t>Cascadas de </a:t>
            </a:r>
            <a:r>
              <a:rPr lang="es-ES" sz="1200" b="1" i="1" dirty="0" err="1"/>
              <a:t>Queñuma</a:t>
            </a:r>
            <a:endParaRPr lang="es-ES" sz="1200" b="1" i="1" dirty="0"/>
          </a:p>
        </p:txBody>
      </p:sp>
      <p:sp>
        <p:nvSpPr>
          <p:cNvPr id="10" name="Rectángulo 9"/>
          <p:cNvSpPr/>
          <p:nvPr/>
        </p:nvSpPr>
        <p:spPr>
          <a:xfrm>
            <a:off x="482697" y="6616183"/>
            <a:ext cx="1716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 smtClean="0"/>
              <a:t>Represa Hampaturi Alto</a:t>
            </a:r>
            <a:endParaRPr lang="es-ES" sz="1200" b="1" i="1" dirty="0"/>
          </a:p>
        </p:txBody>
      </p:sp>
      <p:sp>
        <p:nvSpPr>
          <p:cNvPr id="11" name="Rectángulo 10"/>
          <p:cNvSpPr/>
          <p:nvPr/>
        </p:nvSpPr>
        <p:spPr>
          <a:xfrm>
            <a:off x="7616922" y="3366369"/>
            <a:ext cx="24957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/>
              <a:t>Turismo en </a:t>
            </a:r>
            <a:r>
              <a:rPr lang="es-ES" sz="1200" b="1" i="1" dirty="0" smtClean="0"/>
              <a:t>Represas </a:t>
            </a:r>
            <a:r>
              <a:rPr lang="es-ES" sz="1200" b="1" i="1" dirty="0"/>
              <a:t>de Hampaturi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543924" y="662475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i="1" dirty="0"/>
              <a:t>Cancha de futbol de </a:t>
            </a:r>
            <a:r>
              <a:rPr lang="es-ES" sz="1200" b="1" i="1" dirty="0" err="1" smtClean="0"/>
              <a:t>Palcoma</a:t>
            </a:r>
            <a:r>
              <a:rPr lang="es-ES" sz="1200" b="1" i="1" dirty="0" smtClean="0"/>
              <a:t>, Aguas </a:t>
            </a:r>
            <a:r>
              <a:rPr lang="es-ES" sz="1200" b="1" i="1" dirty="0"/>
              <a:t>abajo Represa Hampaturi </a:t>
            </a:r>
            <a:r>
              <a:rPr lang="es-ES" sz="1200" b="1" i="1" dirty="0" smtClean="0"/>
              <a:t>Bajo</a:t>
            </a:r>
            <a:endParaRPr lang="es-ES" sz="1200" b="1" i="1" dirty="0"/>
          </a:p>
        </p:txBody>
      </p:sp>
    </p:spTree>
    <p:extLst>
      <p:ext uri="{BB962C8B-B14F-4D97-AF65-F5344CB8AC3E}">
        <p14:creationId xmlns:p14="http://schemas.microsoft.com/office/powerpoint/2010/main" val="17119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8" y="589976"/>
            <a:ext cx="5241612" cy="30704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409" y="632372"/>
            <a:ext cx="2842769" cy="30067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0" y="632372"/>
            <a:ext cx="3036478" cy="29636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409" y="3762375"/>
            <a:ext cx="5024438" cy="28110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10928" y="6558233"/>
            <a:ext cx="170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+mj-lt"/>
              </a:rPr>
              <a:t>Represa Hampaturi Alto</a:t>
            </a:r>
            <a:endParaRPr lang="es-ES" b="1" i="1" dirty="0">
              <a:latin typeface="+mj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104382" y="632372"/>
            <a:ext cx="1634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/>
              <a:t>Cascadas de </a:t>
            </a:r>
            <a:r>
              <a:rPr lang="es-ES" sz="1200" b="1" i="1" dirty="0" err="1"/>
              <a:t>Queñuma</a:t>
            </a:r>
            <a:endParaRPr lang="es-ES" sz="1200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0228" y="3596020"/>
            <a:ext cx="1709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+mj-lt"/>
              </a:rPr>
              <a:t>Represa Hampaturi Bajo</a:t>
            </a:r>
            <a:endParaRPr lang="es-ES" b="1" i="1" dirty="0">
              <a:latin typeface="+mj-lt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10228" y="146430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FOTOGRAFÍAS DE LA CUENCA ALTA DE HAMPATURI</a:t>
            </a:r>
            <a:endParaRPr lang="es-E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27" y="3873019"/>
            <a:ext cx="398621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2550" y="136526"/>
            <a:ext cx="8710613" cy="787400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Derechos </a:t>
            </a: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mineros sobrepuestos o en las zonas de recarga de las 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represas </a:t>
            </a:r>
            <a:r>
              <a:rPr lang="es-E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Incachaca</a:t>
            </a: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Hampaturi</a:t>
            </a:r>
            <a:endParaRPr lang="es-E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023530"/>
            <a:ext cx="9201150" cy="55425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09650" y="6566128"/>
            <a:ext cx="920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Agua y Minería en Bolivia, O.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Campanini</a:t>
            </a:r>
            <a:r>
              <a:rPr lang="es-ES" sz="1200" i="1" dirty="0" smtClean="0">
                <a:latin typeface="Arial Narrow" panose="020B0606020202030204" pitchFamily="34" charset="0"/>
              </a:rPr>
              <a:t>, CEDIB 2014 </a:t>
            </a:r>
            <a:endParaRPr lang="es-ES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8" y="482579"/>
            <a:ext cx="7684152" cy="6137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0" y="482579"/>
            <a:ext cx="3821615" cy="61372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7298" y="6581001"/>
            <a:ext cx="920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Agua y Minería en Bolivia, O. </a:t>
            </a:r>
            <a:r>
              <a:rPr lang="es-ES" sz="1200" i="1" dirty="0" err="1" smtClean="0">
                <a:latin typeface="Arial Narrow" panose="020B0606020202030204" pitchFamily="34" charset="0"/>
              </a:rPr>
              <a:t>Campanini</a:t>
            </a:r>
            <a:r>
              <a:rPr lang="es-ES" sz="1200" i="1" dirty="0" smtClean="0">
                <a:latin typeface="Arial Narrow" panose="020B0606020202030204" pitchFamily="34" charset="0"/>
              </a:rPr>
              <a:t>, CEDIB 2014 </a:t>
            </a:r>
            <a:endParaRPr lang="es-ES" i="1" dirty="0"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7298" y="0"/>
            <a:ext cx="1198945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</a:t>
            </a:r>
            <a:r>
              <a:rPr lang="es-E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captación de agua para la ciudad de La Paz y </a:t>
            </a:r>
            <a:r>
              <a:rPr lang="es-E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es-ES" sz="19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sobreposición</a:t>
            </a:r>
            <a:r>
              <a:rPr lang="es-ES" sz="1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derechos mineros</a:t>
            </a:r>
            <a:endParaRPr lang="es-ES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62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3174" y="479909"/>
            <a:ext cx="3257551" cy="787400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E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6" y="1686967"/>
            <a:ext cx="4773786" cy="375084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76849" y="1652160"/>
            <a:ext cx="643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Fuentes de Agua de la Ciudad de La Paz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Cuenca Hampaturi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Requisitos para un emprendimiento minero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Licencia ambiental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Parámetros de Control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Usos y Funciones de los embalses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Riesgos y Efectos Ambientales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Pasivos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Ambientales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Sostenibilidad del Recurso Hídrico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Comentarios Finales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8126" y="5437812"/>
            <a:ext cx="2342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i="1" dirty="0" smtClean="0"/>
              <a:t>Cascada </a:t>
            </a:r>
            <a:r>
              <a:rPr lang="es-ES" sz="1200" b="1" i="1" dirty="0"/>
              <a:t>de </a:t>
            </a:r>
            <a:r>
              <a:rPr lang="es-ES" sz="1200" b="1" i="1" dirty="0" err="1" smtClean="0"/>
              <a:t>Queñuma</a:t>
            </a:r>
            <a:r>
              <a:rPr lang="es-ES" sz="1200" b="1" i="1" dirty="0" smtClean="0"/>
              <a:t>, </a:t>
            </a:r>
            <a:r>
              <a:rPr lang="es-ES" sz="1200" b="1" i="1" dirty="0" err="1" smtClean="0"/>
              <a:t>Hampaturi</a:t>
            </a:r>
            <a:endParaRPr lang="es-ES" sz="1200" b="1" i="1" dirty="0"/>
          </a:p>
        </p:txBody>
      </p:sp>
    </p:spTree>
    <p:extLst>
      <p:ext uri="{BB962C8B-B14F-4D97-AF65-F5344CB8AC3E}">
        <p14:creationId xmlns:p14="http://schemas.microsoft.com/office/powerpoint/2010/main" val="37026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23861" y="217508"/>
            <a:ext cx="6067425" cy="530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Riesgos y Efectos Ambientales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8611" y="871518"/>
            <a:ext cx="11430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Cambio Climático: </a:t>
            </a:r>
          </a:p>
          <a:p>
            <a:r>
              <a:rPr lang="es-ES" dirty="0" smtClean="0"/>
              <a:t>Bajas precipitaciones pluviales, sequía aguda y prolongada, disminución de flora y fauna silvestre, baja productividad y pérdidas de cosechas agrícolas y de ganado doméstico.</a:t>
            </a:r>
          </a:p>
          <a:p>
            <a:r>
              <a:rPr lang="es-ES" dirty="0" smtClean="0"/>
              <a:t>Fuertes precipitaciones pluviales, desbordes, mazamorras y daños a la infraestructura pública y privada de comunidades aledañas.</a:t>
            </a:r>
          </a:p>
          <a:p>
            <a:endParaRPr lang="es-ES" b="1" dirty="0" smtClean="0"/>
          </a:p>
          <a:p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Actividades Antrópicas:</a:t>
            </a:r>
          </a:p>
          <a:p>
            <a:r>
              <a:rPr lang="es-ES" dirty="0" smtClean="0"/>
              <a:t>Disminución de caudales por mayor demanda de agua para fines industriales mineros, generación de residuos como desmontes, lodos metalúrgicos y domésticos.</a:t>
            </a:r>
          </a:p>
          <a:p>
            <a:r>
              <a:rPr lang="es-ES" dirty="0" smtClean="0"/>
              <a:t>Emisiones al aire de motores de generación eléctrica y maquinaria pesada, volquetas, vehículos y campamentos.</a:t>
            </a:r>
          </a:p>
          <a:p>
            <a:r>
              <a:rPr lang="es-ES" dirty="0" smtClean="0"/>
              <a:t>Generación de aguas residuales: de Plantas industriales metalúrgicas, domésticas de los campamentos y drenaje ácido que fluye de los socavones.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328611" y="4287838"/>
            <a:ext cx="75390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Efectos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Ambientales:</a:t>
            </a:r>
            <a:endParaRPr lang="es-E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dirty="0" smtClean="0"/>
              <a:t>Contaminación del agua de las represas y del río </a:t>
            </a:r>
            <a:r>
              <a:rPr lang="es-ES" dirty="0" err="1" smtClean="0"/>
              <a:t>Irpavi</a:t>
            </a:r>
            <a:endParaRPr lang="es-ES" dirty="0" smtClean="0"/>
          </a:p>
          <a:p>
            <a:pPr algn="just"/>
            <a:r>
              <a:rPr lang="es-ES" dirty="0"/>
              <a:t>Erosión del cauce y de las orillas del río </a:t>
            </a:r>
            <a:r>
              <a:rPr lang="es-ES" dirty="0" err="1"/>
              <a:t>Irpavi</a:t>
            </a:r>
            <a:r>
              <a:rPr lang="es-ES" dirty="0"/>
              <a:t> </a:t>
            </a:r>
          </a:p>
          <a:p>
            <a:pPr algn="just"/>
            <a:r>
              <a:rPr lang="es-ES" dirty="0" smtClean="0"/>
              <a:t>Necesidad de modificar los módulos y concentración de reactivos y desinfectantes de tratamiento en la Planta EPSAS </a:t>
            </a:r>
            <a:r>
              <a:rPr lang="es-ES" dirty="0" err="1" smtClean="0"/>
              <a:t>Pampahasi</a:t>
            </a:r>
            <a:endParaRPr lang="es-ES" dirty="0" smtClean="0"/>
          </a:p>
          <a:p>
            <a:pPr algn="just"/>
            <a:r>
              <a:rPr lang="es-ES" dirty="0" smtClean="0"/>
              <a:t>Problemas de salud humana en consumidores del agua potable de EPSAS y del ganado  de los </a:t>
            </a:r>
            <a:r>
              <a:rPr lang="es-ES" dirty="0" err="1" smtClean="0"/>
              <a:t>comunarios</a:t>
            </a:r>
            <a:r>
              <a:rPr lang="es-ES" dirty="0" smtClean="0"/>
              <a:t> de la zonas de aguas abajo de las represas</a:t>
            </a:r>
          </a:p>
          <a:p>
            <a:pPr algn="just"/>
            <a:r>
              <a:rPr lang="es-ES" dirty="0" smtClean="0"/>
              <a:t>Pérdida del valor estético y paisajístico.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007" y="4031453"/>
            <a:ext cx="3740817" cy="27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3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050" y="104001"/>
            <a:ext cx="4886325" cy="619126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Pasivos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Ambientales</a:t>
            </a:r>
            <a:endParaRPr lang="es-ES" sz="3600" b="1" dirty="0">
              <a:solidFill>
                <a:srgbClr val="C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19058"/>
            <a:ext cx="5335863" cy="29908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4325" y="355397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Arial Narrow" panose="020B0606020202030204" pitchFamily="34" charset="0"/>
              </a:rPr>
              <a:t>Drenajes ácidos,  </a:t>
            </a:r>
            <a:r>
              <a:rPr lang="es-ES" sz="1200" b="1" i="1" dirty="0" err="1" smtClean="0">
                <a:latin typeface="Arial Narrow" panose="020B0606020202030204" pitchFamily="34" charset="0"/>
              </a:rPr>
              <a:t>Romel</a:t>
            </a:r>
            <a:r>
              <a:rPr lang="es-ES" sz="1200" b="1" i="1" dirty="0" smtClean="0">
                <a:latin typeface="Arial Narrow" panose="020B0606020202030204" pitchFamily="34" charset="0"/>
              </a:rPr>
              <a:t> </a:t>
            </a:r>
            <a:r>
              <a:rPr lang="es-ES" sz="1200" b="1" i="1" dirty="0" err="1" smtClean="0">
                <a:latin typeface="Arial Narrow" panose="020B0606020202030204" pitchFamily="34" charset="0"/>
              </a:rPr>
              <a:t>Aruquipa</a:t>
            </a:r>
            <a:r>
              <a:rPr lang="es-ES" sz="1200" b="1" i="1" dirty="0" smtClean="0">
                <a:latin typeface="Arial Narrow" panose="020B0606020202030204" pitchFamily="34" charset="0"/>
              </a:rPr>
              <a:t> B. et al, 2023</a:t>
            </a:r>
            <a:endParaRPr lang="es-ES" sz="1200" b="1" i="1" dirty="0"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540" y="619058"/>
            <a:ext cx="4162798" cy="29908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57540" y="3553970"/>
            <a:ext cx="3228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Arial Narrow" panose="020B0606020202030204" pitchFamily="34" charset="0"/>
              </a:rPr>
              <a:t>Socavones, desmontes y campamentos precarios</a:t>
            </a:r>
            <a:endParaRPr lang="es-ES" sz="1200" b="1" i="1" dirty="0">
              <a:latin typeface="Arial Narrow" panose="020B0606020202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0" y="3830969"/>
            <a:ext cx="4139503" cy="2809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78" y="3830968"/>
            <a:ext cx="3966272" cy="28098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0613" y="3830968"/>
            <a:ext cx="3386137" cy="280987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33002" y="6581001"/>
            <a:ext cx="3228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Arial Narrow" panose="020B0606020202030204" pitchFamily="34" charset="0"/>
              </a:rPr>
              <a:t>Residuos plástico abandonados en las orillas</a:t>
            </a:r>
            <a:endParaRPr lang="es-ES" sz="1200" b="1" i="1" dirty="0">
              <a:latin typeface="Arial Narrow" panose="020B0606020202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639566" y="6581001"/>
            <a:ext cx="4037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Arial Narrow" panose="020B0606020202030204" pitchFamily="34" charset="0"/>
              </a:rPr>
              <a:t>Extracción </a:t>
            </a:r>
            <a:r>
              <a:rPr lang="es-ES" sz="1200" b="1" i="1" dirty="0">
                <a:latin typeface="Arial Narrow" panose="020B0606020202030204" pitchFamily="34" charset="0"/>
              </a:rPr>
              <a:t>de </a:t>
            </a:r>
            <a:r>
              <a:rPr lang="es-ES" sz="1200" b="1" i="1" dirty="0" smtClean="0">
                <a:latin typeface="Arial Narrow" panose="020B0606020202030204" pitchFamily="34" charset="0"/>
              </a:rPr>
              <a:t>áridos, </a:t>
            </a:r>
            <a:r>
              <a:rPr lang="es-ES" sz="1200" b="1" i="1" dirty="0">
                <a:latin typeface="Arial Narrow" panose="020B0606020202030204" pitchFamily="34" charset="0"/>
              </a:rPr>
              <a:t>aguas </a:t>
            </a:r>
            <a:r>
              <a:rPr lang="es-ES" sz="1200" b="1" i="1" dirty="0" smtClean="0">
                <a:latin typeface="Arial Narrow" panose="020B0606020202030204" pitchFamily="34" charset="0"/>
              </a:rPr>
              <a:t>abajo de la Represa Hampaturi Bajo</a:t>
            </a:r>
            <a:endParaRPr lang="es-ES" sz="1200" b="1" i="1" dirty="0">
              <a:latin typeface="Arial Narrow" panose="020B0606020202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677275" y="6581001"/>
            <a:ext cx="3419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i="1" dirty="0" smtClean="0">
                <a:latin typeface="Arial Narrow" panose="020B0606020202030204" pitchFamily="34" charset="0"/>
              </a:rPr>
              <a:t>Propiedades mineras en inmediaciones de </a:t>
            </a:r>
            <a:r>
              <a:rPr lang="es-ES" sz="1200" b="1" i="1" dirty="0" smtClean="0">
                <a:latin typeface="Arial Narrow" panose="020B0606020202030204" pitchFamily="34" charset="0"/>
              </a:rPr>
              <a:t>represas</a:t>
            </a:r>
            <a:endParaRPr lang="es-ES" sz="12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26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echa derecha 13"/>
          <p:cNvSpPr/>
          <p:nvPr/>
        </p:nvSpPr>
        <p:spPr>
          <a:xfrm rot="19700774">
            <a:off x="7126255" y="3389768"/>
            <a:ext cx="666757" cy="386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rma libre 2"/>
          <p:cNvSpPr/>
          <p:nvPr/>
        </p:nvSpPr>
        <p:spPr>
          <a:xfrm>
            <a:off x="6833935" y="1379621"/>
            <a:ext cx="3610896" cy="4491789"/>
          </a:xfrm>
          <a:custGeom>
            <a:avLst/>
            <a:gdLst>
              <a:gd name="connsiteX0" fmla="*/ 0 w 3610896"/>
              <a:gd name="connsiteY0" fmla="*/ 0 h 4491789"/>
              <a:gd name="connsiteX1" fmla="*/ 1315453 w 3610896"/>
              <a:gd name="connsiteY1" fmla="*/ 786063 h 4491789"/>
              <a:gd name="connsiteX2" fmla="*/ 1636295 w 3610896"/>
              <a:gd name="connsiteY2" fmla="*/ 1780674 h 4491789"/>
              <a:gd name="connsiteX3" fmla="*/ 2037348 w 3610896"/>
              <a:gd name="connsiteY3" fmla="*/ 2486526 h 4491789"/>
              <a:gd name="connsiteX4" fmla="*/ 2759242 w 3610896"/>
              <a:gd name="connsiteY4" fmla="*/ 3545305 h 4491789"/>
              <a:gd name="connsiteX5" fmla="*/ 3031958 w 3610896"/>
              <a:gd name="connsiteY5" fmla="*/ 3914274 h 4491789"/>
              <a:gd name="connsiteX6" fmla="*/ 3336758 w 3610896"/>
              <a:gd name="connsiteY6" fmla="*/ 4235116 h 4491789"/>
              <a:gd name="connsiteX7" fmla="*/ 3561348 w 3610896"/>
              <a:gd name="connsiteY7" fmla="*/ 4459705 h 4491789"/>
              <a:gd name="connsiteX8" fmla="*/ 3609474 w 3610896"/>
              <a:gd name="connsiteY8" fmla="*/ 4459705 h 4491789"/>
              <a:gd name="connsiteX9" fmla="*/ 3593432 w 3610896"/>
              <a:gd name="connsiteY9" fmla="*/ 4491789 h 44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0896" h="4491789">
                <a:moveTo>
                  <a:pt x="0" y="0"/>
                </a:moveTo>
                <a:cubicBezTo>
                  <a:pt x="521368" y="244642"/>
                  <a:pt x="1042737" y="489284"/>
                  <a:pt x="1315453" y="786063"/>
                </a:cubicBezTo>
                <a:cubicBezTo>
                  <a:pt x="1588169" y="1082842"/>
                  <a:pt x="1515979" y="1497263"/>
                  <a:pt x="1636295" y="1780674"/>
                </a:cubicBezTo>
                <a:cubicBezTo>
                  <a:pt x="1756611" y="2064085"/>
                  <a:pt x="1850190" y="2192421"/>
                  <a:pt x="2037348" y="2486526"/>
                </a:cubicBezTo>
                <a:cubicBezTo>
                  <a:pt x="2224506" y="2780631"/>
                  <a:pt x="2593474" y="3307347"/>
                  <a:pt x="2759242" y="3545305"/>
                </a:cubicBezTo>
                <a:cubicBezTo>
                  <a:pt x="2925010" y="3783263"/>
                  <a:pt x="2935705" y="3799305"/>
                  <a:pt x="3031958" y="3914274"/>
                </a:cubicBezTo>
                <a:cubicBezTo>
                  <a:pt x="3128211" y="4029243"/>
                  <a:pt x="3248526" y="4144211"/>
                  <a:pt x="3336758" y="4235116"/>
                </a:cubicBezTo>
                <a:cubicBezTo>
                  <a:pt x="3424990" y="4326021"/>
                  <a:pt x="3561348" y="4459705"/>
                  <a:pt x="3561348" y="4459705"/>
                </a:cubicBezTo>
                <a:cubicBezTo>
                  <a:pt x="3606801" y="4497136"/>
                  <a:pt x="3604127" y="4454358"/>
                  <a:pt x="3609474" y="4459705"/>
                </a:cubicBezTo>
                <a:cubicBezTo>
                  <a:pt x="3614821" y="4465052"/>
                  <a:pt x="3604126" y="4478420"/>
                  <a:pt x="3593432" y="44917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7419473" y="1082840"/>
            <a:ext cx="3610896" cy="4491789"/>
          </a:xfrm>
          <a:custGeom>
            <a:avLst/>
            <a:gdLst>
              <a:gd name="connsiteX0" fmla="*/ 0 w 3610896"/>
              <a:gd name="connsiteY0" fmla="*/ 0 h 4491789"/>
              <a:gd name="connsiteX1" fmla="*/ 1315453 w 3610896"/>
              <a:gd name="connsiteY1" fmla="*/ 786063 h 4491789"/>
              <a:gd name="connsiteX2" fmla="*/ 1636295 w 3610896"/>
              <a:gd name="connsiteY2" fmla="*/ 1780674 h 4491789"/>
              <a:gd name="connsiteX3" fmla="*/ 2037348 w 3610896"/>
              <a:gd name="connsiteY3" fmla="*/ 2486526 h 4491789"/>
              <a:gd name="connsiteX4" fmla="*/ 2759242 w 3610896"/>
              <a:gd name="connsiteY4" fmla="*/ 3545305 h 4491789"/>
              <a:gd name="connsiteX5" fmla="*/ 3031958 w 3610896"/>
              <a:gd name="connsiteY5" fmla="*/ 3914274 h 4491789"/>
              <a:gd name="connsiteX6" fmla="*/ 3336758 w 3610896"/>
              <a:gd name="connsiteY6" fmla="*/ 4235116 h 4491789"/>
              <a:gd name="connsiteX7" fmla="*/ 3561348 w 3610896"/>
              <a:gd name="connsiteY7" fmla="*/ 4459705 h 4491789"/>
              <a:gd name="connsiteX8" fmla="*/ 3609474 w 3610896"/>
              <a:gd name="connsiteY8" fmla="*/ 4459705 h 4491789"/>
              <a:gd name="connsiteX9" fmla="*/ 3593432 w 3610896"/>
              <a:gd name="connsiteY9" fmla="*/ 4491789 h 44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10896" h="4491789">
                <a:moveTo>
                  <a:pt x="0" y="0"/>
                </a:moveTo>
                <a:cubicBezTo>
                  <a:pt x="521368" y="244642"/>
                  <a:pt x="1042737" y="489284"/>
                  <a:pt x="1315453" y="786063"/>
                </a:cubicBezTo>
                <a:cubicBezTo>
                  <a:pt x="1588169" y="1082842"/>
                  <a:pt x="1515979" y="1497263"/>
                  <a:pt x="1636295" y="1780674"/>
                </a:cubicBezTo>
                <a:cubicBezTo>
                  <a:pt x="1756611" y="2064085"/>
                  <a:pt x="1850190" y="2192421"/>
                  <a:pt x="2037348" y="2486526"/>
                </a:cubicBezTo>
                <a:cubicBezTo>
                  <a:pt x="2224506" y="2780631"/>
                  <a:pt x="2593474" y="3307347"/>
                  <a:pt x="2759242" y="3545305"/>
                </a:cubicBezTo>
                <a:cubicBezTo>
                  <a:pt x="2925010" y="3783263"/>
                  <a:pt x="2935705" y="3799305"/>
                  <a:pt x="3031958" y="3914274"/>
                </a:cubicBezTo>
                <a:cubicBezTo>
                  <a:pt x="3128211" y="4029243"/>
                  <a:pt x="3248526" y="4144211"/>
                  <a:pt x="3336758" y="4235116"/>
                </a:cubicBezTo>
                <a:cubicBezTo>
                  <a:pt x="3424990" y="4326021"/>
                  <a:pt x="3561348" y="4459705"/>
                  <a:pt x="3561348" y="4459705"/>
                </a:cubicBezTo>
                <a:cubicBezTo>
                  <a:pt x="3606801" y="4497136"/>
                  <a:pt x="3604127" y="4454358"/>
                  <a:pt x="3609474" y="4459705"/>
                </a:cubicBezTo>
                <a:cubicBezTo>
                  <a:pt x="3614821" y="4465052"/>
                  <a:pt x="3604126" y="4478420"/>
                  <a:pt x="3593432" y="44917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 rot="3347111">
            <a:off x="8131882" y="3717789"/>
            <a:ext cx="251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Cuerpo Natural Receptor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8339738" y="2024886"/>
            <a:ext cx="380699" cy="732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redondeado 8"/>
          <p:cNvSpPr/>
          <p:nvPr/>
        </p:nvSpPr>
        <p:spPr>
          <a:xfrm>
            <a:off x="4152227" y="3323333"/>
            <a:ext cx="2546179" cy="9253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Usos Antrópicos del Recurso Agua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82037" y="1175890"/>
            <a:ext cx="1841777" cy="1746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Ríos y arroyos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Acuíferos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Lagunas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Lagos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Mares y Océanos</a:t>
            </a:r>
          </a:p>
        </p:txBody>
      </p:sp>
      <p:cxnSp>
        <p:nvCxnSpPr>
          <p:cNvPr id="12" name="Conector recto 11"/>
          <p:cNvCxnSpPr>
            <a:stCxn id="15" idx="3"/>
          </p:cNvCxnSpPr>
          <p:nvPr/>
        </p:nvCxnSpPr>
        <p:spPr>
          <a:xfrm>
            <a:off x="6541166" y="2073719"/>
            <a:ext cx="3549318" cy="40704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4174888" y="1335055"/>
            <a:ext cx="2366278" cy="1477328"/>
          </a:xfrm>
          <a:prstGeom prst="rect">
            <a:avLst/>
          </a:prstGeom>
          <a:solidFill>
            <a:srgbClr val="FFBDB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Leyes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Monitoreo y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Fortalecimiento Institucional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 rot="3282724">
            <a:off x="7574942" y="3464617"/>
            <a:ext cx="187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Protección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 rot="3379428">
            <a:off x="6294958" y="3582689"/>
            <a:ext cx="1575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Descargas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lecha arriba 17"/>
          <p:cNvSpPr/>
          <p:nvPr/>
        </p:nvSpPr>
        <p:spPr>
          <a:xfrm>
            <a:off x="5191743" y="4244797"/>
            <a:ext cx="481263" cy="647836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059946" y="4926032"/>
            <a:ext cx="282348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Investigación Científica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Incentivos Fiscales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Educación Ambiental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Adaptación Climática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 rot="18392434">
            <a:off x="2667656" y="2332673"/>
            <a:ext cx="165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Protección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ector recto 20"/>
          <p:cNvCxnSpPr>
            <a:stCxn id="15" idx="1"/>
          </p:cNvCxnSpPr>
          <p:nvPr/>
        </p:nvCxnSpPr>
        <p:spPr>
          <a:xfrm flipH="1">
            <a:off x="1436366" y="2073719"/>
            <a:ext cx="2738522" cy="35009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echa izquierda 26"/>
          <p:cNvSpPr/>
          <p:nvPr/>
        </p:nvSpPr>
        <p:spPr>
          <a:xfrm rot="10800000">
            <a:off x="3339385" y="3505995"/>
            <a:ext cx="769311" cy="4770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/>
          <p:cNvSpPr txBox="1"/>
          <p:nvPr/>
        </p:nvSpPr>
        <p:spPr>
          <a:xfrm rot="18305103">
            <a:off x="2231764" y="3522552"/>
            <a:ext cx="169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Extracciones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802105" y="309502"/>
            <a:ext cx="11101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ASEGURAR LA SOSTENIBILIDAD DEL RECURSO AGUA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996325" y="3353276"/>
            <a:ext cx="146385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PTAR’s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77037" y="1728559"/>
            <a:ext cx="1580763" cy="17468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Ríos y arroyos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Acuíferos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Lagunas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Lagos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Mares y Océanos</a:t>
            </a:r>
          </a:p>
        </p:txBody>
      </p:sp>
      <p:sp>
        <p:nvSpPr>
          <p:cNvPr id="2" name="Lágrima 1"/>
          <p:cNvSpPr/>
          <p:nvPr/>
        </p:nvSpPr>
        <p:spPr>
          <a:xfrm rot="18669075">
            <a:off x="1422612" y="2465826"/>
            <a:ext cx="1408184" cy="1630400"/>
          </a:xfrm>
          <a:prstGeom prst="teardrop">
            <a:avLst>
              <a:gd name="adj" fmla="val 143184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 de Agua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3101" y="3875063"/>
            <a:ext cx="146385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Reforestación y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Aforestación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030369" y="5333205"/>
            <a:ext cx="1139202" cy="646331"/>
          </a:xfrm>
          <a:prstGeom prst="rect">
            <a:avLst/>
          </a:prstGeom>
          <a:solidFill>
            <a:srgbClr val="FFFF97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Monitoreo y Control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04412" y="5167725"/>
            <a:ext cx="107645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Cosecha de lluvias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954" y="2983852"/>
            <a:ext cx="287946" cy="28794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382" y="3801276"/>
            <a:ext cx="287946" cy="28794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1" y="3537941"/>
            <a:ext cx="287946" cy="28794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1" y="4857238"/>
            <a:ext cx="287946" cy="287946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10482930" y="4234270"/>
            <a:ext cx="1139202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Lodos y Lixiviados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960" y="4935487"/>
            <a:ext cx="287946" cy="287946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184677" y="6238833"/>
            <a:ext cx="497665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GOBERNANZA AMBIENTAL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(AGUA 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lecha derecha 34"/>
          <p:cNvSpPr/>
          <p:nvPr/>
        </p:nvSpPr>
        <p:spPr>
          <a:xfrm rot="19378216">
            <a:off x="7715720" y="4116912"/>
            <a:ext cx="666757" cy="43597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7295273" y="4502506"/>
            <a:ext cx="130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Residuos y Desechos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Flecha arriba 36"/>
          <p:cNvSpPr/>
          <p:nvPr/>
        </p:nvSpPr>
        <p:spPr>
          <a:xfrm rot="18317374">
            <a:off x="2155450" y="5023755"/>
            <a:ext cx="481263" cy="151440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echa arriba 37"/>
          <p:cNvSpPr/>
          <p:nvPr/>
        </p:nvSpPr>
        <p:spPr>
          <a:xfrm rot="2592034">
            <a:off x="8421447" y="5022596"/>
            <a:ext cx="481263" cy="12975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267251" y="1204337"/>
            <a:ext cx="245689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ÁREA PROTEGIDA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3101" y="6572250"/>
            <a:ext cx="1463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i="1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Por: W. Vargas B. 2022</a:t>
            </a:r>
            <a:endParaRPr lang="es-ES" sz="1100" b="1" i="1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0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5" grpId="0" animBg="1"/>
      <p:bldP spid="6" grpId="0"/>
      <p:bldP spid="9" grpId="0" animBg="1"/>
      <p:bldP spid="10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7" grpId="0" animBg="1"/>
      <p:bldP spid="28" grpId="0"/>
      <p:bldP spid="4" grpId="0" animBg="1"/>
      <p:bldP spid="23" grpId="0" animBg="1"/>
      <p:bldP spid="2" grpId="0" animBg="1"/>
      <p:bldP spid="24" grpId="0" animBg="1"/>
      <p:bldP spid="11" grpId="0" animBg="1"/>
      <p:bldP spid="26" grpId="0" animBg="1"/>
      <p:bldP spid="33" grpId="0" animBg="1"/>
      <p:bldP spid="25" grpId="0" animBg="1"/>
      <p:bldP spid="35" grpId="0" animBg="1"/>
      <p:bldP spid="36" grpId="0"/>
      <p:bldP spid="37" grpId="0" animBg="1"/>
      <p:bldP spid="38" grpId="0" animBg="1"/>
      <p:bldP spid="39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4800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999" y="317501"/>
            <a:ext cx="4981575" cy="549274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Comentarios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Finales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19100" y="1022676"/>
            <a:ext cx="11506200" cy="5746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contaminación minera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cuenca de </a:t>
            </a:r>
            <a:r>
              <a:rPr lang="es-ES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Hampaturi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agua de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ciudad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Paz es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 </a:t>
            </a:r>
            <a:r>
              <a:rPr lang="es-ES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preocupación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cantidad del agua de los embalses es afectada por el cambio climático, que se suman a una inadecuada gestión de pérdidas y fugas en el sistema de AP, y por el consumo desmedido de los usuarios de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EPSAS.</a:t>
            </a:r>
            <a:endParaRPr lang="es-ES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actividad minera genera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pasivos ambientales que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durar cientos de años después de haber concluido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operaciones, por los drenajes ácidos que siguen escurriendo, la meteorización de los desmontes abandonados que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aportan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sales minerales y metales pesados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que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las aguas pluviales son conducidos hacia los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embalses e infiltran al subsuelo.</a:t>
            </a:r>
            <a:endParaRPr lang="es-ES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calidad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agua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embalses de </a:t>
            </a:r>
            <a:r>
              <a:rPr lang="es-ES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Hampaturi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deteriora por el ingreso a su entorno de actividades antrópicas como la minería legal e ilegal y por una inacción en la gestión ambiental, además de una deficiente gestión de minería (Ley 535 y reglamentos inadecuados a la realidad imperante en el sector). 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ingreso de drenajes de agua ácida, sales minerales, iones de metales pesados, lodos metalúrgicos, residuos sólidos y aguas residuales crudas, ocasiona la contaminación de las aguas para consumo humano de la ciudad de La Paz.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EPSAS no tiene un monitoreo de la calidad de sus fuentes y por tanto no tiene control de los valores de parámetros de calidad de las aguas en los embalses. Posiblemente, tampoco en sus ingresos y salida de agua en su Planta Potabilizadora de </a:t>
            </a:r>
            <a:r>
              <a:rPr lang="es-ES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Pampahasi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Apenas monitorea las aguas en la red domiciliaria.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advierte que la salud humana de los ciudadanos y la conservación de ciertos enseres de uso doméstico que usan las aguas de la PP </a:t>
            </a:r>
            <a:r>
              <a:rPr lang="es-ES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Pampahasi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puede estar cada vez mas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amenazada, 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debido a la inadecuada gestión y seguimiento de la cantidad y calidad de los embalses de la cuenca </a:t>
            </a:r>
            <a:r>
              <a:rPr lang="es-ES" dirty="0" err="1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Hampaturi</a:t>
            </a:r>
            <a:r>
              <a:rPr lang="es-ES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857" y="0"/>
            <a:ext cx="5992601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42900" y="733425"/>
            <a:ext cx="452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RESULTADOS DEL ANÁLISIS DE LABORATORIO DE UNA MUESTRA DOMICILIARIA</a:t>
            </a:r>
            <a:endParaRPr lang="es-ES" sz="24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6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48000">
              <a:schemeClr val="accent4">
                <a:lumMod val="20000"/>
                <a:lumOff val="8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5" y="211580"/>
            <a:ext cx="4924425" cy="3552318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" y="2745030"/>
            <a:ext cx="5612130" cy="35210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70586" y="6266105"/>
            <a:ext cx="449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Equipo de Monitoreo IMA 800; FI-UMSA Nov. 2022</a:t>
            </a:r>
            <a:endParaRPr lang="es-ES" sz="16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162800" y="3753028"/>
            <a:ext cx="489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Pintura del nevado </a:t>
            </a:r>
            <a:r>
              <a:rPr lang="es-ES" sz="1600" b="1" dirty="0" err="1" smtClean="0"/>
              <a:t>Illimani</a:t>
            </a:r>
            <a:r>
              <a:rPr lang="es-ES" sz="1600" b="1" dirty="0" smtClean="0"/>
              <a:t> desde el Valle de las Ánimas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70586" y="211580"/>
            <a:ext cx="43653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MUCHAS GRACIAS</a:t>
            </a:r>
            <a:r>
              <a:rPr lang="es-E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es-E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318649" y="4211122"/>
            <a:ext cx="42066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16600" b="1" cap="none" spc="0" dirty="0" smtClean="0">
                <a:ln/>
                <a:solidFill>
                  <a:schemeClr val="accent4"/>
                </a:solidFill>
                <a:effectLst/>
                <a:latin typeface="Arial Black" panose="020B0A04020102020204" pitchFamily="34" charset="0"/>
              </a:rPr>
              <a:t>FIN</a:t>
            </a:r>
            <a:endParaRPr lang="es-ES" sz="16600" b="1" cap="none" spc="0" dirty="0">
              <a:ln/>
              <a:solidFill>
                <a:schemeClr val="accent4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29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3662"/>
            <a:ext cx="10648950" cy="654050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 DE AGUA DE LA CIUDAD DE LA PAZ</a:t>
            </a:r>
            <a:endParaRPr lang="es-ES" sz="4000" b="1" dirty="0">
              <a:solidFill>
                <a:srgbClr val="C000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0" y="819149"/>
            <a:ext cx="3771900" cy="27336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0551" y="6324600"/>
            <a:ext cx="2038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Fuente: EPSAS, 2022</a:t>
            </a:r>
            <a:endParaRPr lang="es-E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1395410"/>
            <a:ext cx="6772275" cy="4972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26" y="3624261"/>
            <a:ext cx="3819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425" y="527050"/>
            <a:ext cx="8220075" cy="777875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LOCALIZACIÓN DE LA CUENCA HAMPATURI</a:t>
            </a:r>
            <a:endParaRPr lang="es-ES" sz="3600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5924550" y="1371601"/>
            <a:ext cx="5781675" cy="50982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538289"/>
            <a:ext cx="4667250" cy="29944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3401" y="4532764"/>
            <a:ext cx="2314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Fuente: </a:t>
            </a:r>
            <a:r>
              <a:rPr lang="es-ES" sz="1200" i="1" dirty="0" err="1" smtClean="0">
                <a:latin typeface="Arial Narrow" panose="020B0606020202030204" pitchFamily="34" charset="0"/>
              </a:rPr>
              <a:t>Romel</a:t>
            </a:r>
            <a:r>
              <a:rPr lang="es-ES" sz="1200" i="1" dirty="0" smtClean="0">
                <a:latin typeface="Arial Narrow" panose="020B0606020202030204" pitchFamily="34" charset="0"/>
              </a:rPr>
              <a:t> </a:t>
            </a:r>
            <a:r>
              <a:rPr lang="es-ES" sz="1200" i="1" dirty="0" err="1" smtClean="0">
                <a:latin typeface="Arial Narrow" panose="020B0606020202030204" pitchFamily="34" charset="0"/>
              </a:rPr>
              <a:t>Aruquipa</a:t>
            </a:r>
            <a:r>
              <a:rPr lang="es-ES" sz="1200" i="1" dirty="0" smtClean="0">
                <a:latin typeface="Arial Narrow" panose="020B0606020202030204" pitchFamily="34" charset="0"/>
              </a:rPr>
              <a:t> B. et al, 2023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38850" y="6469859"/>
            <a:ext cx="5172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Fuente: Apuntes IMA 800-UMSA; W. Vargas B., 2022 </a:t>
            </a:r>
            <a:endParaRPr lang="es-ES" sz="12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68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9975" y="119876"/>
            <a:ext cx="4229100" cy="787400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Cuenca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Hampaturi</a:t>
            </a:r>
            <a:endParaRPr lang="es-ES" sz="3600" b="1" dirty="0"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" y="933449"/>
            <a:ext cx="5962788" cy="5610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058" y="790575"/>
            <a:ext cx="6235045" cy="56864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62688" y="6477000"/>
            <a:ext cx="2862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Fuente.- </a:t>
            </a:r>
            <a:r>
              <a:rPr lang="es-ES" sz="1200" i="1" dirty="0" err="1" smtClean="0">
                <a:latin typeface="Arial Narrow" panose="020B0606020202030204" pitchFamily="34" charset="0"/>
              </a:rPr>
              <a:t>Romel</a:t>
            </a:r>
            <a:r>
              <a:rPr lang="es-ES" sz="1200" i="1" dirty="0" smtClean="0">
                <a:latin typeface="Arial Narrow" panose="020B0606020202030204" pitchFamily="34" charset="0"/>
              </a:rPr>
              <a:t> </a:t>
            </a:r>
            <a:r>
              <a:rPr lang="es-ES" sz="1200" i="1" dirty="0">
                <a:latin typeface="Arial Narrow" panose="020B0606020202030204" pitchFamily="34" charset="0"/>
              </a:rPr>
              <a:t>Emil </a:t>
            </a:r>
            <a:r>
              <a:rPr lang="es-ES" sz="1200" i="1" dirty="0" err="1">
                <a:latin typeface="Arial Narrow" panose="020B0606020202030204" pitchFamily="34" charset="0"/>
              </a:rPr>
              <a:t>Aruquipa</a:t>
            </a:r>
            <a:r>
              <a:rPr lang="es-ES" sz="1200" i="1" dirty="0">
                <a:latin typeface="Arial Narrow" panose="020B0606020202030204" pitchFamily="34" charset="0"/>
              </a:rPr>
              <a:t> </a:t>
            </a:r>
            <a:r>
              <a:rPr lang="es-ES" sz="1200" i="1" dirty="0" smtClean="0">
                <a:latin typeface="Arial Narrow" panose="020B0606020202030204" pitchFamily="34" charset="0"/>
              </a:rPr>
              <a:t>Buitre et al, 2023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0993" y="6476999"/>
            <a:ext cx="272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smtClean="0">
                <a:latin typeface="Arial Narrow" panose="020B0606020202030204" pitchFamily="34" charset="0"/>
              </a:rPr>
              <a:t>Fuente.- </a:t>
            </a:r>
            <a:r>
              <a:rPr lang="es-ES" sz="1200" i="1" dirty="0" err="1" smtClean="0">
                <a:latin typeface="Arial Narrow" panose="020B0606020202030204" pitchFamily="34" charset="0"/>
              </a:rPr>
              <a:t>Bady</a:t>
            </a:r>
            <a:r>
              <a:rPr lang="es-ES" sz="1200" i="1" dirty="0" smtClean="0">
                <a:latin typeface="Arial Narrow" panose="020B0606020202030204" pitchFamily="34" charset="0"/>
              </a:rPr>
              <a:t> Mancilla y Waldo Vargas, 2023</a:t>
            </a:r>
            <a:endParaRPr lang="es-ES" sz="12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09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41301"/>
            <a:ext cx="9686925" cy="615949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Requisitos para un emprendimiento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minero</a:t>
            </a:r>
            <a:endParaRPr lang="es-ES" sz="3600" b="1" dirty="0">
              <a:solidFill>
                <a:srgbClr val="C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81050" y="1663422"/>
            <a:ext cx="10467975" cy="3631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Ley N°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535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de Minería y Metalurgia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28 de mayo de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buFont typeface="Wingdings" panose="05000000000000000000" pitchFamily="2" charset="2"/>
              <a:buChar char="Ø"/>
            </a:pP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Otorgación y Extinción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Derechos Mineros (ROEDM), 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 procedimientos para otorgación y extinción de los derechos mineros.</a:t>
            </a:r>
          </a:p>
          <a:p>
            <a:pPr marL="542925" indent="-276225">
              <a:buFont typeface="Wingdings" panose="05000000000000000000" pitchFamily="2" charset="2"/>
              <a:buChar char="Ø"/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buFont typeface="Wingdings" panose="05000000000000000000" pitchFamily="2" charset="2"/>
              <a:buChar char="Ø"/>
            </a:pPr>
            <a:r>
              <a:rPr lang="es-E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Anexos del ROEDM con los 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 mínimos </a:t>
            </a:r>
            <a:r>
              <a:rPr lang="es-E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Planes de Trabajo y: Desarrollo; Inversión 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6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Financiero.</a:t>
            </a:r>
          </a:p>
          <a:p>
            <a:pPr marL="542925" indent="-276225">
              <a:buFont typeface="Wingdings" panose="05000000000000000000" pitchFamily="2" charset="2"/>
              <a:buChar char="Ø"/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buFont typeface="Wingdings" panose="05000000000000000000" pitchFamily="2" charset="2"/>
              <a:buChar char="Ø"/>
            </a:pPr>
            <a:r>
              <a:rPr lang="es-E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</a:t>
            </a:r>
            <a:r>
              <a:rPr lang="es-E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Procedimiento </a:t>
            </a:r>
            <a:r>
              <a:rPr lang="es-E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Control y Fiscalización de Cooperativas en el Desarrollo de sus Actividades Mineras</a:t>
            </a:r>
          </a:p>
          <a:p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De aplicación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obligatoria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Ministerio de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Minería y Metalurgia (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MMM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Autoridad Jurisdiccional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Administrativa Minera (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AJAM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 y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Servicio Geológico Minero (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SERGEOMIN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), quedando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sus Autoridades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responsables de su ejecución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y estricto cumplimiento.</a:t>
            </a:r>
          </a:p>
        </p:txBody>
      </p:sp>
    </p:spTree>
    <p:extLst>
      <p:ext uri="{BB962C8B-B14F-4D97-AF65-F5344CB8AC3E}">
        <p14:creationId xmlns:p14="http://schemas.microsoft.com/office/powerpoint/2010/main" val="12714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433387"/>
            <a:ext cx="4941570" cy="617696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5" y="433387"/>
            <a:ext cx="4610100" cy="62714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044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462" y="609600"/>
            <a:ext cx="5520531" cy="59436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63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667931"/>
            <a:ext cx="11572875" cy="6023381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1" y="152400"/>
            <a:ext cx="4533900" cy="3238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69477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</TotalTime>
  <Words>1241</Words>
  <Application>Microsoft Office PowerPoint</Application>
  <PresentationFormat>Panorámica</PresentationFormat>
  <Paragraphs>140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Aharoni</vt:lpstr>
      <vt:lpstr>Arial</vt:lpstr>
      <vt:lpstr>Arial Black</vt:lpstr>
      <vt:lpstr>Arial Narrow</vt:lpstr>
      <vt:lpstr>Arial Rounded MT Bold</vt:lpstr>
      <vt:lpstr>Barlow Condensed</vt:lpstr>
      <vt:lpstr>Calibri</vt:lpstr>
      <vt:lpstr>Calibri Light</vt:lpstr>
      <vt:lpstr>Times New Roman</vt:lpstr>
      <vt:lpstr>Wingdings</vt:lpstr>
      <vt:lpstr>Tema de Office</vt:lpstr>
      <vt:lpstr>Cambio Climático, Modelo de Desarrollo y Extractivismos</vt:lpstr>
      <vt:lpstr>CONTENIDO</vt:lpstr>
      <vt:lpstr>FUENTES DE AGUA DE LA CIUDAD DE LA PAZ</vt:lpstr>
      <vt:lpstr>LOCALIZACIÓN DE LA CUENCA HAMPATURI</vt:lpstr>
      <vt:lpstr>Cuenca Hampaturi</vt:lpstr>
      <vt:lpstr>Requisitos para un emprendimiento minero</vt:lpstr>
      <vt:lpstr>Presentación de PowerPoint</vt:lpstr>
      <vt:lpstr>Presentación de PowerPoint</vt:lpstr>
      <vt:lpstr>Presentación de PowerPoint</vt:lpstr>
      <vt:lpstr>Licencia Ambiental</vt:lpstr>
      <vt:lpstr>Cuenca Alta Hampaturi</vt:lpstr>
      <vt:lpstr>Parámetros de Control y sitios de Monitoreo</vt:lpstr>
      <vt:lpstr>Parámetros de Control medidos y por análisis</vt:lpstr>
      <vt:lpstr>Parámetros acreditados por IBMETRO a EPSAS</vt:lpstr>
      <vt:lpstr>Parámetros acreditados por IBMETRO a EPSAS</vt:lpstr>
      <vt:lpstr>Usos y funciones del Embalse</vt:lpstr>
      <vt:lpstr>Presentación de PowerPoint</vt:lpstr>
      <vt:lpstr>Derechos mineros sobrepuestos o en las zonas de recarga de las represas Incachaca y Hampaturi</vt:lpstr>
      <vt:lpstr>Presentación de PowerPoint</vt:lpstr>
      <vt:lpstr>Presentación de PowerPoint</vt:lpstr>
      <vt:lpstr>Pasivos Ambientales</vt:lpstr>
      <vt:lpstr>Presentación de PowerPoint</vt:lpstr>
      <vt:lpstr>Comentarios Finales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Vargas</dc:creator>
  <cp:lastModifiedBy>Vargas</cp:lastModifiedBy>
  <cp:revision>88</cp:revision>
  <dcterms:created xsi:type="dcterms:W3CDTF">2023-08-06T16:51:49Z</dcterms:created>
  <dcterms:modified xsi:type="dcterms:W3CDTF">2023-08-10T15:10:19Z</dcterms:modified>
</cp:coreProperties>
</file>