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9" r:id="rId3"/>
    <p:sldId id="316" r:id="rId4"/>
    <p:sldId id="279" r:id="rId5"/>
    <p:sldId id="280" r:id="rId6"/>
    <p:sldId id="446" r:id="rId7"/>
    <p:sldId id="445" r:id="rId8"/>
    <p:sldId id="555" r:id="rId9"/>
    <p:sldId id="556" r:id="rId10"/>
    <p:sldId id="557" r:id="rId11"/>
    <p:sldId id="320" r:id="rId12"/>
    <p:sldId id="276" r:id="rId13"/>
    <p:sldId id="277" r:id="rId14"/>
    <p:sldId id="327" r:id="rId15"/>
    <p:sldId id="328" r:id="rId16"/>
    <p:sldId id="257" r:id="rId17"/>
    <p:sldId id="317" r:id="rId18"/>
    <p:sldId id="318" r:id="rId19"/>
    <p:sldId id="331" r:id="rId20"/>
    <p:sldId id="330" r:id="rId21"/>
    <p:sldId id="324" r:id="rId22"/>
    <p:sldId id="325" r:id="rId23"/>
    <p:sldId id="326" r:id="rId24"/>
    <p:sldId id="553" r:id="rId25"/>
    <p:sldId id="322" r:id="rId26"/>
    <p:sldId id="323" r:id="rId27"/>
    <p:sldId id="550" r:id="rId28"/>
    <p:sldId id="551" r:id="rId29"/>
    <p:sldId id="447" r:id="rId30"/>
    <p:sldId id="554" r:id="rId31"/>
    <p:sldId id="558" r:id="rId32"/>
    <p:sldId id="559" r:id="rId33"/>
    <p:sldId id="560" r:id="rId34"/>
    <p:sldId id="561" r:id="rId3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AF6798-5E65-90FA-8655-7A58E7C4FA6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2994473-192B-8F3E-A484-E02E541AF0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D09118F-D81D-C8AC-2A85-BA1099F6426C}"/>
              </a:ext>
            </a:extLst>
          </p:cNvPr>
          <p:cNvSpPr>
            <a:spLocks noGrp="1"/>
          </p:cNvSpPr>
          <p:nvPr>
            <p:ph type="dt" sz="half" idx="10"/>
          </p:nvPr>
        </p:nvSpPr>
        <p:spPr/>
        <p:txBody>
          <a:bodyPr/>
          <a:lstStyle/>
          <a:p>
            <a:fld id="{2444E46E-38D7-4118-BDAA-AAA055964894}" type="datetimeFigureOut">
              <a:rPr lang="es-ES" smtClean="0"/>
              <a:t>09/08/2023</a:t>
            </a:fld>
            <a:endParaRPr lang="es-ES"/>
          </a:p>
        </p:txBody>
      </p:sp>
      <p:sp>
        <p:nvSpPr>
          <p:cNvPr id="5" name="Marcador de pie de página 4">
            <a:extLst>
              <a:ext uri="{FF2B5EF4-FFF2-40B4-BE49-F238E27FC236}">
                <a16:creationId xmlns:a16="http://schemas.microsoft.com/office/drawing/2014/main" id="{8ECA316F-B452-5B5C-D7ED-389331EB25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2F01D7F-6FE5-5401-C52F-24D47B0E1A92}"/>
              </a:ext>
            </a:extLst>
          </p:cNvPr>
          <p:cNvSpPr>
            <a:spLocks noGrp="1"/>
          </p:cNvSpPr>
          <p:nvPr>
            <p:ph type="sldNum" sz="quarter" idx="12"/>
          </p:nvPr>
        </p:nvSpPr>
        <p:spPr/>
        <p:txBody>
          <a:bodyPr/>
          <a:lstStyle/>
          <a:p>
            <a:fld id="{EE49F0F1-0977-4E41-AC2C-BF7662BBC614}" type="slidenum">
              <a:rPr lang="es-ES" smtClean="0"/>
              <a:t>‹Nº›</a:t>
            </a:fld>
            <a:endParaRPr lang="es-ES"/>
          </a:p>
        </p:txBody>
      </p:sp>
    </p:spTree>
    <p:extLst>
      <p:ext uri="{BB962C8B-B14F-4D97-AF65-F5344CB8AC3E}">
        <p14:creationId xmlns:p14="http://schemas.microsoft.com/office/powerpoint/2010/main" val="1261760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F1FCA5-5660-84F1-1357-9E64370496B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83ED689-8B41-EE2B-3DD2-7D2B8999FC4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AD828AA-FC0F-86BA-3ACA-193D96613A4C}"/>
              </a:ext>
            </a:extLst>
          </p:cNvPr>
          <p:cNvSpPr>
            <a:spLocks noGrp="1"/>
          </p:cNvSpPr>
          <p:nvPr>
            <p:ph type="dt" sz="half" idx="10"/>
          </p:nvPr>
        </p:nvSpPr>
        <p:spPr/>
        <p:txBody>
          <a:bodyPr/>
          <a:lstStyle/>
          <a:p>
            <a:fld id="{2444E46E-38D7-4118-BDAA-AAA055964894}" type="datetimeFigureOut">
              <a:rPr lang="es-ES" smtClean="0"/>
              <a:t>09/08/2023</a:t>
            </a:fld>
            <a:endParaRPr lang="es-ES"/>
          </a:p>
        </p:txBody>
      </p:sp>
      <p:sp>
        <p:nvSpPr>
          <p:cNvPr id="5" name="Marcador de pie de página 4">
            <a:extLst>
              <a:ext uri="{FF2B5EF4-FFF2-40B4-BE49-F238E27FC236}">
                <a16:creationId xmlns:a16="http://schemas.microsoft.com/office/drawing/2014/main" id="{36E4C523-948E-6054-F8C5-2094092435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B70903A-CCE7-7482-91DA-9A9E9D5B8C33}"/>
              </a:ext>
            </a:extLst>
          </p:cNvPr>
          <p:cNvSpPr>
            <a:spLocks noGrp="1"/>
          </p:cNvSpPr>
          <p:nvPr>
            <p:ph type="sldNum" sz="quarter" idx="12"/>
          </p:nvPr>
        </p:nvSpPr>
        <p:spPr/>
        <p:txBody>
          <a:bodyPr/>
          <a:lstStyle/>
          <a:p>
            <a:fld id="{EE49F0F1-0977-4E41-AC2C-BF7662BBC614}" type="slidenum">
              <a:rPr lang="es-ES" smtClean="0"/>
              <a:t>‹Nº›</a:t>
            </a:fld>
            <a:endParaRPr lang="es-ES"/>
          </a:p>
        </p:txBody>
      </p:sp>
    </p:spTree>
    <p:extLst>
      <p:ext uri="{BB962C8B-B14F-4D97-AF65-F5344CB8AC3E}">
        <p14:creationId xmlns:p14="http://schemas.microsoft.com/office/powerpoint/2010/main" val="745842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7C73942-4F3C-D922-E719-5F0B9947B62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D8B77BD-7005-71BC-DFC4-E1636856306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C610738-6EF8-E481-AAB1-5BA744427E46}"/>
              </a:ext>
            </a:extLst>
          </p:cNvPr>
          <p:cNvSpPr>
            <a:spLocks noGrp="1"/>
          </p:cNvSpPr>
          <p:nvPr>
            <p:ph type="dt" sz="half" idx="10"/>
          </p:nvPr>
        </p:nvSpPr>
        <p:spPr/>
        <p:txBody>
          <a:bodyPr/>
          <a:lstStyle/>
          <a:p>
            <a:fld id="{2444E46E-38D7-4118-BDAA-AAA055964894}" type="datetimeFigureOut">
              <a:rPr lang="es-ES" smtClean="0"/>
              <a:t>09/08/2023</a:t>
            </a:fld>
            <a:endParaRPr lang="es-ES"/>
          </a:p>
        </p:txBody>
      </p:sp>
      <p:sp>
        <p:nvSpPr>
          <p:cNvPr id="5" name="Marcador de pie de página 4">
            <a:extLst>
              <a:ext uri="{FF2B5EF4-FFF2-40B4-BE49-F238E27FC236}">
                <a16:creationId xmlns:a16="http://schemas.microsoft.com/office/drawing/2014/main" id="{7B1DF1CD-199D-2198-7B22-9CFBA2B6207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B29CA53-AB90-8DBA-19A4-252572FA2590}"/>
              </a:ext>
            </a:extLst>
          </p:cNvPr>
          <p:cNvSpPr>
            <a:spLocks noGrp="1"/>
          </p:cNvSpPr>
          <p:nvPr>
            <p:ph type="sldNum" sz="quarter" idx="12"/>
          </p:nvPr>
        </p:nvSpPr>
        <p:spPr/>
        <p:txBody>
          <a:bodyPr/>
          <a:lstStyle/>
          <a:p>
            <a:fld id="{EE49F0F1-0977-4E41-AC2C-BF7662BBC614}" type="slidenum">
              <a:rPr lang="es-ES" smtClean="0"/>
              <a:t>‹Nº›</a:t>
            </a:fld>
            <a:endParaRPr lang="es-ES"/>
          </a:p>
        </p:txBody>
      </p:sp>
    </p:spTree>
    <p:extLst>
      <p:ext uri="{BB962C8B-B14F-4D97-AF65-F5344CB8AC3E}">
        <p14:creationId xmlns:p14="http://schemas.microsoft.com/office/powerpoint/2010/main" val="600776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69EF06-584B-88D5-3872-36779C797F9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9C1C0F0-540E-F82D-F518-BAE9C2FA010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A1BA008-90AF-EE69-B9B9-5621959B1A16}"/>
              </a:ext>
            </a:extLst>
          </p:cNvPr>
          <p:cNvSpPr>
            <a:spLocks noGrp="1"/>
          </p:cNvSpPr>
          <p:nvPr>
            <p:ph type="dt" sz="half" idx="10"/>
          </p:nvPr>
        </p:nvSpPr>
        <p:spPr/>
        <p:txBody>
          <a:bodyPr/>
          <a:lstStyle/>
          <a:p>
            <a:fld id="{2444E46E-38D7-4118-BDAA-AAA055964894}" type="datetimeFigureOut">
              <a:rPr lang="es-ES" smtClean="0"/>
              <a:t>09/08/2023</a:t>
            </a:fld>
            <a:endParaRPr lang="es-ES"/>
          </a:p>
        </p:txBody>
      </p:sp>
      <p:sp>
        <p:nvSpPr>
          <p:cNvPr id="5" name="Marcador de pie de página 4">
            <a:extLst>
              <a:ext uri="{FF2B5EF4-FFF2-40B4-BE49-F238E27FC236}">
                <a16:creationId xmlns:a16="http://schemas.microsoft.com/office/drawing/2014/main" id="{A7866C56-9B82-75B6-500C-E0FDE9C2E10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868C26F-498E-456C-F83A-F989E68FE578}"/>
              </a:ext>
            </a:extLst>
          </p:cNvPr>
          <p:cNvSpPr>
            <a:spLocks noGrp="1"/>
          </p:cNvSpPr>
          <p:nvPr>
            <p:ph type="sldNum" sz="quarter" idx="12"/>
          </p:nvPr>
        </p:nvSpPr>
        <p:spPr/>
        <p:txBody>
          <a:bodyPr/>
          <a:lstStyle/>
          <a:p>
            <a:fld id="{EE49F0F1-0977-4E41-AC2C-BF7662BBC614}" type="slidenum">
              <a:rPr lang="es-ES" smtClean="0"/>
              <a:t>‹Nº›</a:t>
            </a:fld>
            <a:endParaRPr lang="es-ES"/>
          </a:p>
        </p:txBody>
      </p:sp>
    </p:spTree>
    <p:extLst>
      <p:ext uri="{BB962C8B-B14F-4D97-AF65-F5344CB8AC3E}">
        <p14:creationId xmlns:p14="http://schemas.microsoft.com/office/powerpoint/2010/main" val="3104172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D05527-E326-84BC-42FD-70C029C9BF2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34FDBE-7409-51C2-B4C7-CE6413668E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F1A5A73-65D0-A1B0-AC4B-8AD9D7EE117F}"/>
              </a:ext>
            </a:extLst>
          </p:cNvPr>
          <p:cNvSpPr>
            <a:spLocks noGrp="1"/>
          </p:cNvSpPr>
          <p:nvPr>
            <p:ph type="dt" sz="half" idx="10"/>
          </p:nvPr>
        </p:nvSpPr>
        <p:spPr/>
        <p:txBody>
          <a:bodyPr/>
          <a:lstStyle/>
          <a:p>
            <a:fld id="{2444E46E-38D7-4118-BDAA-AAA055964894}" type="datetimeFigureOut">
              <a:rPr lang="es-ES" smtClean="0"/>
              <a:t>09/08/2023</a:t>
            </a:fld>
            <a:endParaRPr lang="es-ES"/>
          </a:p>
        </p:txBody>
      </p:sp>
      <p:sp>
        <p:nvSpPr>
          <p:cNvPr id="5" name="Marcador de pie de página 4">
            <a:extLst>
              <a:ext uri="{FF2B5EF4-FFF2-40B4-BE49-F238E27FC236}">
                <a16:creationId xmlns:a16="http://schemas.microsoft.com/office/drawing/2014/main" id="{1ACB70D5-47AE-7F4E-69D2-054369B5BE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AC0FAAB-BCBE-B0CF-4EF5-2CAD4A732E5F}"/>
              </a:ext>
            </a:extLst>
          </p:cNvPr>
          <p:cNvSpPr>
            <a:spLocks noGrp="1"/>
          </p:cNvSpPr>
          <p:nvPr>
            <p:ph type="sldNum" sz="quarter" idx="12"/>
          </p:nvPr>
        </p:nvSpPr>
        <p:spPr/>
        <p:txBody>
          <a:bodyPr/>
          <a:lstStyle/>
          <a:p>
            <a:fld id="{EE49F0F1-0977-4E41-AC2C-BF7662BBC614}" type="slidenum">
              <a:rPr lang="es-ES" smtClean="0"/>
              <a:t>‹Nº›</a:t>
            </a:fld>
            <a:endParaRPr lang="es-ES"/>
          </a:p>
        </p:txBody>
      </p:sp>
    </p:spTree>
    <p:extLst>
      <p:ext uri="{BB962C8B-B14F-4D97-AF65-F5344CB8AC3E}">
        <p14:creationId xmlns:p14="http://schemas.microsoft.com/office/powerpoint/2010/main" val="478230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7827D2-9258-7E1C-BEA6-15C0AD0E490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C8048F9-DF31-F017-C116-5BE5ABDD41A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1E5DE5FB-5C96-5FF8-7B4B-8EED73DFBB8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81176CC-5968-5C23-31DD-F616761CC0C5}"/>
              </a:ext>
            </a:extLst>
          </p:cNvPr>
          <p:cNvSpPr>
            <a:spLocks noGrp="1"/>
          </p:cNvSpPr>
          <p:nvPr>
            <p:ph type="dt" sz="half" idx="10"/>
          </p:nvPr>
        </p:nvSpPr>
        <p:spPr/>
        <p:txBody>
          <a:bodyPr/>
          <a:lstStyle/>
          <a:p>
            <a:fld id="{2444E46E-38D7-4118-BDAA-AAA055964894}" type="datetimeFigureOut">
              <a:rPr lang="es-ES" smtClean="0"/>
              <a:t>09/08/2023</a:t>
            </a:fld>
            <a:endParaRPr lang="es-ES"/>
          </a:p>
        </p:txBody>
      </p:sp>
      <p:sp>
        <p:nvSpPr>
          <p:cNvPr id="6" name="Marcador de pie de página 5">
            <a:extLst>
              <a:ext uri="{FF2B5EF4-FFF2-40B4-BE49-F238E27FC236}">
                <a16:creationId xmlns:a16="http://schemas.microsoft.com/office/drawing/2014/main" id="{6160F55E-7EAA-AC7D-6F8F-CDD5DEE7DD0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DCF300C-B32D-F546-74D0-45510ADD382D}"/>
              </a:ext>
            </a:extLst>
          </p:cNvPr>
          <p:cNvSpPr>
            <a:spLocks noGrp="1"/>
          </p:cNvSpPr>
          <p:nvPr>
            <p:ph type="sldNum" sz="quarter" idx="12"/>
          </p:nvPr>
        </p:nvSpPr>
        <p:spPr/>
        <p:txBody>
          <a:bodyPr/>
          <a:lstStyle/>
          <a:p>
            <a:fld id="{EE49F0F1-0977-4E41-AC2C-BF7662BBC614}" type="slidenum">
              <a:rPr lang="es-ES" smtClean="0"/>
              <a:t>‹Nº›</a:t>
            </a:fld>
            <a:endParaRPr lang="es-ES"/>
          </a:p>
        </p:txBody>
      </p:sp>
    </p:spTree>
    <p:extLst>
      <p:ext uri="{BB962C8B-B14F-4D97-AF65-F5344CB8AC3E}">
        <p14:creationId xmlns:p14="http://schemas.microsoft.com/office/powerpoint/2010/main" val="1366059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A1F0DC-7931-EEEC-F430-ABD56EFE1AF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A21CBFD-1F89-8720-5FBE-7000F08AA8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C97DF2F-7837-B9B4-B5B5-5AB7AB292B7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DE37FF6-4C3D-4C9C-ADC1-D7380BFC05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B423EFB-DAF6-688C-2422-E3C499A41E7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CBBD81E7-632B-FA39-574E-BC0EB4BC9D42}"/>
              </a:ext>
            </a:extLst>
          </p:cNvPr>
          <p:cNvSpPr>
            <a:spLocks noGrp="1"/>
          </p:cNvSpPr>
          <p:nvPr>
            <p:ph type="dt" sz="half" idx="10"/>
          </p:nvPr>
        </p:nvSpPr>
        <p:spPr/>
        <p:txBody>
          <a:bodyPr/>
          <a:lstStyle/>
          <a:p>
            <a:fld id="{2444E46E-38D7-4118-BDAA-AAA055964894}" type="datetimeFigureOut">
              <a:rPr lang="es-ES" smtClean="0"/>
              <a:t>09/08/2023</a:t>
            </a:fld>
            <a:endParaRPr lang="es-ES"/>
          </a:p>
        </p:txBody>
      </p:sp>
      <p:sp>
        <p:nvSpPr>
          <p:cNvPr id="8" name="Marcador de pie de página 7">
            <a:extLst>
              <a:ext uri="{FF2B5EF4-FFF2-40B4-BE49-F238E27FC236}">
                <a16:creationId xmlns:a16="http://schemas.microsoft.com/office/drawing/2014/main" id="{ACEB896E-F074-C280-5720-B1DAC76DBD0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3EDB9CE-8E91-1C03-D669-4BA9EDE49D0A}"/>
              </a:ext>
            </a:extLst>
          </p:cNvPr>
          <p:cNvSpPr>
            <a:spLocks noGrp="1"/>
          </p:cNvSpPr>
          <p:nvPr>
            <p:ph type="sldNum" sz="quarter" idx="12"/>
          </p:nvPr>
        </p:nvSpPr>
        <p:spPr/>
        <p:txBody>
          <a:bodyPr/>
          <a:lstStyle/>
          <a:p>
            <a:fld id="{EE49F0F1-0977-4E41-AC2C-BF7662BBC614}" type="slidenum">
              <a:rPr lang="es-ES" smtClean="0"/>
              <a:t>‹Nº›</a:t>
            </a:fld>
            <a:endParaRPr lang="es-ES"/>
          </a:p>
        </p:txBody>
      </p:sp>
    </p:spTree>
    <p:extLst>
      <p:ext uri="{BB962C8B-B14F-4D97-AF65-F5344CB8AC3E}">
        <p14:creationId xmlns:p14="http://schemas.microsoft.com/office/powerpoint/2010/main" val="3646068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836D0D-6A8A-9275-B696-14E92D345B7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646A7BB5-F7EC-DECA-36B8-6214A4C9103E}"/>
              </a:ext>
            </a:extLst>
          </p:cNvPr>
          <p:cNvSpPr>
            <a:spLocks noGrp="1"/>
          </p:cNvSpPr>
          <p:nvPr>
            <p:ph type="dt" sz="half" idx="10"/>
          </p:nvPr>
        </p:nvSpPr>
        <p:spPr/>
        <p:txBody>
          <a:bodyPr/>
          <a:lstStyle/>
          <a:p>
            <a:fld id="{2444E46E-38D7-4118-BDAA-AAA055964894}" type="datetimeFigureOut">
              <a:rPr lang="es-ES" smtClean="0"/>
              <a:t>09/08/2023</a:t>
            </a:fld>
            <a:endParaRPr lang="es-ES"/>
          </a:p>
        </p:txBody>
      </p:sp>
      <p:sp>
        <p:nvSpPr>
          <p:cNvPr id="4" name="Marcador de pie de página 3">
            <a:extLst>
              <a:ext uri="{FF2B5EF4-FFF2-40B4-BE49-F238E27FC236}">
                <a16:creationId xmlns:a16="http://schemas.microsoft.com/office/drawing/2014/main" id="{3424A2DB-0CA6-851D-501E-B8EC3FC3C80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EB193E1-0012-B391-1AF8-7C3BB1114001}"/>
              </a:ext>
            </a:extLst>
          </p:cNvPr>
          <p:cNvSpPr>
            <a:spLocks noGrp="1"/>
          </p:cNvSpPr>
          <p:nvPr>
            <p:ph type="sldNum" sz="quarter" idx="12"/>
          </p:nvPr>
        </p:nvSpPr>
        <p:spPr/>
        <p:txBody>
          <a:bodyPr/>
          <a:lstStyle/>
          <a:p>
            <a:fld id="{EE49F0F1-0977-4E41-AC2C-BF7662BBC614}" type="slidenum">
              <a:rPr lang="es-ES" smtClean="0"/>
              <a:t>‹Nº›</a:t>
            </a:fld>
            <a:endParaRPr lang="es-ES"/>
          </a:p>
        </p:txBody>
      </p:sp>
    </p:spTree>
    <p:extLst>
      <p:ext uri="{BB962C8B-B14F-4D97-AF65-F5344CB8AC3E}">
        <p14:creationId xmlns:p14="http://schemas.microsoft.com/office/powerpoint/2010/main" val="3086855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6BCA68F-D02B-A38D-9772-85B07E0F23F7}"/>
              </a:ext>
            </a:extLst>
          </p:cNvPr>
          <p:cNvSpPr>
            <a:spLocks noGrp="1"/>
          </p:cNvSpPr>
          <p:nvPr>
            <p:ph type="dt" sz="half" idx="10"/>
          </p:nvPr>
        </p:nvSpPr>
        <p:spPr/>
        <p:txBody>
          <a:bodyPr/>
          <a:lstStyle/>
          <a:p>
            <a:fld id="{2444E46E-38D7-4118-BDAA-AAA055964894}" type="datetimeFigureOut">
              <a:rPr lang="es-ES" smtClean="0"/>
              <a:t>09/08/2023</a:t>
            </a:fld>
            <a:endParaRPr lang="es-ES"/>
          </a:p>
        </p:txBody>
      </p:sp>
      <p:sp>
        <p:nvSpPr>
          <p:cNvPr id="3" name="Marcador de pie de página 2">
            <a:extLst>
              <a:ext uri="{FF2B5EF4-FFF2-40B4-BE49-F238E27FC236}">
                <a16:creationId xmlns:a16="http://schemas.microsoft.com/office/drawing/2014/main" id="{CE848269-745F-EE0A-2C25-ADB36153D75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6E76A92-D444-9380-CE40-27E704F56880}"/>
              </a:ext>
            </a:extLst>
          </p:cNvPr>
          <p:cNvSpPr>
            <a:spLocks noGrp="1"/>
          </p:cNvSpPr>
          <p:nvPr>
            <p:ph type="sldNum" sz="quarter" idx="12"/>
          </p:nvPr>
        </p:nvSpPr>
        <p:spPr/>
        <p:txBody>
          <a:bodyPr/>
          <a:lstStyle/>
          <a:p>
            <a:fld id="{EE49F0F1-0977-4E41-AC2C-BF7662BBC614}" type="slidenum">
              <a:rPr lang="es-ES" smtClean="0"/>
              <a:t>‹Nº›</a:t>
            </a:fld>
            <a:endParaRPr lang="es-ES"/>
          </a:p>
        </p:txBody>
      </p:sp>
    </p:spTree>
    <p:extLst>
      <p:ext uri="{BB962C8B-B14F-4D97-AF65-F5344CB8AC3E}">
        <p14:creationId xmlns:p14="http://schemas.microsoft.com/office/powerpoint/2010/main" val="3211685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C28FE4-5860-22A8-7C3A-EC1B90B5469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A795528-CAF8-C0C3-451F-17D1489071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001B29B-04E0-778A-E7AD-32A680068E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DA8313A-2930-5B6B-31AF-39991A8DE9E2}"/>
              </a:ext>
            </a:extLst>
          </p:cNvPr>
          <p:cNvSpPr>
            <a:spLocks noGrp="1"/>
          </p:cNvSpPr>
          <p:nvPr>
            <p:ph type="dt" sz="half" idx="10"/>
          </p:nvPr>
        </p:nvSpPr>
        <p:spPr/>
        <p:txBody>
          <a:bodyPr/>
          <a:lstStyle/>
          <a:p>
            <a:fld id="{2444E46E-38D7-4118-BDAA-AAA055964894}" type="datetimeFigureOut">
              <a:rPr lang="es-ES" smtClean="0"/>
              <a:t>09/08/2023</a:t>
            </a:fld>
            <a:endParaRPr lang="es-ES"/>
          </a:p>
        </p:txBody>
      </p:sp>
      <p:sp>
        <p:nvSpPr>
          <p:cNvPr id="6" name="Marcador de pie de página 5">
            <a:extLst>
              <a:ext uri="{FF2B5EF4-FFF2-40B4-BE49-F238E27FC236}">
                <a16:creationId xmlns:a16="http://schemas.microsoft.com/office/drawing/2014/main" id="{C644DDB9-4342-99CF-2CBC-8AF7515F5D2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C4669F4-C99B-389F-1AB9-AF4542E67C02}"/>
              </a:ext>
            </a:extLst>
          </p:cNvPr>
          <p:cNvSpPr>
            <a:spLocks noGrp="1"/>
          </p:cNvSpPr>
          <p:nvPr>
            <p:ph type="sldNum" sz="quarter" idx="12"/>
          </p:nvPr>
        </p:nvSpPr>
        <p:spPr/>
        <p:txBody>
          <a:bodyPr/>
          <a:lstStyle/>
          <a:p>
            <a:fld id="{EE49F0F1-0977-4E41-AC2C-BF7662BBC614}" type="slidenum">
              <a:rPr lang="es-ES" smtClean="0"/>
              <a:t>‹Nº›</a:t>
            </a:fld>
            <a:endParaRPr lang="es-ES"/>
          </a:p>
        </p:txBody>
      </p:sp>
    </p:spTree>
    <p:extLst>
      <p:ext uri="{BB962C8B-B14F-4D97-AF65-F5344CB8AC3E}">
        <p14:creationId xmlns:p14="http://schemas.microsoft.com/office/powerpoint/2010/main" val="3413928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3B444-7563-8F1E-3ECC-20BC01AE112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C78D345-436F-430F-0B46-E13DF14EF3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989A74E-79FD-1F5B-0147-ABD58C59C4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4229C41-4981-7BA7-9A24-E9AA20E72CBE}"/>
              </a:ext>
            </a:extLst>
          </p:cNvPr>
          <p:cNvSpPr>
            <a:spLocks noGrp="1"/>
          </p:cNvSpPr>
          <p:nvPr>
            <p:ph type="dt" sz="half" idx="10"/>
          </p:nvPr>
        </p:nvSpPr>
        <p:spPr/>
        <p:txBody>
          <a:bodyPr/>
          <a:lstStyle/>
          <a:p>
            <a:fld id="{2444E46E-38D7-4118-BDAA-AAA055964894}" type="datetimeFigureOut">
              <a:rPr lang="es-ES" smtClean="0"/>
              <a:t>09/08/2023</a:t>
            </a:fld>
            <a:endParaRPr lang="es-ES"/>
          </a:p>
        </p:txBody>
      </p:sp>
      <p:sp>
        <p:nvSpPr>
          <p:cNvPr id="6" name="Marcador de pie de página 5">
            <a:extLst>
              <a:ext uri="{FF2B5EF4-FFF2-40B4-BE49-F238E27FC236}">
                <a16:creationId xmlns:a16="http://schemas.microsoft.com/office/drawing/2014/main" id="{7E31A6FC-54D2-F3A5-ABDE-F97671B06D0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F2D4DEC-5E6D-F7C0-147B-68ED52D33E82}"/>
              </a:ext>
            </a:extLst>
          </p:cNvPr>
          <p:cNvSpPr>
            <a:spLocks noGrp="1"/>
          </p:cNvSpPr>
          <p:nvPr>
            <p:ph type="sldNum" sz="quarter" idx="12"/>
          </p:nvPr>
        </p:nvSpPr>
        <p:spPr/>
        <p:txBody>
          <a:bodyPr/>
          <a:lstStyle/>
          <a:p>
            <a:fld id="{EE49F0F1-0977-4E41-AC2C-BF7662BBC614}" type="slidenum">
              <a:rPr lang="es-ES" smtClean="0"/>
              <a:t>‹Nº›</a:t>
            </a:fld>
            <a:endParaRPr lang="es-ES"/>
          </a:p>
        </p:txBody>
      </p:sp>
    </p:spTree>
    <p:extLst>
      <p:ext uri="{BB962C8B-B14F-4D97-AF65-F5344CB8AC3E}">
        <p14:creationId xmlns:p14="http://schemas.microsoft.com/office/powerpoint/2010/main" val="3532942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7591D1A-F411-8163-81C6-7F476BE172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3AA2A44-0281-6198-7AC9-BB2BE03D66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6A568FE-2990-63B3-8E2E-4E3C846CA7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44E46E-38D7-4118-BDAA-AAA055964894}" type="datetimeFigureOut">
              <a:rPr lang="es-ES" smtClean="0"/>
              <a:t>09/08/2023</a:t>
            </a:fld>
            <a:endParaRPr lang="es-ES"/>
          </a:p>
        </p:txBody>
      </p:sp>
      <p:sp>
        <p:nvSpPr>
          <p:cNvPr id="5" name="Marcador de pie de página 4">
            <a:extLst>
              <a:ext uri="{FF2B5EF4-FFF2-40B4-BE49-F238E27FC236}">
                <a16:creationId xmlns:a16="http://schemas.microsoft.com/office/drawing/2014/main" id="{7F1B068F-8FB8-DF2C-63FE-6D0D0280D7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25D0A4D-5F0A-9D56-AACC-99A142F272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49F0F1-0977-4E41-AC2C-BF7662BBC614}" type="slidenum">
              <a:rPr lang="es-ES" smtClean="0"/>
              <a:t>‹Nº›</a:t>
            </a:fld>
            <a:endParaRPr lang="es-ES"/>
          </a:p>
        </p:txBody>
      </p:sp>
    </p:spTree>
    <p:extLst>
      <p:ext uri="{BB962C8B-B14F-4D97-AF65-F5344CB8AC3E}">
        <p14:creationId xmlns:p14="http://schemas.microsoft.com/office/powerpoint/2010/main" val="36887069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hyperlink" Target="http://www.cedib.org/"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52CE3F0-2395-9678-C143-9BE6E900DE85}"/>
              </a:ext>
            </a:extLst>
          </p:cNvPr>
          <p:cNvSpPr txBox="1"/>
          <p:nvPr/>
        </p:nvSpPr>
        <p:spPr>
          <a:xfrm>
            <a:off x="7785717" y="1843950"/>
            <a:ext cx="3870664" cy="3170099"/>
          </a:xfrm>
          <a:prstGeom prst="rect">
            <a:avLst/>
          </a:prstGeom>
          <a:noFill/>
        </p:spPr>
        <p:txBody>
          <a:bodyPr wrap="square" rtlCol="0">
            <a:spAutoFit/>
          </a:bodyPr>
          <a:lstStyle/>
          <a:p>
            <a:pPr algn="ctr"/>
            <a:r>
              <a:rPr lang="es-ES" sz="3200" dirty="0"/>
              <a:t>BOLIVIA: IMPACTO DE LA MINERIA AURIFERA EN EL AGUA</a:t>
            </a:r>
          </a:p>
          <a:p>
            <a:pPr algn="ctr"/>
            <a:endParaRPr lang="es-ES" dirty="0"/>
          </a:p>
          <a:p>
            <a:pPr algn="ctr"/>
            <a:endParaRPr lang="es-ES" dirty="0"/>
          </a:p>
          <a:p>
            <a:pPr algn="ctr"/>
            <a:endParaRPr lang="es-ES" dirty="0"/>
          </a:p>
          <a:p>
            <a:pPr algn="ctr"/>
            <a:r>
              <a:rPr lang="es-ES" sz="1200" dirty="0"/>
              <a:t>La Paz 10 de agosto de 2023</a:t>
            </a:r>
          </a:p>
        </p:txBody>
      </p:sp>
      <p:pic>
        <p:nvPicPr>
          <p:cNvPr id="7" name="Imagen 6">
            <a:extLst>
              <a:ext uri="{FF2B5EF4-FFF2-40B4-BE49-F238E27FC236}">
                <a16:creationId xmlns:a16="http://schemas.microsoft.com/office/drawing/2014/main" id="{042690E7-5BB2-F138-007F-A83AC294DD8F}"/>
              </a:ext>
            </a:extLst>
          </p:cNvPr>
          <p:cNvPicPr>
            <a:picLocks noChangeAspect="1"/>
          </p:cNvPicPr>
          <p:nvPr/>
        </p:nvPicPr>
        <p:blipFill>
          <a:blip r:embed="rId2"/>
          <a:stretch>
            <a:fillRect/>
          </a:stretch>
        </p:blipFill>
        <p:spPr>
          <a:xfrm>
            <a:off x="0" y="0"/>
            <a:ext cx="7457243" cy="6858000"/>
          </a:xfrm>
          <a:prstGeom prst="rect">
            <a:avLst/>
          </a:prstGeom>
        </p:spPr>
      </p:pic>
      <p:pic>
        <p:nvPicPr>
          <p:cNvPr id="8" name="Imagen 7">
            <a:extLst>
              <a:ext uri="{FF2B5EF4-FFF2-40B4-BE49-F238E27FC236}">
                <a16:creationId xmlns:a16="http://schemas.microsoft.com/office/drawing/2014/main" id="{A42DB4C1-F33E-1B0F-B487-33582EC69AF7}"/>
              </a:ext>
            </a:extLst>
          </p:cNvPr>
          <p:cNvPicPr>
            <a:picLocks noChangeAspect="1"/>
          </p:cNvPicPr>
          <p:nvPr/>
        </p:nvPicPr>
        <p:blipFill>
          <a:blip r:embed="rId3"/>
          <a:stretch>
            <a:fillRect/>
          </a:stretch>
        </p:blipFill>
        <p:spPr>
          <a:xfrm>
            <a:off x="10022889" y="5389923"/>
            <a:ext cx="2169111" cy="1468078"/>
          </a:xfrm>
          <a:prstGeom prst="rect">
            <a:avLst/>
          </a:prstGeom>
        </p:spPr>
      </p:pic>
    </p:spTree>
    <p:extLst>
      <p:ext uri="{BB962C8B-B14F-4D97-AF65-F5344CB8AC3E}">
        <p14:creationId xmlns:p14="http://schemas.microsoft.com/office/powerpoint/2010/main" val="371403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9F5DC89-C015-55C3-9093-4F57C2C14E03}"/>
              </a:ext>
            </a:extLst>
          </p:cNvPr>
          <p:cNvPicPr>
            <a:picLocks noChangeAspect="1"/>
          </p:cNvPicPr>
          <p:nvPr/>
        </p:nvPicPr>
        <p:blipFill>
          <a:blip r:embed="rId2"/>
          <a:stretch>
            <a:fillRect/>
          </a:stretch>
        </p:blipFill>
        <p:spPr>
          <a:xfrm>
            <a:off x="0" y="0"/>
            <a:ext cx="4980213" cy="3946124"/>
          </a:xfrm>
          <a:prstGeom prst="rect">
            <a:avLst/>
          </a:prstGeom>
        </p:spPr>
      </p:pic>
      <p:pic>
        <p:nvPicPr>
          <p:cNvPr id="8" name="Imagen 7">
            <a:extLst>
              <a:ext uri="{FF2B5EF4-FFF2-40B4-BE49-F238E27FC236}">
                <a16:creationId xmlns:a16="http://schemas.microsoft.com/office/drawing/2014/main" id="{EF2256EA-7A09-4681-CDA2-5A13C0FEC66B}"/>
              </a:ext>
            </a:extLst>
          </p:cNvPr>
          <p:cNvPicPr>
            <a:picLocks noChangeAspect="1"/>
          </p:cNvPicPr>
          <p:nvPr/>
        </p:nvPicPr>
        <p:blipFill>
          <a:blip r:embed="rId3"/>
          <a:stretch>
            <a:fillRect/>
          </a:stretch>
        </p:blipFill>
        <p:spPr>
          <a:xfrm>
            <a:off x="5864248" y="696878"/>
            <a:ext cx="5797504" cy="3812350"/>
          </a:xfrm>
          <a:prstGeom prst="rect">
            <a:avLst/>
          </a:prstGeom>
        </p:spPr>
      </p:pic>
      <p:pic>
        <p:nvPicPr>
          <p:cNvPr id="10" name="Imagen 9">
            <a:extLst>
              <a:ext uri="{FF2B5EF4-FFF2-40B4-BE49-F238E27FC236}">
                <a16:creationId xmlns:a16="http://schemas.microsoft.com/office/drawing/2014/main" id="{9BE0EBE9-CCAE-CF49-4F6A-3A36774368E5}"/>
              </a:ext>
            </a:extLst>
          </p:cNvPr>
          <p:cNvPicPr>
            <a:picLocks noChangeAspect="1"/>
          </p:cNvPicPr>
          <p:nvPr/>
        </p:nvPicPr>
        <p:blipFill>
          <a:blip r:embed="rId4"/>
          <a:stretch>
            <a:fillRect/>
          </a:stretch>
        </p:blipFill>
        <p:spPr>
          <a:xfrm>
            <a:off x="3109005" y="2357233"/>
            <a:ext cx="4102784" cy="4037660"/>
          </a:xfrm>
          <a:prstGeom prst="rect">
            <a:avLst/>
          </a:prstGeom>
        </p:spPr>
      </p:pic>
      <p:sp>
        <p:nvSpPr>
          <p:cNvPr id="11" name="CuadroTexto 10">
            <a:extLst>
              <a:ext uri="{FF2B5EF4-FFF2-40B4-BE49-F238E27FC236}">
                <a16:creationId xmlns:a16="http://schemas.microsoft.com/office/drawing/2014/main" id="{E56A7F27-D6C6-ABCE-E35E-1A7A977AF589}"/>
              </a:ext>
            </a:extLst>
          </p:cNvPr>
          <p:cNvSpPr txBox="1"/>
          <p:nvPr/>
        </p:nvSpPr>
        <p:spPr>
          <a:xfrm>
            <a:off x="142043" y="4083728"/>
            <a:ext cx="1784411" cy="276999"/>
          </a:xfrm>
          <a:prstGeom prst="rect">
            <a:avLst/>
          </a:prstGeom>
          <a:noFill/>
        </p:spPr>
        <p:txBody>
          <a:bodyPr wrap="square" rtlCol="0">
            <a:spAutoFit/>
          </a:bodyPr>
          <a:lstStyle/>
          <a:p>
            <a:r>
              <a:rPr lang="es-ES" sz="1200" dirty="0"/>
              <a:t>Fuente: RED UNO, 2023</a:t>
            </a:r>
          </a:p>
        </p:txBody>
      </p:sp>
      <p:sp>
        <p:nvSpPr>
          <p:cNvPr id="12" name="CuadroTexto 11">
            <a:extLst>
              <a:ext uri="{FF2B5EF4-FFF2-40B4-BE49-F238E27FC236}">
                <a16:creationId xmlns:a16="http://schemas.microsoft.com/office/drawing/2014/main" id="{AB12DA74-9CCF-7A7E-3DDF-43D706616329}"/>
              </a:ext>
            </a:extLst>
          </p:cNvPr>
          <p:cNvSpPr txBox="1"/>
          <p:nvPr/>
        </p:nvSpPr>
        <p:spPr>
          <a:xfrm>
            <a:off x="5335481" y="6396372"/>
            <a:ext cx="1902942" cy="276999"/>
          </a:xfrm>
          <a:prstGeom prst="rect">
            <a:avLst/>
          </a:prstGeom>
          <a:noFill/>
        </p:spPr>
        <p:txBody>
          <a:bodyPr wrap="square" rtlCol="0">
            <a:spAutoFit/>
          </a:bodyPr>
          <a:lstStyle/>
          <a:p>
            <a:r>
              <a:rPr lang="es-ES" sz="1200" dirty="0"/>
              <a:t>Fuente: El </a:t>
            </a:r>
            <a:r>
              <a:rPr lang="es-ES" sz="1200" dirty="0" err="1"/>
              <a:t>Pais</a:t>
            </a:r>
            <a:r>
              <a:rPr lang="es-ES" sz="1200" dirty="0"/>
              <a:t> Tarija, 2023</a:t>
            </a:r>
          </a:p>
        </p:txBody>
      </p:sp>
      <p:sp>
        <p:nvSpPr>
          <p:cNvPr id="13" name="CuadroTexto 12">
            <a:extLst>
              <a:ext uri="{FF2B5EF4-FFF2-40B4-BE49-F238E27FC236}">
                <a16:creationId xmlns:a16="http://schemas.microsoft.com/office/drawing/2014/main" id="{EB22E050-8CF4-50B0-F165-2F098FEC419C}"/>
              </a:ext>
            </a:extLst>
          </p:cNvPr>
          <p:cNvSpPr txBox="1"/>
          <p:nvPr/>
        </p:nvSpPr>
        <p:spPr>
          <a:xfrm>
            <a:off x="10320794" y="4509228"/>
            <a:ext cx="1557483" cy="276999"/>
          </a:xfrm>
          <a:prstGeom prst="rect">
            <a:avLst/>
          </a:prstGeom>
          <a:noFill/>
        </p:spPr>
        <p:txBody>
          <a:bodyPr wrap="square" rtlCol="0">
            <a:spAutoFit/>
          </a:bodyPr>
          <a:lstStyle/>
          <a:p>
            <a:r>
              <a:rPr lang="es-ES" sz="1200" dirty="0"/>
              <a:t>Fuente: El Dia, 2023</a:t>
            </a:r>
          </a:p>
        </p:txBody>
      </p:sp>
    </p:spTree>
    <p:extLst>
      <p:ext uri="{BB962C8B-B14F-4D97-AF65-F5344CB8AC3E}">
        <p14:creationId xmlns:p14="http://schemas.microsoft.com/office/powerpoint/2010/main" val="3265748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0C0A78-9C84-01B7-83B1-5BD90E0BEEDA}"/>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721F5EF2-A49F-4362-870E-49F4FFA1250D}"/>
              </a:ext>
            </a:extLst>
          </p:cNvPr>
          <p:cNvSpPr>
            <a:spLocks noGrp="1"/>
          </p:cNvSpPr>
          <p:nvPr>
            <p:ph sz="half" idx="1"/>
          </p:nvPr>
        </p:nvSpPr>
        <p:spPr/>
        <p:txBody>
          <a:bodyPr/>
          <a:lstStyle/>
          <a:p>
            <a:endParaRPr lang="es-ES"/>
          </a:p>
        </p:txBody>
      </p:sp>
      <p:sp>
        <p:nvSpPr>
          <p:cNvPr id="4" name="Marcador de contenido 3">
            <a:extLst>
              <a:ext uri="{FF2B5EF4-FFF2-40B4-BE49-F238E27FC236}">
                <a16:creationId xmlns:a16="http://schemas.microsoft.com/office/drawing/2014/main" id="{825DB9FE-8195-7762-5A80-E9D639C259C7}"/>
              </a:ext>
            </a:extLst>
          </p:cNvPr>
          <p:cNvSpPr>
            <a:spLocks noGrp="1"/>
          </p:cNvSpPr>
          <p:nvPr>
            <p:ph sz="half" idx="2"/>
          </p:nvPr>
        </p:nvSpPr>
        <p:spPr/>
        <p:txBody>
          <a:bodyPr/>
          <a:lstStyle/>
          <a:p>
            <a:endParaRPr lang="es-ES"/>
          </a:p>
        </p:txBody>
      </p:sp>
      <p:pic>
        <p:nvPicPr>
          <p:cNvPr id="6" name="Imagen 5">
            <a:extLst>
              <a:ext uri="{FF2B5EF4-FFF2-40B4-BE49-F238E27FC236}">
                <a16:creationId xmlns:a16="http://schemas.microsoft.com/office/drawing/2014/main" id="{486C4F8B-18DD-7C1B-DA92-9D6142179537}"/>
              </a:ext>
            </a:extLst>
          </p:cNvPr>
          <p:cNvPicPr>
            <a:picLocks noChangeAspect="1"/>
          </p:cNvPicPr>
          <p:nvPr/>
        </p:nvPicPr>
        <p:blipFill>
          <a:blip r:embed="rId2"/>
          <a:stretch>
            <a:fillRect/>
          </a:stretch>
        </p:blipFill>
        <p:spPr>
          <a:xfrm>
            <a:off x="1652587" y="123825"/>
            <a:ext cx="8886825" cy="6610350"/>
          </a:xfrm>
          <a:prstGeom prst="rect">
            <a:avLst/>
          </a:prstGeom>
        </p:spPr>
      </p:pic>
    </p:spTree>
    <p:extLst>
      <p:ext uri="{BB962C8B-B14F-4D97-AF65-F5344CB8AC3E}">
        <p14:creationId xmlns:p14="http://schemas.microsoft.com/office/powerpoint/2010/main" val="3652755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714353" y="-6223"/>
            <a:ext cx="6203224" cy="6864223"/>
          </a:xfrm>
          <a:prstGeom prst="rect">
            <a:avLst/>
          </a:prstGeom>
        </p:spPr>
      </p:pic>
    </p:spTree>
    <p:extLst>
      <p:ext uri="{BB962C8B-B14F-4D97-AF65-F5344CB8AC3E}">
        <p14:creationId xmlns:p14="http://schemas.microsoft.com/office/powerpoint/2010/main" val="2155647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081917" y="519953"/>
            <a:ext cx="10106036" cy="5867800"/>
          </a:xfrm>
          <a:prstGeom prst="rect">
            <a:avLst/>
          </a:prstGeom>
        </p:spPr>
      </p:pic>
    </p:spTree>
    <p:extLst>
      <p:ext uri="{BB962C8B-B14F-4D97-AF65-F5344CB8AC3E}">
        <p14:creationId xmlns:p14="http://schemas.microsoft.com/office/powerpoint/2010/main" val="275299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320DDD-22B5-027F-3CD8-C3586E81FE7C}"/>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48187287-9813-9EE3-FC07-375EBB8CFD83}"/>
              </a:ext>
            </a:extLst>
          </p:cNvPr>
          <p:cNvSpPr>
            <a:spLocks noGrp="1"/>
          </p:cNvSpPr>
          <p:nvPr>
            <p:ph sz="half" idx="1"/>
          </p:nvPr>
        </p:nvSpPr>
        <p:spPr/>
        <p:txBody>
          <a:bodyPr/>
          <a:lstStyle/>
          <a:p>
            <a:endParaRPr lang="es-ES"/>
          </a:p>
        </p:txBody>
      </p:sp>
      <p:sp>
        <p:nvSpPr>
          <p:cNvPr id="4" name="Marcador de contenido 3">
            <a:extLst>
              <a:ext uri="{FF2B5EF4-FFF2-40B4-BE49-F238E27FC236}">
                <a16:creationId xmlns:a16="http://schemas.microsoft.com/office/drawing/2014/main" id="{E73730E2-4540-7F9F-DAC7-B9891AE2723B}"/>
              </a:ext>
            </a:extLst>
          </p:cNvPr>
          <p:cNvSpPr>
            <a:spLocks noGrp="1"/>
          </p:cNvSpPr>
          <p:nvPr>
            <p:ph sz="half" idx="2"/>
          </p:nvPr>
        </p:nvSpPr>
        <p:spPr/>
        <p:txBody>
          <a:bodyPr/>
          <a:lstStyle/>
          <a:p>
            <a:endParaRPr lang="es-ES"/>
          </a:p>
        </p:txBody>
      </p:sp>
      <p:pic>
        <p:nvPicPr>
          <p:cNvPr id="6" name="Imagen 5">
            <a:extLst>
              <a:ext uri="{FF2B5EF4-FFF2-40B4-BE49-F238E27FC236}">
                <a16:creationId xmlns:a16="http://schemas.microsoft.com/office/drawing/2014/main" id="{DF44ED03-0344-7561-02CF-959D442BC37C}"/>
              </a:ext>
            </a:extLst>
          </p:cNvPr>
          <p:cNvPicPr>
            <a:picLocks noChangeAspect="1"/>
          </p:cNvPicPr>
          <p:nvPr/>
        </p:nvPicPr>
        <p:blipFill>
          <a:blip r:embed="rId2"/>
          <a:stretch>
            <a:fillRect/>
          </a:stretch>
        </p:blipFill>
        <p:spPr>
          <a:xfrm>
            <a:off x="2252662" y="28575"/>
            <a:ext cx="7686675" cy="6800850"/>
          </a:xfrm>
          <a:prstGeom prst="rect">
            <a:avLst/>
          </a:prstGeom>
        </p:spPr>
      </p:pic>
    </p:spTree>
    <p:extLst>
      <p:ext uri="{BB962C8B-B14F-4D97-AF65-F5344CB8AC3E}">
        <p14:creationId xmlns:p14="http://schemas.microsoft.com/office/powerpoint/2010/main" val="2662388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EEC5D1-8B10-6BE3-907F-29BCB07F8D0F}"/>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CBFA36A1-DC0E-5C23-4A46-6BE34DB7558C}"/>
              </a:ext>
            </a:extLst>
          </p:cNvPr>
          <p:cNvSpPr>
            <a:spLocks noGrp="1"/>
          </p:cNvSpPr>
          <p:nvPr>
            <p:ph sz="half" idx="1"/>
          </p:nvPr>
        </p:nvSpPr>
        <p:spPr/>
        <p:txBody>
          <a:bodyPr/>
          <a:lstStyle/>
          <a:p>
            <a:endParaRPr lang="es-ES"/>
          </a:p>
        </p:txBody>
      </p:sp>
      <p:sp>
        <p:nvSpPr>
          <p:cNvPr id="4" name="Marcador de contenido 3">
            <a:extLst>
              <a:ext uri="{FF2B5EF4-FFF2-40B4-BE49-F238E27FC236}">
                <a16:creationId xmlns:a16="http://schemas.microsoft.com/office/drawing/2014/main" id="{AE4FF504-3704-F940-3932-6ACAA90BD858}"/>
              </a:ext>
            </a:extLst>
          </p:cNvPr>
          <p:cNvSpPr>
            <a:spLocks noGrp="1"/>
          </p:cNvSpPr>
          <p:nvPr>
            <p:ph sz="half" idx="2"/>
          </p:nvPr>
        </p:nvSpPr>
        <p:spPr/>
        <p:txBody>
          <a:bodyPr/>
          <a:lstStyle/>
          <a:p>
            <a:endParaRPr lang="es-ES"/>
          </a:p>
        </p:txBody>
      </p:sp>
      <p:pic>
        <p:nvPicPr>
          <p:cNvPr id="6" name="Imagen 5">
            <a:extLst>
              <a:ext uri="{FF2B5EF4-FFF2-40B4-BE49-F238E27FC236}">
                <a16:creationId xmlns:a16="http://schemas.microsoft.com/office/drawing/2014/main" id="{8291E791-6B73-5DAC-AF9C-CFCDA4551983}"/>
              </a:ext>
            </a:extLst>
          </p:cNvPr>
          <p:cNvPicPr>
            <a:picLocks noChangeAspect="1"/>
          </p:cNvPicPr>
          <p:nvPr/>
        </p:nvPicPr>
        <p:blipFill>
          <a:blip r:embed="rId2"/>
          <a:stretch>
            <a:fillRect/>
          </a:stretch>
        </p:blipFill>
        <p:spPr>
          <a:xfrm>
            <a:off x="2785948" y="0"/>
            <a:ext cx="6620103" cy="6858000"/>
          </a:xfrm>
          <a:prstGeom prst="rect">
            <a:avLst/>
          </a:prstGeom>
        </p:spPr>
      </p:pic>
    </p:spTree>
    <p:extLst>
      <p:ext uri="{BB962C8B-B14F-4D97-AF65-F5344CB8AC3E}">
        <p14:creationId xmlns:p14="http://schemas.microsoft.com/office/powerpoint/2010/main" val="3434289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E87E90D-2B88-C2B7-F595-C0A324D04E17}"/>
              </a:ext>
            </a:extLst>
          </p:cNvPr>
          <p:cNvPicPr>
            <a:picLocks noChangeAspect="1"/>
          </p:cNvPicPr>
          <p:nvPr/>
        </p:nvPicPr>
        <p:blipFill>
          <a:blip r:embed="rId2"/>
          <a:stretch>
            <a:fillRect/>
          </a:stretch>
        </p:blipFill>
        <p:spPr>
          <a:xfrm>
            <a:off x="900344" y="466859"/>
            <a:ext cx="4452891" cy="5924281"/>
          </a:xfrm>
          <a:prstGeom prst="rect">
            <a:avLst/>
          </a:prstGeom>
        </p:spPr>
      </p:pic>
      <p:pic>
        <p:nvPicPr>
          <p:cNvPr id="2050" name="Picture 2" descr="'Los bebés de aquí nacen enfermos': ¿las minas de oro de Bolivia están envenenando a sus indígenas? - pesca-1280x853">
            <a:extLst>
              <a:ext uri="{FF2B5EF4-FFF2-40B4-BE49-F238E27FC236}">
                <a16:creationId xmlns:a16="http://schemas.microsoft.com/office/drawing/2014/main" id="{7EE7CE17-A5EB-2DA1-545B-222EB60753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546125"/>
            <a:ext cx="5652156" cy="3765749"/>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9B25B3CB-6798-2944-D675-3DA07A384FB5}"/>
              </a:ext>
            </a:extLst>
          </p:cNvPr>
          <p:cNvSpPr txBox="1"/>
          <p:nvPr/>
        </p:nvSpPr>
        <p:spPr>
          <a:xfrm>
            <a:off x="10129421" y="5379868"/>
            <a:ext cx="1722268" cy="276999"/>
          </a:xfrm>
          <a:prstGeom prst="rect">
            <a:avLst/>
          </a:prstGeom>
          <a:noFill/>
        </p:spPr>
        <p:txBody>
          <a:bodyPr wrap="square" rtlCol="0">
            <a:spAutoFit/>
          </a:bodyPr>
          <a:lstStyle/>
          <a:p>
            <a:r>
              <a:rPr lang="es-ES" sz="1200" dirty="0"/>
              <a:t>Fuente: </a:t>
            </a:r>
            <a:r>
              <a:rPr lang="es-ES" sz="1200" dirty="0" err="1"/>
              <a:t>Wrobleski</a:t>
            </a:r>
            <a:r>
              <a:rPr lang="es-ES" sz="1200" dirty="0"/>
              <a:t>, 2019</a:t>
            </a:r>
          </a:p>
        </p:txBody>
      </p:sp>
    </p:spTree>
    <p:extLst>
      <p:ext uri="{BB962C8B-B14F-4D97-AF65-F5344CB8AC3E}">
        <p14:creationId xmlns:p14="http://schemas.microsoft.com/office/powerpoint/2010/main" val="17909494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3A112D83-C03F-E34E-C964-E9FF186D5FC3}"/>
              </a:ext>
            </a:extLst>
          </p:cNvPr>
          <p:cNvSpPr>
            <a:spLocks noGrp="1"/>
          </p:cNvSpPr>
          <p:nvPr>
            <p:ph sz="half" idx="1"/>
          </p:nvPr>
        </p:nvSpPr>
        <p:spPr>
          <a:xfrm>
            <a:off x="585926" y="1322773"/>
            <a:ext cx="5433874" cy="4854190"/>
          </a:xfrm>
        </p:spPr>
        <p:txBody>
          <a:bodyPr>
            <a:normAutofit/>
          </a:bodyPr>
          <a:lstStyle/>
          <a:p>
            <a:r>
              <a:rPr lang="es-BO" sz="1800" dirty="0">
                <a:effectLst/>
                <a:latin typeface="Lato" panose="020F0502020204030203" pitchFamily="34" charset="0"/>
                <a:ea typeface="Times New Roman" panose="02020603050405020304" pitchFamily="18" charset="0"/>
                <a:cs typeface="Segoe UI" panose="020B0502040204020203" pitchFamily="34" charset="0"/>
              </a:rPr>
              <a:t>Se ha estimado que en Bolivia (Maurice-</a:t>
            </a:r>
            <a:r>
              <a:rPr lang="es-BO" sz="1800" dirty="0" err="1">
                <a:effectLst/>
                <a:latin typeface="Lato" panose="020F0502020204030203" pitchFamily="34" charset="0"/>
                <a:ea typeface="Times New Roman" panose="02020603050405020304" pitchFamily="18" charset="0"/>
                <a:cs typeface="Segoe UI" panose="020B0502040204020203" pitchFamily="34" charset="0"/>
              </a:rPr>
              <a:t>Boirgoin</a:t>
            </a:r>
            <a:r>
              <a:rPr lang="es-BO" sz="1800" dirty="0">
                <a:effectLst/>
                <a:latin typeface="Lato" panose="020F0502020204030203" pitchFamily="34" charset="0"/>
                <a:ea typeface="Times New Roman" panose="02020603050405020304" pitchFamily="18" charset="0"/>
                <a:cs typeface="Segoe UI" panose="020B0502040204020203" pitchFamily="34" charset="0"/>
              </a:rPr>
              <a:t> et al., 2000a), más de 330 t de mercurio han sido liberadas al medio ambiente desde 1952. El mercurio utilizado puede ser liberado directamente al río o indirectamente a través de la atmósfera mediante la quema al aire libre de la amalgama (</a:t>
            </a:r>
            <a:r>
              <a:rPr lang="es-BO" sz="1800" dirty="0" err="1">
                <a:effectLst/>
                <a:latin typeface="Lato" panose="020F0502020204030203" pitchFamily="34" charset="0"/>
                <a:ea typeface="Times New Roman" panose="02020603050405020304" pitchFamily="18" charset="0"/>
                <a:cs typeface="Segoe UI" panose="020B0502040204020203" pitchFamily="34" charset="0"/>
              </a:rPr>
              <a:t>Malm</a:t>
            </a:r>
            <a:r>
              <a:rPr lang="es-BO" sz="1800" dirty="0">
                <a:effectLst/>
                <a:latin typeface="Lato" panose="020F0502020204030203" pitchFamily="34" charset="0"/>
                <a:ea typeface="Times New Roman" panose="02020603050405020304" pitchFamily="18" charset="0"/>
                <a:cs typeface="Segoe UI" panose="020B0502040204020203" pitchFamily="34" charset="0"/>
              </a:rPr>
              <a:t> et al., 1990; Maurice-</a:t>
            </a:r>
            <a:r>
              <a:rPr lang="es-BO" sz="1800" dirty="0" err="1">
                <a:effectLst/>
                <a:latin typeface="Lato" panose="020F0502020204030203" pitchFamily="34" charset="0"/>
                <a:ea typeface="Times New Roman" panose="02020603050405020304" pitchFamily="18" charset="0"/>
                <a:cs typeface="Segoe UI" panose="020B0502040204020203" pitchFamily="34" charset="0"/>
              </a:rPr>
              <a:t>Bourgoin</a:t>
            </a:r>
            <a:r>
              <a:rPr lang="es-BO" sz="1800" dirty="0">
                <a:effectLst/>
                <a:latin typeface="Lato" panose="020F0502020204030203" pitchFamily="34" charset="0"/>
                <a:ea typeface="Times New Roman" panose="02020603050405020304" pitchFamily="18" charset="0"/>
                <a:cs typeface="Segoe UI" panose="020B0502040204020203" pitchFamily="34" charset="0"/>
              </a:rPr>
              <a:t> et al., 1999).</a:t>
            </a:r>
          </a:p>
          <a:p>
            <a:r>
              <a:rPr lang="es-BO" sz="1800" dirty="0">
                <a:effectLst/>
                <a:latin typeface="Lato" panose="020F0502020204030203" pitchFamily="34" charset="0"/>
                <a:ea typeface="Palatino Linotype" panose="02040502050505030304" pitchFamily="18" charset="0"/>
                <a:cs typeface="Palatino Linotype" panose="02040502050505030304" pitchFamily="18" charset="0"/>
              </a:rPr>
              <a:t>Al límite del piedemonte andino boliviano, la concentración total de mercurio varía de 8 ng l</a:t>
            </a:r>
            <a:r>
              <a:rPr lang="es-BO" sz="1800" baseline="30000" dirty="0">
                <a:effectLst/>
                <a:latin typeface="Lato" panose="020F0502020204030203" pitchFamily="34" charset="0"/>
                <a:ea typeface="Palatino Linotype" panose="02040502050505030304" pitchFamily="18" charset="0"/>
                <a:cs typeface="Palatino Linotype" panose="02040502050505030304" pitchFamily="18" charset="0"/>
              </a:rPr>
              <a:t>-1</a:t>
            </a:r>
            <a:r>
              <a:rPr lang="es-BO" sz="1800" dirty="0">
                <a:effectLst/>
                <a:latin typeface="Lato" panose="020F0502020204030203" pitchFamily="34" charset="0"/>
                <a:ea typeface="Palatino Linotype" panose="02040502050505030304" pitchFamily="18" charset="0"/>
                <a:cs typeface="Palatino Linotype" panose="02040502050505030304" pitchFamily="18" charset="0"/>
              </a:rPr>
              <a:t> durante la temporada seca a 1600 ng l</a:t>
            </a:r>
            <a:r>
              <a:rPr lang="es-BO" sz="1800" baseline="30000" dirty="0">
                <a:effectLst/>
                <a:latin typeface="Lato" panose="020F0502020204030203" pitchFamily="34" charset="0"/>
                <a:ea typeface="Palatino Linotype" panose="02040502050505030304" pitchFamily="18" charset="0"/>
                <a:cs typeface="Palatino Linotype" panose="02040502050505030304" pitchFamily="18" charset="0"/>
              </a:rPr>
              <a:t>-1</a:t>
            </a:r>
            <a:r>
              <a:rPr lang="es-BO" sz="1800" dirty="0">
                <a:effectLst/>
                <a:latin typeface="Lato" panose="020F0502020204030203" pitchFamily="34" charset="0"/>
                <a:ea typeface="Palatino Linotype" panose="02040502050505030304" pitchFamily="18" charset="0"/>
                <a:cs typeface="Palatino Linotype" panose="02040502050505030304" pitchFamily="18" charset="0"/>
              </a:rPr>
              <a:t> durante la época de lluvias. El río Beni tiene numerosos tributarios, de los cuales la mitad presentan actividad de explotación de oro desde la década de 1960, entre ellos los ríos </a:t>
            </a:r>
            <a:r>
              <a:rPr lang="es-BO" sz="1800" dirty="0" err="1">
                <a:effectLst/>
                <a:latin typeface="Lato" panose="020F0502020204030203" pitchFamily="34" charset="0"/>
                <a:ea typeface="Palatino Linotype" panose="02040502050505030304" pitchFamily="18" charset="0"/>
                <a:cs typeface="Palatino Linotype" panose="02040502050505030304" pitchFamily="18" charset="0"/>
              </a:rPr>
              <a:t>Kaka</a:t>
            </a:r>
            <a:r>
              <a:rPr lang="es-BO" sz="1800" dirty="0">
                <a:effectLst/>
                <a:latin typeface="Lato" panose="020F0502020204030203" pitchFamily="34" charset="0"/>
                <a:ea typeface="Palatino Linotype" panose="02040502050505030304" pitchFamily="18" charset="0"/>
                <a:cs typeface="Palatino Linotype" panose="02040502050505030304" pitchFamily="18" charset="0"/>
              </a:rPr>
              <a:t>, </a:t>
            </a:r>
            <a:r>
              <a:rPr lang="es-BO" sz="1800" dirty="0" err="1">
                <a:effectLst/>
                <a:latin typeface="Lato" panose="020F0502020204030203" pitchFamily="34" charset="0"/>
                <a:ea typeface="Palatino Linotype" panose="02040502050505030304" pitchFamily="18" charset="0"/>
                <a:cs typeface="Palatino Linotype" panose="02040502050505030304" pitchFamily="18" charset="0"/>
              </a:rPr>
              <a:t>Tipuani</a:t>
            </a:r>
            <a:r>
              <a:rPr lang="es-BO" sz="1800" dirty="0">
                <a:effectLst/>
                <a:latin typeface="Lato" panose="020F0502020204030203" pitchFamily="34" charset="0"/>
                <a:ea typeface="Palatino Linotype" panose="02040502050505030304" pitchFamily="18" charset="0"/>
                <a:cs typeface="Palatino Linotype" panose="02040502050505030304" pitchFamily="18" charset="0"/>
              </a:rPr>
              <a:t> y </a:t>
            </a:r>
            <a:r>
              <a:rPr lang="es-BO" sz="1800" dirty="0" err="1">
                <a:effectLst/>
                <a:latin typeface="Lato" panose="020F0502020204030203" pitchFamily="34" charset="0"/>
                <a:ea typeface="Palatino Linotype" panose="02040502050505030304" pitchFamily="18" charset="0"/>
                <a:cs typeface="Palatino Linotype" panose="02040502050505030304" pitchFamily="18" charset="0"/>
              </a:rPr>
              <a:t>Mapiri</a:t>
            </a:r>
            <a:r>
              <a:rPr lang="es-BO" sz="1800" dirty="0">
                <a:effectLst/>
                <a:latin typeface="Lato" panose="020F0502020204030203" pitchFamily="34" charset="0"/>
                <a:ea typeface="Palatino Linotype" panose="02040502050505030304" pitchFamily="18" charset="0"/>
                <a:cs typeface="Palatino Linotype" panose="02040502050505030304" pitchFamily="18" charset="0"/>
              </a:rPr>
              <a:t>. (Paz, </a:t>
            </a:r>
            <a:r>
              <a:rPr lang="es-BO" sz="1800" dirty="0" err="1">
                <a:effectLst/>
                <a:latin typeface="Lato" panose="020F0502020204030203" pitchFamily="34" charset="0"/>
                <a:ea typeface="Palatino Linotype" panose="02040502050505030304" pitchFamily="18" charset="0"/>
                <a:cs typeface="Palatino Linotype" panose="02040502050505030304" pitchFamily="18" charset="0"/>
              </a:rPr>
              <a:t>Lmtg</a:t>
            </a:r>
            <a:r>
              <a:rPr lang="es-BO" sz="1800" dirty="0">
                <a:effectLst/>
                <a:latin typeface="Lato" panose="020F0502020204030203" pitchFamily="34" charset="0"/>
                <a:ea typeface="Palatino Linotype" panose="02040502050505030304" pitchFamily="18" charset="0"/>
                <a:cs typeface="Palatino Linotype" panose="02040502050505030304" pitchFamily="18" charset="0"/>
              </a:rPr>
              <a:t>, and Sabatier, </a:t>
            </a:r>
            <a:r>
              <a:rPr lang="es-BO" sz="1800" dirty="0" err="1">
                <a:effectLst/>
                <a:latin typeface="Lato" panose="020F0502020204030203" pitchFamily="34" charset="0"/>
                <a:ea typeface="Palatino Linotype" panose="02040502050505030304" pitchFamily="18" charset="0"/>
                <a:cs typeface="Palatino Linotype" panose="02040502050505030304" pitchFamily="18" charset="0"/>
              </a:rPr>
              <a:t>n.d</a:t>
            </a:r>
            <a:r>
              <a:rPr lang="es-BO" sz="1800" dirty="0">
                <a:effectLst/>
                <a:latin typeface="Lato" panose="020F0502020204030203" pitchFamily="34" charset="0"/>
                <a:ea typeface="Palatino Linotype" panose="02040502050505030304" pitchFamily="18" charset="0"/>
                <a:cs typeface="Palatino Linotype" panose="02040502050505030304" pitchFamily="18" charset="0"/>
              </a:rPr>
              <a:t>.)</a:t>
            </a:r>
            <a:endParaRPr lang="es-ES" sz="1800" dirty="0">
              <a:effectLst/>
              <a:latin typeface="Palatino Linotype" panose="02040502050505030304" pitchFamily="18" charset="0"/>
              <a:ea typeface="Palatino Linotype" panose="02040502050505030304" pitchFamily="18" charset="0"/>
              <a:cs typeface="Palatino Linotype" panose="02040502050505030304" pitchFamily="18" charset="0"/>
            </a:endParaRPr>
          </a:p>
          <a:p>
            <a:endParaRPr lang="es-ES" dirty="0"/>
          </a:p>
        </p:txBody>
      </p:sp>
      <p:pic>
        <p:nvPicPr>
          <p:cNvPr id="2" name="Imagen 1">
            <a:extLst>
              <a:ext uri="{FF2B5EF4-FFF2-40B4-BE49-F238E27FC236}">
                <a16:creationId xmlns:a16="http://schemas.microsoft.com/office/drawing/2014/main" id="{EF920347-3D95-8FB6-BF5D-2AE9C80EA202}"/>
              </a:ext>
            </a:extLst>
          </p:cNvPr>
          <p:cNvPicPr>
            <a:picLocks noChangeAspect="1"/>
          </p:cNvPicPr>
          <p:nvPr/>
        </p:nvPicPr>
        <p:blipFill>
          <a:blip r:embed="rId2"/>
          <a:stretch>
            <a:fillRect/>
          </a:stretch>
        </p:blipFill>
        <p:spPr>
          <a:xfrm>
            <a:off x="5900065" y="573443"/>
            <a:ext cx="6108970" cy="5603520"/>
          </a:xfrm>
          <a:prstGeom prst="rect">
            <a:avLst/>
          </a:prstGeom>
        </p:spPr>
      </p:pic>
    </p:spTree>
    <p:extLst>
      <p:ext uri="{BB962C8B-B14F-4D97-AF65-F5344CB8AC3E}">
        <p14:creationId xmlns:p14="http://schemas.microsoft.com/office/powerpoint/2010/main" val="1975521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33CE2385-10D6-FBC6-0BBE-DB85E791D384}"/>
              </a:ext>
            </a:extLst>
          </p:cNvPr>
          <p:cNvSpPr>
            <a:spLocks noGrp="1"/>
          </p:cNvSpPr>
          <p:nvPr>
            <p:ph sz="half" idx="1"/>
          </p:nvPr>
        </p:nvSpPr>
        <p:spPr>
          <a:xfrm>
            <a:off x="394317" y="1553592"/>
            <a:ext cx="5181600" cy="4083728"/>
          </a:xfrm>
        </p:spPr>
        <p:txBody>
          <a:bodyPr>
            <a:normAutofit lnSpcReduction="10000"/>
          </a:bodyPr>
          <a:lstStyle/>
          <a:p>
            <a:r>
              <a:rPr lang="es-BO" sz="1800" dirty="0">
                <a:effectLst/>
                <a:latin typeface="Lato" panose="020F0502020204030203" pitchFamily="34" charset="0"/>
                <a:ea typeface="Palatino Linotype" panose="02040502050505030304" pitchFamily="18" charset="0"/>
                <a:cs typeface="Segoe UI" panose="020B0502040204020203" pitchFamily="34" charset="0"/>
              </a:rPr>
              <a:t>Las extremadamente elevadas cargas y flujos de mercurio medidos en las aguas superficiales </a:t>
            </a:r>
            <a:r>
              <a:rPr lang="es-BO" sz="1800" dirty="0" err="1">
                <a:effectLst/>
                <a:latin typeface="Lato" panose="020F0502020204030203" pitchFamily="34" charset="0"/>
                <a:ea typeface="Palatino Linotype" panose="02040502050505030304" pitchFamily="18" charset="0"/>
                <a:cs typeface="Segoe UI" panose="020B0502040204020203" pitchFamily="34" charset="0"/>
              </a:rPr>
              <a:t>subandinos</a:t>
            </a:r>
            <a:r>
              <a:rPr lang="es-BO" sz="1800" dirty="0">
                <a:effectLst/>
                <a:latin typeface="Lato" panose="020F0502020204030203" pitchFamily="34" charset="0"/>
                <a:ea typeface="Palatino Linotype" panose="02040502050505030304" pitchFamily="18" charset="0"/>
                <a:cs typeface="Segoe UI" panose="020B0502040204020203" pitchFamily="34" charset="0"/>
              </a:rPr>
              <a:t> es atribuida a las enormes cargas de partículas finas provenientes de las rocas andinas y sedimentos aluviales durante la época de lluvias. La influencia de desarrollo de actividades humanas recientes (como la explotación minera) en el aporte de mercurio ha sido claramente demostrado por (L. Maurice-</a:t>
            </a:r>
            <a:r>
              <a:rPr lang="es-BO" sz="1800" dirty="0" err="1">
                <a:effectLst/>
                <a:latin typeface="Lato" panose="020F0502020204030203" pitchFamily="34" charset="0"/>
                <a:ea typeface="Palatino Linotype" panose="02040502050505030304" pitchFamily="18" charset="0"/>
                <a:cs typeface="Segoe UI" panose="020B0502040204020203" pitchFamily="34" charset="0"/>
              </a:rPr>
              <a:t>Bourgoin</a:t>
            </a:r>
            <a:r>
              <a:rPr lang="es-BO" sz="1800" dirty="0">
                <a:effectLst/>
                <a:latin typeface="Lato" panose="020F0502020204030203" pitchFamily="34" charset="0"/>
                <a:ea typeface="Palatino Linotype" panose="02040502050505030304" pitchFamily="18" charset="0"/>
                <a:cs typeface="Segoe UI" panose="020B0502040204020203" pitchFamily="34" charset="0"/>
              </a:rPr>
              <a:t>, L. Alanoca, P. </a:t>
            </a:r>
            <a:r>
              <a:rPr lang="es-BO" sz="1800" dirty="0" err="1">
                <a:effectLst/>
                <a:latin typeface="Lato" panose="020F0502020204030203" pitchFamily="34" charset="0"/>
                <a:ea typeface="Palatino Linotype" panose="02040502050505030304" pitchFamily="18" charset="0"/>
                <a:cs typeface="Segoe UI" panose="020B0502040204020203" pitchFamily="34" charset="0"/>
              </a:rPr>
              <a:t>Fraizy</a:t>
            </a:r>
            <a:r>
              <a:rPr lang="es-BO" sz="1800" dirty="0">
                <a:effectLst/>
                <a:latin typeface="Lato" panose="020F0502020204030203" pitchFamily="34" charset="0"/>
                <a:ea typeface="Palatino Linotype" panose="02040502050505030304" pitchFamily="18" charset="0"/>
                <a:cs typeface="Segoe UI" panose="020B0502040204020203" pitchFamily="34" charset="0"/>
              </a:rPr>
              <a:t> 2003)</a:t>
            </a:r>
          </a:p>
          <a:p>
            <a:r>
              <a:rPr lang="es-ES" sz="1800" dirty="0">
                <a:effectLst/>
                <a:latin typeface="Lato" panose="020F0502020204030203" pitchFamily="34" charset="0"/>
                <a:ea typeface="Times New Roman" panose="02020603050405020304" pitchFamily="18" charset="0"/>
                <a:cs typeface="Segoe UI" panose="020B0502040204020203" pitchFamily="34" charset="0"/>
              </a:rPr>
              <a:t>El inventario (2017) da cuenta que la extracción de oro con uso de mercurio es responsable de 82.3% de las emisiones nacionales de mercurio en Bolivia o su equivalente a             37579.2 kg Hg/año (se estima que 10146.39 son vertidos a la atmósfera, 14626 al agua y 12807 al suelo). </a:t>
            </a:r>
            <a:endParaRPr lang="es-ES" sz="1800" dirty="0"/>
          </a:p>
          <a:p>
            <a:endParaRPr lang="es-ES" sz="1800" dirty="0">
              <a:effectLst/>
              <a:latin typeface="Lato" panose="020F0502020204030203" pitchFamily="34" charset="0"/>
              <a:ea typeface="Times New Roman" panose="02020603050405020304" pitchFamily="18" charset="0"/>
              <a:cs typeface="Segoe UI" panose="020B0502040204020203" pitchFamily="34" charset="0"/>
            </a:endParaRPr>
          </a:p>
          <a:p>
            <a:endParaRPr lang="es-ES" dirty="0"/>
          </a:p>
        </p:txBody>
      </p:sp>
      <p:pic>
        <p:nvPicPr>
          <p:cNvPr id="7" name="Imagen 6">
            <a:extLst>
              <a:ext uri="{FF2B5EF4-FFF2-40B4-BE49-F238E27FC236}">
                <a16:creationId xmlns:a16="http://schemas.microsoft.com/office/drawing/2014/main" id="{E9B481A3-86C9-923D-5B78-D49F1FFFF9DC}"/>
              </a:ext>
            </a:extLst>
          </p:cNvPr>
          <p:cNvPicPr>
            <a:picLocks noChangeAspect="1"/>
          </p:cNvPicPr>
          <p:nvPr/>
        </p:nvPicPr>
        <p:blipFill>
          <a:blip r:embed="rId2"/>
          <a:stretch>
            <a:fillRect/>
          </a:stretch>
        </p:blipFill>
        <p:spPr>
          <a:xfrm>
            <a:off x="5328315" y="1811044"/>
            <a:ext cx="6863685" cy="3716137"/>
          </a:xfrm>
          <a:prstGeom prst="rect">
            <a:avLst/>
          </a:prstGeom>
        </p:spPr>
      </p:pic>
      <p:sp>
        <p:nvSpPr>
          <p:cNvPr id="8" name="CuadroTexto 7">
            <a:extLst>
              <a:ext uri="{FF2B5EF4-FFF2-40B4-BE49-F238E27FC236}">
                <a16:creationId xmlns:a16="http://schemas.microsoft.com/office/drawing/2014/main" id="{F152651C-28DF-8D84-C684-42333B41069F}"/>
              </a:ext>
            </a:extLst>
          </p:cNvPr>
          <p:cNvSpPr txBox="1"/>
          <p:nvPr/>
        </p:nvSpPr>
        <p:spPr>
          <a:xfrm>
            <a:off x="9809825" y="5784633"/>
            <a:ext cx="1722268" cy="276999"/>
          </a:xfrm>
          <a:prstGeom prst="rect">
            <a:avLst/>
          </a:prstGeom>
          <a:noFill/>
        </p:spPr>
        <p:txBody>
          <a:bodyPr wrap="square" rtlCol="0">
            <a:spAutoFit/>
          </a:bodyPr>
          <a:lstStyle/>
          <a:p>
            <a:r>
              <a:rPr lang="es-ES" sz="1200" dirty="0"/>
              <a:t>Fuente: INEM, 2017</a:t>
            </a:r>
          </a:p>
        </p:txBody>
      </p:sp>
    </p:spTree>
    <p:extLst>
      <p:ext uri="{BB962C8B-B14F-4D97-AF65-F5344CB8AC3E}">
        <p14:creationId xmlns:p14="http://schemas.microsoft.com/office/powerpoint/2010/main" val="3858172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A7818A00-8865-4442-54BE-3C4CEBA76F16}"/>
              </a:ext>
            </a:extLst>
          </p:cNvPr>
          <p:cNvPicPr>
            <a:picLocks noChangeAspect="1"/>
          </p:cNvPicPr>
          <p:nvPr/>
        </p:nvPicPr>
        <p:blipFill>
          <a:blip r:embed="rId2"/>
          <a:stretch>
            <a:fillRect/>
          </a:stretch>
        </p:blipFill>
        <p:spPr>
          <a:xfrm>
            <a:off x="2613630" y="0"/>
            <a:ext cx="6964739" cy="6858000"/>
          </a:xfrm>
          <a:prstGeom prst="rect">
            <a:avLst/>
          </a:prstGeom>
        </p:spPr>
      </p:pic>
      <p:sp>
        <p:nvSpPr>
          <p:cNvPr id="7" name="CuadroTexto 6">
            <a:extLst>
              <a:ext uri="{FF2B5EF4-FFF2-40B4-BE49-F238E27FC236}">
                <a16:creationId xmlns:a16="http://schemas.microsoft.com/office/drawing/2014/main" id="{208AEE44-27AA-C921-505A-ACE7FF212D96}"/>
              </a:ext>
            </a:extLst>
          </p:cNvPr>
          <p:cNvSpPr txBox="1"/>
          <p:nvPr/>
        </p:nvSpPr>
        <p:spPr>
          <a:xfrm>
            <a:off x="360183" y="2644170"/>
            <a:ext cx="2246050" cy="1384995"/>
          </a:xfrm>
          <a:prstGeom prst="rect">
            <a:avLst/>
          </a:prstGeom>
          <a:noFill/>
        </p:spPr>
        <p:txBody>
          <a:bodyPr wrap="square" rtlCol="0">
            <a:spAutoFit/>
          </a:bodyPr>
          <a:lstStyle/>
          <a:p>
            <a:r>
              <a:rPr lang="es-BO" sz="1200" b="1" dirty="0">
                <a:effectLst/>
                <a:ea typeface="Times New Roman" panose="02020603050405020304" pitchFamily="18" charset="0"/>
                <a:cs typeface="Segoe UI" panose="020B0502040204020203" pitchFamily="34" charset="0"/>
              </a:rPr>
              <a:t>Concentraciones de Mercurio estimadas en aguas de los cuerpos de agua de Bolivia. Los círculos son proporcionales al valor promedio de las concentraciones en sedimentos en un mismo sitio</a:t>
            </a:r>
            <a:endParaRPr lang="es-ES" sz="1000" dirty="0"/>
          </a:p>
        </p:txBody>
      </p:sp>
      <p:sp>
        <p:nvSpPr>
          <p:cNvPr id="8" name="CuadroTexto 7">
            <a:extLst>
              <a:ext uri="{FF2B5EF4-FFF2-40B4-BE49-F238E27FC236}">
                <a16:creationId xmlns:a16="http://schemas.microsoft.com/office/drawing/2014/main" id="{31E8137E-8619-A9F8-85D3-35BB80A5C5B9}"/>
              </a:ext>
            </a:extLst>
          </p:cNvPr>
          <p:cNvSpPr txBox="1"/>
          <p:nvPr/>
        </p:nvSpPr>
        <p:spPr>
          <a:xfrm>
            <a:off x="7830844" y="6480699"/>
            <a:ext cx="1864311" cy="261610"/>
          </a:xfrm>
          <a:prstGeom prst="rect">
            <a:avLst/>
          </a:prstGeom>
          <a:noFill/>
        </p:spPr>
        <p:txBody>
          <a:bodyPr wrap="square" rtlCol="0">
            <a:spAutoFit/>
          </a:bodyPr>
          <a:lstStyle/>
          <a:p>
            <a:r>
              <a:rPr lang="es-BO" sz="1050" dirty="0">
                <a:effectLst/>
                <a:ea typeface="Times New Roman" panose="02020603050405020304" pitchFamily="18" charset="0"/>
                <a:cs typeface="Segoe UI" panose="020B0502040204020203" pitchFamily="34" charset="0"/>
              </a:rPr>
              <a:t>Fuente: </a:t>
            </a:r>
            <a:r>
              <a:rPr lang="es-BO" sz="1050" dirty="0">
                <a:effectLst/>
                <a:ea typeface="Times New Roman" panose="02020603050405020304" pitchFamily="18" charset="0"/>
              </a:rPr>
              <a:t>(</a:t>
            </a:r>
            <a:r>
              <a:rPr lang="es-BO" sz="1050" dirty="0" err="1">
                <a:effectLst/>
                <a:ea typeface="Times New Roman" panose="02020603050405020304" pitchFamily="18" charset="0"/>
              </a:rPr>
              <a:t>MMAyA</a:t>
            </a:r>
            <a:r>
              <a:rPr lang="es-BO" sz="1050" dirty="0">
                <a:effectLst/>
                <a:ea typeface="Times New Roman" panose="02020603050405020304" pitchFamily="18" charset="0"/>
              </a:rPr>
              <a:t> 2014, 90)</a:t>
            </a:r>
            <a:endParaRPr lang="es-ES" sz="1050" dirty="0"/>
          </a:p>
        </p:txBody>
      </p:sp>
    </p:spTree>
    <p:extLst>
      <p:ext uri="{BB962C8B-B14F-4D97-AF65-F5344CB8AC3E}">
        <p14:creationId xmlns:p14="http://schemas.microsoft.com/office/powerpoint/2010/main" val="199420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Pablo\Desktop\Bases mapas\Mineria 2012\1ami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31704" y="-315416"/>
            <a:ext cx="5256584" cy="74440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Pablo\Desktop\Mi eskritorito\Fotikos\HUANUNI\2009201177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1924" y="4169947"/>
            <a:ext cx="3203848" cy="24028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http://www.soldepando.com/wp-content/uploads/2013/06/Derrame-de-or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4073" y="21096"/>
            <a:ext cx="3551783" cy="26638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aclo.org.bo/bolivia/images/stories/cola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1791" y="4089113"/>
            <a:ext cx="3324064" cy="2493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635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8AEA4226-3972-9B59-AB67-9E40D2A64DBC}"/>
              </a:ext>
            </a:extLst>
          </p:cNvPr>
          <p:cNvPicPr>
            <a:picLocks noChangeAspect="1"/>
          </p:cNvPicPr>
          <p:nvPr/>
        </p:nvPicPr>
        <p:blipFill>
          <a:blip r:embed="rId2"/>
          <a:stretch>
            <a:fillRect/>
          </a:stretch>
        </p:blipFill>
        <p:spPr>
          <a:xfrm>
            <a:off x="2606233" y="0"/>
            <a:ext cx="6979534" cy="6858000"/>
          </a:xfrm>
          <a:prstGeom prst="rect">
            <a:avLst/>
          </a:prstGeom>
        </p:spPr>
      </p:pic>
      <p:sp>
        <p:nvSpPr>
          <p:cNvPr id="9" name="CuadroTexto 8">
            <a:extLst>
              <a:ext uri="{FF2B5EF4-FFF2-40B4-BE49-F238E27FC236}">
                <a16:creationId xmlns:a16="http://schemas.microsoft.com/office/drawing/2014/main" id="{272C9FAA-89AF-4CDA-88F7-933D4FFAA4ED}"/>
              </a:ext>
            </a:extLst>
          </p:cNvPr>
          <p:cNvSpPr txBox="1"/>
          <p:nvPr/>
        </p:nvSpPr>
        <p:spPr>
          <a:xfrm>
            <a:off x="360183" y="2644170"/>
            <a:ext cx="2246050" cy="1569660"/>
          </a:xfrm>
          <a:prstGeom prst="rect">
            <a:avLst/>
          </a:prstGeom>
          <a:noFill/>
        </p:spPr>
        <p:txBody>
          <a:bodyPr wrap="square" rtlCol="0">
            <a:spAutoFit/>
          </a:bodyPr>
          <a:lstStyle/>
          <a:p>
            <a:r>
              <a:rPr lang="es-BO" sz="1200" b="1" dirty="0">
                <a:effectLst/>
                <a:ea typeface="Times New Roman" panose="02020603050405020304" pitchFamily="18" charset="0"/>
                <a:cs typeface="Segoe UI" panose="020B0502040204020203" pitchFamily="34" charset="0"/>
              </a:rPr>
              <a:t>Concentraciones de Mercurio estimadas en sedimentos suspendidos de los cuerpos de agua de Bolivia. Los círculos son proporcionales al valor promedio de las concentraciones en sedimentos en un mismo sitio. </a:t>
            </a:r>
            <a:endParaRPr lang="es-ES" sz="1200" dirty="0"/>
          </a:p>
        </p:txBody>
      </p:sp>
      <p:sp>
        <p:nvSpPr>
          <p:cNvPr id="10" name="CuadroTexto 9">
            <a:extLst>
              <a:ext uri="{FF2B5EF4-FFF2-40B4-BE49-F238E27FC236}">
                <a16:creationId xmlns:a16="http://schemas.microsoft.com/office/drawing/2014/main" id="{30F8A0B7-3BC1-4971-36A1-28F69CD4A776}"/>
              </a:ext>
            </a:extLst>
          </p:cNvPr>
          <p:cNvSpPr txBox="1"/>
          <p:nvPr/>
        </p:nvSpPr>
        <p:spPr>
          <a:xfrm>
            <a:off x="7953333" y="6471821"/>
            <a:ext cx="1864311" cy="261610"/>
          </a:xfrm>
          <a:prstGeom prst="rect">
            <a:avLst/>
          </a:prstGeom>
          <a:noFill/>
        </p:spPr>
        <p:txBody>
          <a:bodyPr wrap="square" rtlCol="0">
            <a:spAutoFit/>
          </a:bodyPr>
          <a:lstStyle/>
          <a:p>
            <a:r>
              <a:rPr lang="es-BO" sz="1050" dirty="0">
                <a:effectLst/>
                <a:ea typeface="Times New Roman" panose="02020603050405020304" pitchFamily="18" charset="0"/>
                <a:cs typeface="Segoe UI" panose="020B0502040204020203" pitchFamily="34" charset="0"/>
              </a:rPr>
              <a:t>Fuente: </a:t>
            </a:r>
            <a:r>
              <a:rPr lang="es-BO" sz="1050" dirty="0">
                <a:effectLst/>
                <a:ea typeface="Times New Roman" panose="02020603050405020304" pitchFamily="18" charset="0"/>
              </a:rPr>
              <a:t>(</a:t>
            </a:r>
            <a:r>
              <a:rPr lang="es-BO" sz="1050" dirty="0" err="1">
                <a:effectLst/>
                <a:ea typeface="Times New Roman" panose="02020603050405020304" pitchFamily="18" charset="0"/>
              </a:rPr>
              <a:t>MMAyA</a:t>
            </a:r>
            <a:r>
              <a:rPr lang="es-BO" sz="1050" dirty="0">
                <a:effectLst/>
                <a:ea typeface="Times New Roman" panose="02020603050405020304" pitchFamily="18" charset="0"/>
              </a:rPr>
              <a:t> 2014, 90)</a:t>
            </a:r>
            <a:endParaRPr lang="es-ES" sz="1050" dirty="0"/>
          </a:p>
        </p:txBody>
      </p:sp>
    </p:spTree>
    <p:extLst>
      <p:ext uri="{BB962C8B-B14F-4D97-AF65-F5344CB8AC3E}">
        <p14:creationId xmlns:p14="http://schemas.microsoft.com/office/powerpoint/2010/main" val="2860605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D26AF7-F04E-05D9-BC2F-D5BAEE9EFDF9}"/>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E990C74B-B430-D1FC-8D60-A2C2A9E04AAF}"/>
              </a:ext>
            </a:extLst>
          </p:cNvPr>
          <p:cNvSpPr>
            <a:spLocks noGrp="1"/>
          </p:cNvSpPr>
          <p:nvPr>
            <p:ph sz="half" idx="1"/>
          </p:nvPr>
        </p:nvSpPr>
        <p:spPr/>
        <p:txBody>
          <a:bodyPr/>
          <a:lstStyle/>
          <a:p>
            <a:endParaRPr lang="es-ES"/>
          </a:p>
        </p:txBody>
      </p:sp>
      <p:sp>
        <p:nvSpPr>
          <p:cNvPr id="4" name="Marcador de contenido 3">
            <a:extLst>
              <a:ext uri="{FF2B5EF4-FFF2-40B4-BE49-F238E27FC236}">
                <a16:creationId xmlns:a16="http://schemas.microsoft.com/office/drawing/2014/main" id="{D4306133-29E6-0EE8-C9B1-5A9304E71E59}"/>
              </a:ext>
            </a:extLst>
          </p:cNvPr>
          <p:cNvSpPr>
            <a:spLocks noGrp="1"/>
          </p:cNvSpPr>
          <p:nvPr>
            <p:ph sz="half" idx="2"/>
          </p:nvPr>
        </p:nvSpPr>
        <p:spPr/>
        <p:txBody>
          <a:bodyPr/>
          <a:lstStyle/>
          <a:p>
            <a:endParaRPr lang="es-ES"/>
          </a:p>
        </p:txBody>
      </p:sp>
      <p:pic>
        <p:nvPicPr>
          <p:cNvPr id="3074" name="Picture 2" descr="Puede ser una imagen de mapa, cráter y texto que dice &quot;Área Natural de Manejo Integrado APOLOBAMBA ZONA 1 AÑO 2006 AÑO 2021 In/CEDIB&quot;">
            <a:extLst>
              <a:ext uri="{FF2B5EF4-FFF2-40B4-BE49-F238E27FC236}">
                <a16:creationId xmlns:a16="http://schemas.microsoft.com/office/drawing/2014/main" id="{90E5789D-D12C-EE99-CB95-842AE60E3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875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5D3B5C-2F32-9718-4BED-7E1213D17F41}"/>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62C0C7BC-099C-3F6E-215A-D6AC8C01EF9C}"/>
              </a:ext>
            </a:extLst>
          </p:cNvPr>
          <p:cNvSpPr>
            <a:spLocks noGrp="1"/>
          </p:cNvSpPr>
          <p:nvPr>
            <p:ph sz="half" idx="1"/>
          </p:nvPr>
        </p:nvSpPr>
        <p:spPr/>
        <p:txBody>
          <a:bodyPr/>
          <a:lstStyle/>
          <a:p>
            <a:endParaRPr lang="es-ES"/>
          </a:p>
        </p:txBody>
      </p:sp>
      <p:sp>
        <p:nvSpPr>
          <p:cNvPr id="4" name="Marcador de contenido 3">
            <a:extLst>
              <a:ext uri="{FF2B5EF4-FFF2-40B4-BE49-F238E27FC236}">
                <a16:creationId xmlns:a16="http://schemas.microsoft.com/office/drawing/2014/main" id="{A04ACA9A-DFD7-9888-8EBE-3F6A5484ACAA}"/>
              </a:ext>
            </a:extLst>
          </p:cNvPr>
          <p:cNvSpPr>
            <a:spLocks noGrp="1"/>
          </p:cNvSpPr>
          <p:nvPr>
            <p:ph sz="half" idx="2"/>
          </p:nvPr>
        </p:nvSpPr>
        <p:spPr/>
        <p:txBody>
          <a:bodyPr/>
          <a:lstStyle/>
          <a:p>
            <a:endParaRPr lang="es-ES"/>
          </a:p>
        </p:txBody>
      </p:sp>
      <p:pic>
        <p:nvPicPr>
          <p:cNvPr id="4098" name="Picture 2" descr="Puede ser una imagen de mapa y texto que dice &quot;Área Natural de Manejo Integrado APOLOBAMBA ZONA 3 AÑO 2003 Achiquiri AÑO 2021 I/CEDIB @&quot;">
            <a:extLst>
              <a:ext uri="{FF2B5EF4-FFF2-40B4-BE49-F238E27FC236}">
                <a16:creationId xmlns:a16="http://schemas.microsoft.com/office/drawing/2014/main" id="{AF798499-912B-FAC0-94E8-2C9C8767FA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200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133F7E-370B-3905-0957-BBEDC2475309}"/>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47E2C398-E969-CFA3-548C-188AAFB24F6A}"/>
              </a:ext>
            </a:extLst>
          </p:cNvPr>
          <p:cNvSpPr>
            <a:spLocks noGrp="1"/>
          </p:cNvSpPr>
          <p:nvPr>
            <p:ph sz="half" idx="1"/>
          </p:nvPr>
        </p:nvSpPr>
        <p:spPr/>
        <p:txBody>
          <a:bodyPr/>
          <a:lstStyle/>
          <a:p>
            <a:endParaRPr lang="es-ES"/>
          </a:p>
        </p:txBody>
      </p:sp>
      <p:sp>
        <p:nvSpPr>
          <p:cNvPr id="4" name="Marcador de contenido 3">
            <a:extLst>
              <a:ext uri="{FF2B5EF4-FFF2-40B4-BE49-F238E27FC236}">
                <a16:creationId xmlns:a16="http://schemas.microsoft.com/office/drawing/2014/main" id="{B49DD867-3C0E-7279-DA04-D15DDD6DD544}"/>
              </a:ext>
            </a:extLst>
          </p:cNvPr>
          <p:cNvSpPr>
            <a:spLocks noGrp="1"/>
          </p:cNvSpPr>
          <p:nvPr>
            <p:ph sz="half" idx="2"/>
          </p:nvPr>
        </p:nvSpPr>
        <p:spPr/>
        <p:txBody>
          <a:bodyPr/>
          <a:lstStyle/>
          <a:p>
            <a:endParaRPr lang="es-ES"/>
          </a:p>
        </p:txBody>
      </p:sp>
      <p:pic>
        <p:nvPicPr>
          <p:cNvPr id="5122" name="Picture 2" descr="No hay ninguna descripción de la foto disponible.">
            <a:extLst>
              <a:ext uri="{FF2B5EF4-FFF2-40B4-BE49-F238E27FC236}">
                <a16:creationId xmlns:a16="http://schemas.microsoft.com/office/drawing/2014/main" id="{766C7A11-97BD-EB7B-2484-9D8BD1CBC7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878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E1DF82-07EB-4F62-9B32-D780C5F0D968}"/>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36F65165-BA97-4573-8AD2-A122B5C89612}"/>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93746482-A457-401E-A04B-277B673577BC}"/>
              </a:ext>
            </a:extLst>
          </p:cNvPr>
          <p:cNvPicPr>
            <a:picLocks noChangeAspect="1"/>
          </p:cNvPicPr>
          <p:nvPr/>
        </p:nvPicPr>
        <p:blipFill>
          <a:blip r:embed="rId2"/>
          <a:stretch>
            <a:fillRect/>
          </a:stretch>
        </p:blipFill>
        <p:spPr>
          <a:xfrm>
            <a:off x="0" y="65341"/>
            <a:ext cx="6738151" cy="3866853"/>
          </a:xfrm>
          <a:prstGeom prst="rect">
            <a:avLst/>
          </a:prstGeom>
        </p:spPr>
      </p:pic>
      <p:pic>
        <p:nvPicPr>
          <p:cNvPr id="5" name="Imagen 4">
            <a:extLst>
              <a:ext uri="{FF2B5EF4-FFF2-40B4-BE49-F238E27FC236}">
                <a16:creationId xmlns:a16="http://schemas.microsoft.com/office/drawing/2014/main" id="{A755F750-75F6-443F-9AC9-1369AFE08063}"/>
              </a:ext>
            </a:extLst>
          </p:cNvPr>
          <p:cNvPicPr>
            <a:picLocks noChangeAspect="1"/>
          </p:cNvPicPr>
          <p:nvPr/>
        </p:nvPicPr>
        <p:blipFill>
          <a:blip r:embed="rId3"/>
          <a:stretch>
            <a:fillRect/>
          </a:stretch>
        </p:blipFill>
        <p:spPr>
          <a:xfrm>
            <a:off x="-22377" y="3320249"/>
            <a:ext cx="6760528" cy="3537751"/>
          </a:xfrm>
          <a:prstGeom prst="rect">
            <a:avLst/>
          </a:prstGeom>
        </p:spPr>
      </p:pic>
      <p:pic>
        <p:nvPicPr>
          <p:cNvPr id="6" name="Imagen 5">
            <a:extLst>
              <a:ext uri="{FF2B5EF4-FFF2-40B4-BE49-F238E27FC236}">
                <a16:creationId xmlns:a16="http://schemas.microsoft.com/office/drawing/2014/main" id="{525AF9AB-556A-4808-B724-F838B78B2459}"/>
              </a:ext>
            </a:extLst>
          </p:cNvPr>
          <p:cNvPicPr>
            <a:picLocks noChangeAspect="1"/>
          </p:cNvPicPr>
          <p:nvPr/>
        </p:nvPicPr>
        <p:blipFill>
          <a:blip r:embed="rId4"/>
          <a:stretch>
            <a:fillRect/>
          </a:stretch>
        </p:blipFill>
        <p:spPr>
          <a:xfrm>
            <a:off x="7690974" y="1548074"/>
            <a:ext cx="3537751" cy="3537751"/>
          </a:xfrm>
          <a:prstGeom prst="rect">
            <a:avLst/>
          </a:prstGeom>
        </p:spPr>
      </p:pic>
    </p:spTree>
    <p:extLst>
      <p:ext uri="{BB962C8B-B14F-4D97-AF65-F5344CB8AC3E}">
        <p14:creationId xmlns:p14="http://schemas.microsoft.com/office/powerpoint/2010/main" val="2208465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26BF2D-19D0-C8E0-C1BF-9B5AC49EBDF7}"/>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A0A20489-FF36-9AD1-F6FE-A3AE71A23B81}"/>
              </a:ext>
            </a:extLst>
          </p:cNvPr>
          <p:cNvSpPr>
            <a:spLocks noGrp="1"/>
          </p:cNvSpPr>
          <p:nvPr>
            <p:ph sz="half" idx="1"/>
          </p:nvPr>
        </p:nvSpPr>
        <p:spPr/>
        <p:txBody>
          <a:bodyPr/>
          <a:lstStyle/>
          <a:p>
            <a:endParaRPr lang="es-ES"/>
          </a:p>
        </p:txBody>
      </p:sp>
      <p:sp>
        <p:nvSpPr>
          <p:cNvPr id="4" name="Marcador de contenido 3">
            <a:extLst>
              <a:ext uri="{FF2B5EF4-FFF2-40B4-BE49-F238E27FC236}">
                <a16:creationId xmlns:a16="http://schemas.microsoft.com/office/drawing/2014/main" id="{C7EBB249-AFEB-9D47-8071-024EA69639E8}"/>
              </a:ext>
            </a:extLst>
          </p:cNvPr>
          <p:cNvSpPr>
            <a:spLocks noGrp="1"/>
          </p:cNvSpPr>
          <p:nvPr>
            <p:ph sz="half" idx="2"/>
          </p:nvPr>
        </p:nvSpPr>
        <p:spPr/>
        <p:txBody>
          <a:bodyPr/>
          <a:lstStyle/>
          <a:p>
            <a:endParaRPr lang="es-ES"/>
          </a:p>
        </p:txBody>
      </p:sp>
      <p:pic>
        <p:nvPicPr>
          <p:cNvPr id="1026" name="Picture 2" descr="Puede ser una imagen de mapa y texto que dice &quot;ÁREAS DE ACTIVIDAD MINERA MUNICIPIO DE MAPIRI Actualizado 2013 UBICACIÓN Achiquiri Charopampa Santa Rosa SanIsidro MAPIRI SanAntonio REFERENCIAS Chimate Límite municipal Capital municipio Poblados importantes Áreas mineras por cuadrícula Areas mineras por pertenencia Û IN/CEDIB (&quot;">
            <a:extLst>
              <a:ext uri="{FF2B5EF4-FFF2-40B4-BE49-F238E27FC236}">
                <a16:creationId xmlns:a16="http://schemas.microsoft.com/office/drawing/2014/main" id="{375C20F4-772B-E309-6E29-2620AEACA0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3972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870DC8-65C3-15E0-D9E5-B838397464F7}"/>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49719CC8-1654-E330-8B3B-C56932A91A95}"/>
              </a:ext>
            </a:extLst>
          </p:cNvPr>
          <p:cNvSpPr>
            <a:spLocks noGrp="1"/>
          </p:cNvSpPr>
          <p:nvPr>
            <p:ph sz="half" idx="1"/>
          </p:nvPr>
        </p:nvSpPr>
        <p:spPr/>
        <p:txBody>
          <a:bodyPr/>
          <a:lstStyle/>
          <a:p>
            <a:endParaRPr lang="es-ES"/>
          </a:p>
        </p:txBody>
      </p:sp>
      <p:sp>
        <p:nvSpPr>
          <p:cNvPr id="4" name="Marcador de contenido 3">
            <a:extLst>
              <a:ext uri="{FF2B5EF4-FFF2-40B4-BE49-F238E27FC236}">
                <a16:creationId xmlns:a16="http://schemas.microsoft.com/office/drawing/2014/main" id="{4243BFC9-568E-5AAB-B139-4F22BBED67A6}"/>
              </a:ext>
            </a:extLst>
          </p:cNvPr>
          <p:cNvSpPr>
            <a:spLocks noGrp="1"/>
          </p:cNvSpPr>
          <p:nvPr>
            <p:ph sz="half" idx="2"/>
          </p:nvPr>
        </p:nvSpPr>
        <p:spPr/>
        <p:txBody>
          <a:bodyPr/>
          <a:lstStyle/>
          <a:p>
            <a:endParaRPr lang="es-ES"/>
          </a:p>
        </p:txBody>
      </p:sp>
      <p:pic>
        <p:nvPicPr>
          <p:cNvPr id="2050" name="Picture 2" descr="Puede ser una imagen de mapa y texto que dice &quot;ÁREAS DE ACTIVIDAD MINERA MUNICIPIO DE MAPIRI Actualizado 2022 UBICACIÓN haropampa Santa Rosa SanIsdro MAPIRI San-Antonio REFERENCIAS Límite municipal Chimate Capital municipio Poblados importantes Areas por pertenencia, cuadrícula, mineros, administrativos, solicitudes de contrato peticiones mineras. Áreas mineras en trámite Ley 535 IN/CEDIB (entodo&quot;">
            <a:extLst>
              <a:ext uri="{FF2B5EF4-FFF2-40B4-BE49-F238E27FC236}">
                <a16:creationId xmlns:a16="http://schemas.microsoft.com/office/drawing/2014/main" id="{7C71891C-AB2D-D5FA-DE2F-9E7DDF8347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26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701D37-0861-4C6F-9BA4-20CA06AE706F}"/>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076BF45A-BFA6-4585-8D21-856138C4BC99}"/>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FCDE7E7E-B728-4297-8A8B-82C4273D7309}"/>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38214243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09C515-084D-42E6-9904-2D729FFD483B}"/>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57AB7B50-A3EF-4640-9E30-01889CF448D4}"/>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791ADB93-1369-49D5-A78D-C93E8A285447}"/>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27454603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2BF52B5C-D9E6-2CA8-EC78-6381CCF1C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55" y="483444"/>
            <a:ext cx="6984002" cy="5688327"/>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9C1EB635-A8AF-8E55-8C62-DB9DC048FD30}"/>
              </a:ext>
            </a:extLst>
          </p:cNvPr>
          <p:cNvSpPr txBox="1"/>
          <p:nvPr/>
        </p:nvSpPr>
        <p:spPr>
          <a:xfrm>
            <a:off x="5406922" y="6236056"/>
            <a:ext cx="1695635" cy="276999"/>
          </a:xfrm>
          <a:prstGeom prst="rect">
            <a:avLst/>
          </a:prstGeom>
          <a:noFill/>
        </p:spPr>
        <p:txBody>
          <a:bodyPr wrap="square" rtlCol="0">
            <a:spAutoFit/>
          </a:bodyPr>
          <a:lstStyle/>
          <a:p>
            <a:r>
              <a:rPr lang="es-ES" sz="1200" dirty="0"/>
              <a:t>Fuente: COMIBOL, 2020</a:t>
            </a:r>
          </a:p>
        </p:txBody>
      </p:sp>
      <p:sp>
        <p:nvSpPr>
          <p:cNvPr id="6" name="CuadroTexto 5">
            <a:extLst>
              <a:ext uri="{FF2B5EF4-FFF2-40B4-BE49-F238E27FC236}">
                <a16:creationId xmlns:a16="http://schemas.microsoft.com/office/drawing/2014/main" id="{DF9291BA-777B-496F-2FA7-AC7CA587A7D0}"/>
              </a:ext>
            </a:extLst>
          </p:cNvPr>
          <p:cNvSpPr txBox="1"/>
          <p:nvPr/>
        </p:nvSpPr>
        <p:spPr>
          <a:xfrm>
            <a:off x="7501631" y="2173445"/>
            <a:ext cx="4341180" cy="2308324"/>
          </a:xfrm>
          <a:prstGeom prst="rect">
            <a:avLst/>
          </a:prstGeom>
          <a:noFill/>
        </p:spPr>
        <p:txBody>
          <a:bodyPr wrap="square" rtlCol="0">
            <a:spAutoFit/>
          </a:bodyPr>
          <a:lstStyle/>
          <a:p>
            <a:r>
              <a:rPr lang="es-ES" i="1" dirty="0"/>
              <a:t>En las consideraciones técnicas de la Reserva Probable, se estima la existencia de 480 millones de toneladas en una carga de 240 millones de metros cúbicos, por lo que con una ley promedio de 0,50 gramos por tonelada y una recuperación en Planta de Procesamiento del 70 %; se obtendría 135 mil onzas troy de oro al año.</a:t>
            </a:r>
          </a:p>
        </p:txBody>
      </p:sp>
    </p:spTree>
    <p:extLst>
      <p:ext uri="{BB962C8B-B14F-4D97-AF65-F5344CB8AC3E}">
        <p14:creationId xmlns:p14="http://schemas.microsoft.com/office/powerpoint/2010/main" val="3852430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1967E4-F9C5-29B4-FFDC-7D743F9E4EBD}"/>
              </a:ext>
            </a:extLst>
          </p:cNvPr>
          <p:cNvSpPr>
            <a:spLocks noGrp="1"/>
          </p:cNvSpPr>
          <p:nvPr>
            <p:ph type="title"/>
          </p:nvPr>
        </p:nvSpPr>
        <p:spPr/>
        <p:txBody>
          <a:bodyPr/>
          <a:lstStyle/>
          <a:p>
            <a:endParaRPr lang="es-ES"/>
          </a:p>
        </p:txBody>
      </p:sp>
      <p:pic>
        <p:nvPicPr>
          <p:cNvPr id="5" name="Imagen 4">
            <a:extLst>
              <a:ext uri="{FF2B5EF4-FFF2-40B4-BE49-F238E27FC236}">
                <a16:creationId xmlns:a16="http://schemas.microsoft.com/office/drawing/2014/main" id="{B9FC6FD4-4DB6-708C-A07D-3B1445C49E7F}"/>
              </a:ext>
            </a:extLst>
          </p:cNvPr>
          <p:cNvPicPr>
            <a:picLocks noChangeAspect="1"/>
          </p:cNvPicPr>
          <p:nvPr/>
        </p:nvPicPr>
        <p:blipFill>
          <a:blip r:embed="rId2"/>
          <a:stretch>
            <a:fillRect/>
          </a:stretch>
        </p:blipFill>
        <p:spPr>
          <a:xfrm>
            <a:off x="2739263" y="0"/>
            <a:ext cx="6315959" cy="6858000"/>
          </a:xfrm>
          <a:prstGeom prst="rect">
            <a:avLst/>
          </a:prstGeom>
        </p:spPr>
      </p:pic>
    </p:spTree>
    <p:extLst>
      <p:ext uri="{BB962C8B-B14F-4D97-AF65-F5344CB8AC3E}">
        <p14:creationId xmlns:p14="http://schemas.microsoft.com/office/powerpoint/2010/main" val="456453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01877E4-0925-7413-7A7B-5FE677766972}"/>
              </a:ext>
            </a:extLst>
          </p:cNvPr>
          <p:cNvPicPr>
            <a:picLocks noChangeAspect="1"/>
          </p:cNvPicPr>
          <p:nvPr/>
        </p:nvPicPr>
        <p:blipFill>
          <a:blip r:embed="rId2"/>
          <a:stretch>
            <a:fillRect/>
          </a:stretch>
        </p:blipFill>
        <p:spPr>
          <a:xfrm>
            <a:off x="168676" y="142055"/>
            <a:ext cx="5582966" cy="4363362"/>
          </a:xfrm>
          <a:prstGeom prst="rect">
            <a:avLst/>
          </a:prstGeom>
        </p:spPr>
      </p:pic>
      <p:sp>
        <p:nvSpPr>
          <p:cNvPr id="7" name="CuadroTexto 6">
            <a:extLst>
              <a:ext uri="{FF2B5EF4-FFF2-40B4-BE49-F238E27FC236}">
                <a16:creationId xmlns:a16="http://schemas.microsoft.com/office/drawing/2014/main" id="{36D58BA1-31CB-8AC0-049D-AD366B6DCA18}"/>
              </a:ext>
            </a:extLst>
          </p:cNvPr>
          <p:cNvSpPr txBox="1"/>
          <p:nvPr/>
        </p:nvSpPr>
        <p:spPr>
          <a:xfrm>
            <a:off x="4707384" y="4640354"/>
            <a:ext cx="1464816" cy="276999"/>
          </a:xfrm>
          <a:prstGeom prst="rect">
            <a:avLst/>
          </a:prstGeom>
          <a:noFill/>
        </p:spPr>
        <p:txBody>
          <a:bodyPr wrap="square" rtlCol="0">
            <a:spAutoFit/>
          </a:bodyPr>
          <a:lstStyle/>
          <a:p>
            <a:r>
              <a:rPr lang="es-ES" sz="1200" dirty="0"/>
              <a:t>Fuente: ANF, 2018</a:t>
            </a:r>
          </a:p>
        </p:txBody>
      </p:sp>
      <p:pic>
        <p:nvPicPr>
          <p:cNvPr id="9" name="Imagen 8">
            <a:extLst>
              <a:ext uri="{FF2B5EF4-FFF2-40B4-BE49-F238E27FC236}">
                <a16:creationId xmlns:a16="http://schemas.microsoft.com/office/drawing/2014/main" id="{C66FA0A6-52C9-26CB-E0F3-B6F685E8B3A5}"/>
              </a:ext>
            </a:extLst>
          </p:cNvPr>
          <p:cNvPicPr>
            <a:picLocks noChangeAspect="1"/>
          </p:cNvPicPr>
          <p:nvPr/>
        </p:nvPicPr>
        <p:blipFill>
          <a:blip r:embed="rId3"/>
          <a:stretch>
            <a:fillRect/>
          </a:stretch>
        </p:blipFill>
        <p:spPr>
          <a:xfrm>
            <a:off x="6440360" y="932154"/>
            <a:ext cx="5038865" cy="4585317"/>
          </a:xfrm>
          <a:prstGeom prst="rect">
            <a:avLst/>
          </a:prstGeom>
        </p:spPr>
      </p:pic>
      <p:sp>
        <p:nvSpPr>
          <p:cNvPr id="10" name="CuadroTexto 9">
            <a:extLst>
              <a:ext uri="{FF2B5EF4-FFF2-40B4-BE49-F238E27FC236}">
                <a16:creationId xmlns:a16="http://schemas.microsoft.com/office/drawing/2014/main" id="{FB1F9ED5-106D-5658-EE3A-ADED5536C27C}"/>
              </a:ext>
            </a:extLst>
          </p:cNvPr>
          <p:cNvSpPr txBox="1"/>
          <p:nvPr/>
        </p:nvSpPr>
        <p:spPr>
          <a:xfrm>
            <a:off x="9534617" y="5651514"/>
            <a:ext cx="1944608" cy="276999"/>
          </a:xfrm>
          <a:prstGeom prst="rect">
            <a:avLst/>
          </a:prstGeom>
          <a:noFill/>
        </p:spPr>
        <p:txBody>
          <a:bodyPr wrap="square" rtlCol="0">
            <a:spAutoFit/>
          </a:bodyPr>
          <a:lstStyle/>
          <a:p>
            <a:r>
              <a:rPr lang="es-ES" sz="1200" dirty="0"/>
              <a:t>Fuente: Pagina Siete, 2023</a:t>
            </a:r>
          </a:p>
        </p:txBody>
      </p:sp>
    </p:spTree>
    <p:extLst>
      <p:ext uri="{BB962C8B-B14F-4D97-AF65-F5344CB8AC3E}">
        <p14:creationId xmlns:p14="http://schemas.microsoft.com/office/powerpoint/2010/main" val="34710503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a:extLst>
              <a:ext uri="{FF2B5EF4-FFF2-40B4-BE49-F238E27FC236}">
                <a16:creationId xmlns:a16="http://schemas.microsoft.com/office/drawing/2014/main" id="{435B28F8-BD6C-42E5-E51E-48A9575091A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455938"/>
            <a:ext cx="5181600" cy="4549647"/>
          </a:xfrm>
        </p:spPr>
      </p:pic>
      <p:pic>
        <p:nvPicPr>
          <p:cNvPr id="8" name="Marcador de contenido 7">
            <a:extLst>
              <a:ext uri="{FF2B5EF4-FFF2-40B4-BE49-F238E27FC236}">
                <a16:creationId xmlns:a16="http://schemas.microsoft.com/office/drawing/2014/main" id="{BAD35BA6-33EA-165F-68D9-4145C70581A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455939"/>
            <a:ext cx="5181600" cy="4520768"/>
          </a:xfrm>
        </p:spPr>
      </p:pic>
    </p:spTree>
    <p:extLst>
      <p:ext uri="{BB962C8B-B14F-4D97-AF65-F5344CB8AC3E}">
        <p14:creationId xmlns:p14="http://schemas.microsoft.com/office/powerpoint/2010/main" val="41519200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a:extLst>
              <a:ext uri="{FF2B5EF4-FFF2-40B4-BE49-F238E27FC236}">
                <a16:creationId xmlns:a16="http://schemas.microsoft.com/office/drawing/2014/main" id="{B53FFA0D-B828-63EB-6B24-86283CC1066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410504" y="-407592"/>
            <a:ext cx="5370991" cy="7673184"/>
          </a:xfrm>
        </p:spPr>
      </p:pic>
    </p:spTree>
    <p:extLst>
      <p:ext uri="{BB962C8B-B14F-4D97-AF65-F5344CB8AC3E}">
        <p14:creationId xmlns:p14="http://schemas.microsoft.com/office/powerpoint/2010/main" val="711961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a:extLst>
              <a:ext uri="{FF2B5EF4-FFF2-40B4-BE49-F238E27FC236}">
                <a16:creationId xmlns:a16="http://schemas.microsoft.com/office/drawing/2014/main" id="{51065BBF-1AF2-5AA1-9AA5-EC6F198BE318}"/>
              </a:ext>
            </a:extLst>
          </p:cNvPr>
          <p:cNvPicPr>
            <a:picLocks noGrp="1" noChangeAspect="1"/>
          </p:cNvPicPr>
          <p:nvPr>
            <p:ph sz="half" idx="1"/>
          </p:nvPr>
        </p:nvPicPr>
        <p:blipFill>
          <a:blip r:embed="rId2"/>
          <a:stretch>
            <a:fillRect/>
          </a:stretch>
        </p:blipFill>
        <p:spPr>
          <a:xfrm>
            <a:off x="1108745" y="1825625"/>
            <a:ext cx="4640509" cy="4351338"/>
          </a:xfrm>
        </p:spPr>
      </p:pic>
      <p:pic>
        <p:nvPicPr>
          <p:cNvPr id="8" name="Marcador de contenido 7">
            <a:extLst>
              <a:ext uri="{FF2B5EF4-FFF2-40B4-BE49-F238E27FC236}">
                <a16:creationId xmlns:a16="http://schemas.microsoft.com/office/drawing/2014/main" id="{3348C210-4AEA-CF02-6173-6F179B23E2AB}"/>
              </a:ext>
            </a:extLst>
          </p:cNvPr>
          <p:cNvPicPr>
            <a:picLocks noGrp="1" noChangeAspect="1"/>
          </p:cNvPicPr>
          <p:nvPr>
            <p:ph sz="half" idx="2"/>
          </p:nvPr>
        </p:nvPicPr>
        <p:blipFill>
          <a:blip r:embed="rId3"/>
          <a:stretch>
            <a:fillRect/>
          </a:stretch>
        </p:blipFill>
        <p:spPr>
          <a:xfrm>
            <a:off x="5912528" y="2521260"/>
            <a:ext cx="5992427" cy="3286296"/>
          </a:xfrm>
        </p:spPr>
      </p:pic>
      <p:sp>
        <p:nvSpPr>
          <p:cNvPr id="9" name="CuadroTexto 8">
            <a:extLst>
              <a:ext uri="{FF2B5EF4-FFF2-40B4-BE49-F238E27FC236}">
                <a16:creationId xmlns:a16="http://schemas.microsoft.com/office/drawing/2014/main" id="{06C7AF1B-29CE-99DC-6393-6FCF98E7D807}"/>
              </a:ext>
            </a:extLst>
          </p:cNvPr>
          <p:cNvSpPr txBox="1"/>
          <p:nvPr/>
        </p:nvSpPr>
        <p:spPr>
          <a:xfrm>
            <a:off x="10257631" y="6135873"/>
            <a:ext cx="1651247" cy="276999"/>
          </a:xfrm>
          <a:prstGeom prst="rect">
            <a:avLst/>
          </a:prstGeom>
          <a:noFill/>
        </p:spPr>
        <p:txBody>
          <a:bodyPr wrap="square" rtlCol="0">
            <a:spAutoFit/>
          </a:bodyPr>
          <a:lstStyle/>
          <a:p>
            <a:r>
              <a:rPr lang="es-ES" sz="1200" dirty="0"/>
              <a:t>Fuente: AJAM, 2023</a:t>
            </a:r>
          </a:p>
        </p:txBody>
      </p:sp>
    </p:spTree>
    <p:extLst>
      <p:ext uri="{BB962C8B-B14F-4D97-AF65-F5344CB8AC3E}">
        <p14:creationId xmlns:p14="http://schemas.microsoft.com/office/powerpoint/2010/main" val="29177286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87830CAC-6F4E-411F-A3C2-9DB67987AE96}"/>
              </a:ext>
            </a:extLst>
          </p:cNvPr>
          <p:cNvSpPr txBox="1"/>
          <p:nvPr/>
        </p:nvSpPr>
        <p:spPr>
          <a:xfrm>
            <a:off x="2296357" y="2736502"/>
            <a:ext cx="7599285" cy="1384995"/>
          </a:xfrm>
          <a:prstGeom prst="rect">
            <a:avLst/>
          </a:prstGeom>
          <a:noFill/>
        </p:spPr>
        <p:txBody>
          <a:bodyPr wrap="square" rtlCol="0">
            <a:spAutoFit/>
          </a:bodyPr>
          <a:lstStyle/>
          <a:p>
            <a:pPr algn="ctr"/>
            <a:r>
              <a:rPr lang="es-ES" sz="4800" b="1" dirty="0"/>
              <a:t>GRACIAS POR SU ATENCION</a:t>
            </a:r>
          </a:p>
          <a:p>
            <a:pPr algn="ctr"/>
            <a:endParaRPr lang="es-ES" dirty="0"/>
          </a:p>
          <a:p>
            <a:pPr algn="ctr"/>
            <a:r>
              <a:rPr lang="es-ES" dirty="0">
                <a:hlinkClick r:id="rId2"/>
              </a:rPr>
              <a:t>http://www.cedib.org</a:t>
            </a:r>
            <a:r>
              <a:rPr lang="es-ES" dirty="0"/>
              <a:t> </a:t>
            </a:r>
          </a:p>
        </p:txBody>
      </p:sp>
    </p:spTree>
    <p:extLst>
      <p:ext uri="{BB962C8B-B14F-4D97-AF65-F5344CB8AC3E}">
        <p14:creationId xmlns:p14="http://schemas.microsoft.com/office/powerpoint/2010/main" val="1910156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o hay texto alternativo automático disponi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955" y="10690"/>
            <a:ext cx="7852701" cy="6686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356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312024" y="-24761"/>
            <a:ext cx="4362450" cy="6882761"/>
          </a:xfrm>
          <a:prstGeom prst="rect">
            <a:avLst/>
          </a:prstGeom>
        </p:spPr>
      </p:pic>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4761"/>
            <a:ext cx="4788024" cy="68827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3538786" y="7020"/>
            <a:ext cx="4824536"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BO" dirty="0"/>
              <a:t>DESAPARICION DEL LAGO POOPO</a:t>
            </a:r>
            <a:endParaRPr lang="es-ES" b="1" dirty="0"/>
          </a:p>
        </p:txBody>
      </p:sp>
      <p:sp>
        <p:nvSpPr>
          <p:cNvPr id="5" name="4 Explosión 1"/>
          <p:cNvSpPr/>
          <p:nvPr/>
        </p:nvSpPr>
        <p:spPr>
          <a:xfrm>
            <a:off x="1506054" y="5964560"/>
            <a:ext cx="1944216" cy="936104"/>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BO" dirty="0">
                <a:solidFill>
                  <a:schemeClr val="tx1"/>
                </a:solidFill>
              </a:rPr>
              <a:t>1980</a:t>
            </a:r>
            <a:endParaRPr lang="es-ES" dirty="0">
              <a:solidFill>
                <a:schemeClr val="tx1"/>
              </a:solidFill>
            </a:endParaRPr>
          </a:p>
        </p:txBody>
      </p:sp>
      <p:sp>
        <p:nvSpPr>
          <p:cNvPr id="6" name="5 Explosión 1"/>
          <p:cNvSpPr/>
          <p:nvPr/>
        </p:nvSpPr>
        <p:spPr>
          <a:xfrm>
            <a:off x="5951054" y="5975040"/>
            <a:ext cx="1944216" cy="936104"/>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BO" dirty="0">
                <a:solidFill>
                  <a:schemeClr val="tx1"/>
                </a:solidFill>
              </a:rPr>
              <a:t>2016</a:t>
            </a:r>
            <a:endParaRPr lang="es-ES" dirty="0">
              <a:solidFill>
                <a:schemeClr val="tx1"/>
              </a:solidFill>
            </a:endParaRPr>
          </a:p>
        </p:txBody>
      </p:sp>
    </p:spTree>
    <p:extLst>
      <p:ext uri="{BB962C8B-B14F-4D97-AF65-F5344CB8AC3E}">
        <p14:creationId xmlns:p14="http://schemas.microsoft.com/office/powerpoint/2010/main" val="2348881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BO"/>
          </a:p>
        </p:txBody>
      </p:sp>
      <p:sp>
        <p:nvSpPr>
          <p:cNvPr id="3" name="Marcador de contenido 2"/>
          <p:cNvSpPr>
            <a:spLocks noGrp="1"/>
          </p:cNvSpPr>
          <p:nvPr>
            <p:ph idx="1"/>
          </p:nvPr>
        </p:nvSpPr>
        <p:spPr/>
        <p:txBody>
          <a:bodyPr/>
          <a:lstStyle/>
          <a:p>
            <a:endParaRPr lang="es-BO"/>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1964" y="365125"/>
            <a:ext cx="6012631" cy="5811838"/>
          </a:xfrm>
          <a:prstGeom prst="rect">
            <a:avLst/>
          </a:prstGeom>
        </p:spPr>
      </p:pic>
      <p:sp>
        <p:nvSpPr>
          <p:cNvPr id="5" name="CuadroTexto 4">
            <a:extLst>
              <a:ext uri="{FF2B5EF4-FFF2-40B4-BE49-F238E27FC236}">
                <a16:creationId xmlns:a16="http://schemas.microsoft.com/office/drawing/2014/main" id="{53AF77C5-4010-ECB3-ECDB-EB79DC4DEB87}"/>
              </a:ext>
            </a:extLst>
          </p:cNvPr>
          <p:cNvSpPr txBox="1"/>
          <p:nvPr/>
        </p:nvSpPr>
        <p:spPr>
          <a:xfrm>
            <a:off x="6498454" y="6354375"/>
            <a:ext cx="2627791" cy="276999"/>
          </a:xfrm>
          <a:prstGeom prst="rect">
            <a:avLst/>
          </a:prstGeom>
          <a:noFill/>
        </p:spPr>
        <p:txBody>
          <a:bodyPr wrap="square" rtlCol="0">
            <a:spAutoFit/>
          </a:bodyPr>
          <a:lstStyle/>
          <a:p>
            <a:r>
              <a:rPr lang="es-ES" sz="1200" dirty="0"/>
              <a:t>Fuente: Programa Cuenca </a:t>
            </a:r>
            <a:r>
              <a:rPr lang="es-ES" sz="1200" dirty="0" err="1"/>
              <a:t>Poopo</a:t>
            </a:r>
            <a:r>
              <a:rPr lang="es-ES" sz="1200" dirty="0"/>
              <a:t>, 2013</a:t>
            </a:r>
          </a:p>
        </p:txBody>
      </p:sp>
    </p:spTree>
    <p:extLst>
      <p:ext uri="{BB962C8B-B14F-4D97-AF65-F5344CB8AC3E}">
        <p14:creationId xmlns:p14="http://schemas.microsoft.com/office/powerpoint/2010/main" val="2147014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171" y="1686577"/>
            <a:ext cx="10495658" cy="3484846"/>
          </a:xfrm>
          <a:prstGeom prst="rect">
            <a:avLst/>
          </a:prstGeom>
        </p:spPr>
      </p:pic>
      <p:sp>
        <p:nvSpPr>
          <p:cNvPr id="2" name="CuadroTexto 1">
            <a:extLst>
              <a:ext uri="{FF2B5EF4-FFF2-40B4-BE49-F238E27FC236}">
                <a16:creationId xmlns:a16="http://schemas.microsoft.com/office/drawing/2014/main" id="{407E6D42-E5B0-D278-8405-3C76A29037E5}"/>
              </a:ext>
            </a:extLst>
          </p:cNvPr>
          <p:cNvSpPr txBox="1"/>
          <p:nvPr/>
        </p:nvSpPr>
        <p:spPr>
          <a:xfrm>
            <a:off x="8717871" y="5299969"/>
            <a:ext cx="2627791" cy="276999"/>
          </a:xfrm>
          <a:prstGeom prst="rect">
            <a:avLst/>
          </a:prstGeom>
          <a:noFill/>
        </p:spPr>
        <p:txBody>
          <a:bodyPr wrap="square" rtlCol="0">
            <a:spAutoFit/>
          </a:bodyPr>
          <a:lstStyle/>
          <a:p>
            <a:r>
              <a:rPr lang="es-ES" sz="1200" dirty="0"/>
              <a:t>Fuente: Programa Cuenca </a:t>
            </a:r>
            <a:r>
              <a:rPr lang="es-ES" sz="1200" dirty="0" err="1"/>
              <a:t>Poopo</a:t>
            </a:r>
            <a:r>
              <a:rPr lang="es-ES" sz="1200" dirty="0"/>
              <a:t>, 2013</a:t>
            </a:r>
          </a:p>
        </p:txBody>
      </p:sp>
    </p:spTree>
    <p:extLst>
      <p:ext uri="{BB962C8B-B14F-4D97-AF65-F5344CB8AC3E}">
        <p14:creationId xmlns:p14="http://schemas.microsoft.com/office/powerpoint/2010/main" val="1809151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E8B9457-19DB-E5D2-2D0E-B5D940383EE8}"/>
              </a:ext>
            </a:extLst>
          </p:cNvPr>
          <p:cNvPicPr>
            <a:picLocks noChangeAspect="1"/>
          </p:cNvPicPr>
          <p:nvPr/>
        </p:nvPicPr>
        <p:blipFill>
          <a:blip r:embed="rId2"/>
          <a:stretch>
            <a:fillRect/>
          </a:stretch>
        </p:blipFill>
        <p:spPr>
          <a:xfrm>
            <a:off x="0" y="1003177"/>
            <a:ext cx="7230500" cy="4239087"/>
          </a:xfrm>
          <a:prstGeom prst="rect">
            <a:avLst/>
          </a:prstGeom>
        </p:spPr>
      </p:pic>
      <p:pic>
        <p:nvPicPr>
          <p:cNvPr id="8" name="Imagen 7">
            <a:extLst>
              <a:ext uri="{FF2B5EF4-FFF2-40B4-BE49-F238E27FC236}">
                <a16:creationId xmlns:a16="http://schemas.microsoft.com/office/drawing/2014/main" id="{26566552-37A3-AF2C-2793-792940344C07}"/>
              </a:ext>
            </a:extLst>
          </p:cNvPr>
          <p:cNvPicPr>
            <a:picLocks noChangeAspect="1"/>
          </p:cNvPicPr>
          <p:nvPr/>
        </p:nvPicPr>
        <p:blipFill>
          <a:blip r:embed="rId3"/>
          <a:stretch>
            <a:fillRect/>
          </a:stretch>
        </p:blipFill>
        <p:spPr>
          <a:xfrm>
            <a:off x="5687626" y="2869706"/>
            <a:ext cx="6438163" cy="3273642"/>
          </a:xfrm>
          <a:prstGeom prst="rect">
            <a:avLst/>
          </a:prstGeom>
        </p:spPr>
      </p:pic>
      <p:sp>
        <p:nvSpPr>
          <p:cNvPr id="9" name="CuadroTexto 8">
            <a:extLst>
              <a:ext uri="{FF2B5EF4-FFF2-40B4-BE49-F238E27FC236}">
                <a16:creationId xmlns:a16="http://schemas.microsoft.com/office/drawing/2014/main" id="{AA6A701D-F5B8-7821-3846-1037A179BAAC}"/>
              </a:ext>
            </a:extLst>
          </p:cNvPr>
          <p:cNvSpPr txBox="1"/>
          <p:nvPr/>
        </p:nvSpPr>
        <p:spPr>
          <a:xfrm>
            <a:off x="7510509" y="346229"/>
            <a:ext cx="4465468" cy="2862322"/>
          </a:xfrm>
          <a:prstGeom prst="rect">
            <a:avLst/>
          </a:prstGeom>
          <a:noFill/>
        </p:spPr>
        <p:txBody>
          <a:bodyPr wrap="square" rtlCol="0">
            <a:spAutoFit/>
          </a:bodyPr>
          <a:lstStyle/>
          <a:p>
            <a:pPr algn="l">
              <a:buFont typeface="Arial" panose="020B0604020202020204" pitchFamily="34" charset="0"/>
              <a:buChar char="•"/>
            </a:pPr>
            <a:r>
              <a:rPr lang="es-ES" b="1" i="0" dirty="0">
                <a:solidFill>
                  <a:srgbClr val="737373"/>
                </a:solidFill>
                <a:effectLst/>
                <a:latin typeface="Source Serif Pro" panose="02040603050405020204" pitchFamily="18" charset="0"/>
              </a:rPr>
              <a:t>57686 mediciones</a:t>
            </a:r>
            <a:r>
              <a:rPr lang="es-ES" b="0" i="0" dirty="0">
                <a:solidFill>
                  <a:srgbClr val="737373"/>
                </a:solidFill>
                <a:effectLst/>
                <a:latin typeface="Source Serif Pro" panose="02040603050405020204" pitchFamily="18" charset="0"/>
              </a:rPr>
              <a:t> de</a:t>
            </a:r>
          </a:p>
          <a:p>
            <a:pPr algn="l">
              <a:buFont typeface="Arial" panose="020B0604020202020204" pitchFamily="34" charset="0"/>
              <a:buChar char="•"/>
            </a:pPr>
            <a:r>
              <a:rPr lang="es-ES" b="1" i="0" dirty="0">
                <a:solidFill>
                  <a:srgbClr val="737373"/>
                </a:solidFill>
                <a:effectLst/>
                <a:latin typeface="Source Serif Pro" panose="02040603050405020204" pitchFamily="18" charset="0"/>
              </a:rPr>
              <a:t>157 indicadores</a:t>
            </a:r>
            <a:r>
              <a:rPr lang="es-ES" b="0" i="0" dirty="0">
                <a:solidFill>
                  <a:srgbClr val="737373"/>
                </a:solidFill>
                <a:effectLst/>
                <a:latin typeface="Source Serif Pro" panose="02040603050405020204" pitchFamily="18" charset="0"/>
              </a:rPr>
              <a:t> de la calidad del agua del Río Pilcomayo</a:t>
            </a:r>
          </a:p>
          <a:p>
            <a:pPr algn="l">
              <a:buFont typeface="Arial" panose="020B0604020202020204" pitchFamily="34" charset="0"/>
              <a:buChar char="•"/>
            </a:pPr>
            <a:r>
              <a:rPr lang="es-ES" b="0" i="0" dirty="0">
                <a:solidFill>
                  <a:srgbClr val="737373"/>
                </a:solidFill>
                <a:effectLst/>
                <a:latin typeface="Source Serif Pro" panose="02040603050405020204" pitchFamily="18" charset="0"/>
              </a:rPr>
              <a:t>recolectadas en </a:t>
            </a:r>
            <a:r>
              <a:rPr lang="es-ES" b="1" i="0" dirty="0">
                <a:solidFill>
                  <a:srgbClr val="737373"/>
                </a:solidFill>
                <a:effectLst/>
                <a:latin typeface="Source Serif Pro" panose="02040603050405020204" pitchFamily="18" charset="0"/>
              </a:rPr>
              <a:t>49 estaciones</a:t>
            </a:r>
            <a:endParaRPr lang="es-ES" b="0" i="0" dirty="0">
              <a:solidFill>
                <a:srgbClr val="737373"/>
              </a:solidFill>
              <a:effectLst/>
              <a:latin typeface="Source Serif Pro" panose="02040603050405020204" pitchFamily="18" charset="0"/>
            </a:endParaRPr>
          </a:p>
          <a:p>
            <a:pPr algn="l">
              <a:buFont typeface="Arial" panose="020B0604020202020204" pitchFamily="34" charset="0"/>
              <a:buChar char="•"/>
            </a:pPr>
            <a:r>
              <a:rPr lang="es-ES" b="0" i="0" dirty="0">
                <a:solidFill>
                  <a:srgbClr val="737373"/>
                </a:solidFill>
                <a:effectLst/>
                <a:latin typeface="Source Serif Pro" panose="02040603050405020204" pitchFamily="18" charset="0"/>
              </a:rPr>
              <a:t>y publicadas por la </a:t>
            </a:r>
            <a:r>
              <a:rPr lang="es-ES" b="1" i="0" dirty="0">
                <a:solidFill>
                  <a:srgbClr val="737373"/>
                </a:solidFill>
                <a:effectLst/>
                <a:latin typeface="Source Serif Pro" panose="02040603050405020204" pitchFamily="18" charset="0"/>
              </a:rPr>
              <a:t>Comisión Trinacional para el Desarrollo de la Cuenca del Río Pilcomayo</a:t>
            </a:r>
            <a:endParaRPr lang="es-ES" b="0" i="0" dirty="0">
              <a:solidFill>
                <a:srgbClr val="737373"/>
              </a:solidFill>
              <a:effectLst/>
              <a:latin typeface="Source Serif Pro" panose="02040603050405020204" pitchFamily="18" charset="0"/>
            </a:endParaRPr>
          </a:p>
          <a:p>
            <a:pPr algn="l">
              <a:buFont typeface="Arial" panose="020B0604020202020204" pitchFamily="34" charset="0"/>
              <a:buChar char="•"/>
            </a:pPr>
            <a:r>
              <a:rPr lang="es-ES" b="0" i="0" dirty="0">
                <a:solidFill>
                  <a:srgbClr val="737373"/>
                </a:solidFill>
                <a:effectLst/>
                <a:latin typeface="Source Serif Pro" panose="02040603050405020204" pitchFamily="18" charset="0"/>
              </a:rPr>
              <a:t>entre el </a:t>
            </a:r>
            <a:r>
              <a:rPr lang="es-ES" b="1" i="0" dirty="0">
                <a:solidFill>
                  <a:srgbClr val="737373"/>
                </a:solidFill>
                <a:effectLst/>
                <a:latin typeface="Source Serif Pro" panose="02040603050405020204" pitchFamily="18" charset="0"/>
              </a:rPr>
              <a:t>26 de abril de 2007</a:t>
            </a:r>
            <a:endParaRPr lang="es-ES" b="0" i="0" dirty="0">
              <a:solidFill>
                <a:srgbClr val="737373"/>
              </a:solidFill>
              <a:effectLst/>
              <a:latin typeface="Source Serif Pro" panose="02040603050405020204" pitchFamily="18" charset="0"/>
            </a:endParaRPr>
          </a:p>
          <a:p>
            <a:pPr algn="l">
              <a:buFont typeface="Arial" panose="020B0604020202020204" pitchFamily="34" charset="0"/>
              <a:buChar char="•"/>
            </a:pPr>
            <a:r>
              <a:rPr lang="es-ES" b="0" i="0" dirty="0">
                <a:solidFill>
                  <a:srgbClr val="737373"/>
                </a:solidFill>
                <a:effectLst/>
                <a:latin typeface="Source Serif Pro" panose="02040603050405020204" pitchFamily="18" charset="0"/>
              </a:rPr>
              <a:t>y el </a:t>
            </a:r>
            <a:r>
              <a:rPr lang="es-ES" b="1" i="0" dirty="0">
                <a:solidFill>
                  <a:srgbClr val="737373"/>
                </a:solidFill>
                <a:effectLst/>
                <a:latin typeface="Source Serif Pro" panose="02040603050405020204" pitchFamily="18" charset="0"/>
              </a:rPr>
              <a:t>19 de octubre de 2022</a:t>
            </a:r>
            <a:endParaRPr lang="es-ES" b="0" i="0" dirty="0">
              <a:solidFill>
                <a:srgbClr val="737373"/>
              </a:solidFill>
              <a:effectLst/>
              <a:latin typeface="Source Serif Pro" panose="02040603050405020204" pitchFamily="18" charset="0"/>
            </a:endParaRPr>
          </a:p>
          <a:p>
            <a:endParaRPr lang="es-ES" dirty="0"/>
          </a:p>
        </p:txBody>
      </p:sp>
      <p:sp>
        <p:nvSpPr>
          <p:cNvPr id="10" name="CuadroTexto 9">
            <a:extLst>
              <a:ext uri="{FF2B5EF4-FFF2-40B4-BE49-F238E27FC236}">
                <a16:creationId xmlns:a16="http://schemas.microsoft.com/office/drawing/2014/main" id="{809C4BB2-4CA8-34D1-74A5-90A34D3B3CF9}"/>
              </a:ext>
            </a:extLst>
          </p:cNvPr>
          <p:cNvSpPr txBox="1"/>
          <p:nvPr/>
        </p:nvSpPr>
        <p:spPr>
          <a:xfrm>
            <a:off x="10482686" y="6511771"/>
            <a:ext cx="1709314" cy="276999"/>
          </a:xfrm>
          <a:prstGeom prst="rect">
            <a:avLst/>
          </a:prstGeom>
          <a:noFill/>
        </p:spPr>
        <p:txBody>
          <a:bodyPr wrap="square" rtlCol="0">
            <a:spAutoFit/>
          </a:bodyPr>
          <a:lstStyle/>
          <a:p>
            <a:r>
              <a:rPr lang="es-ES" sz="1200" dirty="0"/>
              <a:t>Fuente: Foronda, 2022</a:t>
            </a:r>
          </a:p>
        </p:txBody>
      </p:sp>
    </p:spTree>
    <p:extLst>
      <p:ext uri="{BB962C8B-B14F-4D97-AF65-F5344CB8AC3E}">
        <p14:creationId xmlns:p14="http://schemas.microsoft.com/office/powerpoint/2010/main" val="410692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1663C44-CF39-D72B-1191-27EDD9B878D5}"/>
              </a:ext>
            </a:extLst>
          </p:cNvPr>
          <p:cNvPicPr>
            <a:picLocks noChangeAspect="1"/>
          </p:cNvPicPr>
          <p:nvPr/>
        </p:nvPicPr>
        <p:blipFill>
          <a:blip r:embed="rId2"/>
          <a:stretch>
            <a:fillRect/>
          </a:stretch>
        </p:blipFill>
        <p:spPr>
          <a:xfrm>
            <a:off x="1349405" y="3591412"/>
            <a:ext cx="9191348" cy="3076522"/>
          </a:xfrm>
          <a:prstGeom prst="rect">
            <a:avLst/>
          </a:prstGeom>
        </p:spPr>
      </p:pic>
      <p:pic>
        <p:nvPicPr>
          <p:cNvPr id="8" name="Imagen 7">
            <a:extLst>
              <a:ext uri="{FF2B5EF4-FFF2-40B4-BE49-F238E27FC236}">
                <a16:creationId xmlns:a16="http://schemas.microsoft.com/office/drawing/2014/main" id="{24D1AF81-3B8E-2067-21AE-E1FBB1912ACF}"/>
              </a:ext>
            </a:extLst>
          </p:cNvPr>
          <p:cNvPicPr>
            <a:picLocks noChangeAspect="1"/>
          </p:cNvPicPr>
          <p:nvPr/>
        </p:nvPicPr>
        <p:blipFill>
          <a:blip r:embed="rId3"/>
          <a:stretch>
            <a:fillRect/>
          </a:stretch>
        </p:blipFill>
        <p:spPr>
          <a:xfrm>
            <a:off x="1162974" y="190066"/>
            <a:ext cx="9191348" cy="3245496"/>
          </a:xfrm>
          <a:prstGeom prst="rect">
            <a:avLst/>
          </a:prstGeom>
        </p:spPr>
      </p:pic>
      <p:sp>
        <p:nvSpPr>
          <p:cNvPr id="9" name="CuadroTexto 8">
            <a:extLst>
              <a:ext uri="{FF2B5EF4-FFF2-40B4-BE49-F238E27FC236}">
                <a16:creationId xmlns:a16="http://schemas.microsoft.com/office/drawing/2014/main" id="{8A9FB568-6059-27BA-4FDB-C34049C38C73}"/>
              </a:ext>
            </a:extLst>
          </p:cNvPr>
          <p:cNvSpPr txBox="1"/>
          <p:nvPr/>
        </p:nvSpPr>
        <p:spPr>
          <a:xfrm>
            <a:off x="10482686" y="6529434"/>
            <a:ext cx="1709314" cy="276999"/>
          </a:xfrm>
          <a:prstGeom prst="rect">
            <a:avLst/>
          </a:prstGeom>
          <a:noFill/>
        </p:spPr>
        <p:txBody>
          <a:bodyPr wrap="square" rtlCol="0">
            <a:spAutoFit/>
          </a:bodyPr>
          <a:lstStyle/>
          <a:p>
            <a:r>
              <a:rPr lang="es-ES" sz="1200" dirty="0"/>
              <a:t>Fuente: Foronda, 2022</a:t>
            </a:r>
          </a:p>
        </p:txBody>
      </p:sp>
    </p:spTree>
    <p:extLst>
      <p:ext uri="{BB962C8B-B14F-4D97-AF65-F5344CB8AC3E}">
        <p14:creationId xmlns:p14="http://schemas.microsoft.com/office/powerpoint/2010/main" val="297280124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521</TotalTime>
  <Words>568</Words>
  <Application>Microsoft Office PowerPoint</Application>
  <PresentationFormat>Panorámica</PresentationFormat>
  <Paragraphs>39</Paragraphs>
  <Slides>34</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34</vt:i4>
      </vt:variant>
    </vt:vector>
  </HeadingPairs>
  <TitlesOfParts>
    <vt:vector size="41" baseType="lpstr">
      <vt:lpstr>Arial</vt:lpstr>
      <vt:lpstr>Calibri</vt:lpstr>
      <vt:lpstr>Calibri Light</vt:lpstr>
      <vt:lpstr>Lato</vt:lpstr>
      <vt:lpstr>Palatino Linotype</vt:lpstr>
      <vt:lpstr>Source Serif Pro</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Jorge Antonio Campanini</dc:creator>
  <cp:lastModifiedBy>Jorge Antonio Campanini</cp:lastModifiedBy>
  <cp:revision>8</cp:revision>
  <dcterms:created xsi:type="dcterms:W3CDTF">2023-08-06T21:11:07Z</dcterms:created>
  <dcterms:modified xsi:type="dcterms:W3CDTF">2023-08-10T04:42:45Z</dcterms:modified>
</cp:coreProperties>
</file>