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56" r:id="rId2"/>
    <p:sldId id="257" r:id="rId3"/>
    <p:sldId id="290" r:id="rId4"/>
    <p:sldId id="303" r:id="rId5"/>
    <p:sldId id="298" r:id="rId6"/>
    <p:sldId id="314" r:id="rId7"/>
    <p:sldId id="313" r:id="rId8"/>
    <p:sldId id="301" r:id="rId9"/>
    <p:sldId id="302" r:id="rId10"/>
    <p:sldId id="293" r:id="rId11"/>
    <p:sldId id="328" r:id="rId12"/>
    <p:sldId id="300" r:id="rId13"/>
    <p:sldId id="278" r:id="rId14"/>
    <p:sldId id="288" r:id="rId15"/>
    <p:sldId id="264" r:id="rId16"/>
    <p:sldId id="286" r:id="rId17"/>
    <p:sldId id="297" r:id="rId18"/>
    <p:sldId id="322" r:id="rId19"/>
    <p:sldId id="327" r:id="rId20"/>
    <p:sldId id="307" r:id="rId21"/>
    <p:sldId id="283" r:id="rId22"/>
    <p:sldId id="292" r:id="rId23"/>
    <p:sldId id="319" r:id="rId24"/>
    <p:sldId id="320" r:id="rId25"/>
    <p:sldId id="317" r:id="rId26"/>
    <p:sldId id="329" r:id="rId27"/>
    <p:sldId id="330" r:id="rId28"/>
    <p:sldId id="331" r:id="rId29"/>
    <p:sldId id="332" r:id="rId30"/>
    <p:sldId id="333" r:id="rId31"/>
    <p:sldId id="334" r:id="rId32"/>
    <p:sldId id="271" r:id="rId33"/>
    <p:sldId id="315" r:id="rId34"/>
    <p:sldId id="335" r:id="rId35"/>
    <p:sldId id="261"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Ventas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ADD1-4A5A-BFFE-CF448FF5DD24}"/>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ADD1-4A5A-BFFE-CF448FF5DD24}"/>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ADD1-4A5A-BFFE-CF448FF5DD24}"/>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6-ADD1-4A5A-BFFE-CF448FF5DD24}"/>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ADD1-4A5A-BFFE-CF448FF5DD24}"/>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ADD1-4A5A-BFFE-CF448FF5DD24}"/>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ADD1-4A5A-BFFE-CF448FF5DD24}"/>
              </c:ext>
            </c:extLst>
          </c:dPt>
          <c:dPt>
            <c:idx val="7"/>
            <c:bubble3D val="0"/>
            <c:spPr>
              <a:solidFill>
                <a:schemeClr val="accent2">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8-ADD1-4A5A-BFFE-CF448FF5DD24}"/>
              </c:ext>
            </c:extLst>
          </c:dPt>
          <c:dPt>
            <c:idx val="8"/>
            <c:bubble3D val="0"/>
            <c:spPr>
              <a:solidFill>
                <a:schemeClr val="accent3">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ADD1-4A5A-BFFE-CF448FF5DD24}"/>
              </c:ext>
            </c:extLst>
          </c:dPt>
          <c:dPt>
            <c:idx val="9"/>
            <c:bubble3D val="0"/>
            <c:spPr>
              <a:solidFill>
                <a:schemeClr val="accent4">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A-ADD1-4A5A-BFFE-CF448FF5DD24}"/>
              </c:ext>
            </c:extLst>
          </c:dPt>
          <c:dPt>
            <c:idx val="10"/>
            <c:bubble3D val="0"/>
            <c:spPr>
              <a:solidFill>
                <a:schemeClr val="accent5">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ADD1-4A5A-BFFE-CF448FF5DD24}"/>
              </c:ext>
            </c:extLst>
          </c:dPt>
          <c:dLbls>
            <c:dLbl>
              <c:idx val="0"/>
              <c:layout>
                <c:manualLayout>
                  <c:x val="9.1393017342321248E-2"/>
                  <c:y val="2.2630602633346805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DD1-4A5A-BFFE-CF448FF5DD24}"/>
                </c:ext>
              </c:extLst>
            </c:dLbl>
            <c:dLbl>
              <c:idx val="1"/>
              <c:layout>
                <c:manualLayout>
                  <c:x val="0.14816746750952056"/>
                  <c:y val="4.8090030595861984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ADD1-4A5A-BFFE-CF448FF5DD24}"/>
                </c:ext>
              </c:extLst>
            </c:dLbl>
            <c:dLbl>
              <c:idx val="2"/>
              <c:layout>
                <c:manualLayout>
                  <c:x val="7.6160847785267521E-2"/>
                  <c:y val="0"/>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DD1-4A5A-BFFE-CF448FF5DD24}"/>
                </c:ext>
              </c:extLst>
            </c:dLbl>
            <c:dLbl>
              <c:idx val="3"/>
              <c:layout>
                <c:manualLayout>
                  <c:x val="-0.1024709588383601"/>
                  <c:y val="6.9417719151172522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6-ADD1-4A5A-BFFE-CF448FF5DD24}"/>
                </c:ext>
              </c:extLst>
            </c:dLbl>
            <c:dLbl>
              <c:idx val="4"/>
              <c:layout>
                <c:manualLayout>
                  <c:x val="-0.13847426870048662"/>
                  <c:y val="2.8281292987514636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DD1-4A5A-BFFE-CF448FF5DD24}"/>
                </c:ext>
              </c:extLst>
            </c:dLbl>
            <c:dLbl>
              <c:idx val="5"/>
              <c:layout>
                <c:manualLayout>
                  <c:x val="-0.14678272482251578"/>
                  <c:y val="2.5710266352286119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ADD1-4A5A-BFFE-CF448FF5DD24}"/>
                </c:ext>
              </c:extLst>
            </c:dLbl>
            <c:dLbl>
              <c:idx val="6"/>
              <c:layout>
                <c:manualLayout>
                  <c:x val="-0.13570478332647687"/>
                  <c:y val="1.7997186446600234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DD1-4A5A-BFFE-CF448FF5DD24}"/>
                </c:ext>
              </c:extLst>
            </c:dLbl>
            <c:dLbl>
              <c:idx val="7"/>
              <c:layout>
                <c:manualLayout>
                  <c:x val="-0.10939467227338441"/>
                  <c:y val="-3.3658840954593504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ADD1-4A5A-BFFE-CF448FF5DD24}"/>
                </c:ext>
              </c:extLst>
            </c:dLbl>
            <c:dLbl>
              <c:idx val="8"/>
              <c:layout>
                <c:manualLayout>
                  <c:x val="-6.7852391663238434E-2"/>
                  <c:y val="-5.5296667282546473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ADD1-4A5A-BFFE-CF448FF5DD24}"/>
                </c:ext>
              </c:extLst>
            </c:dLbl>
            <c:dLbl>
              <c:idx val="9"/>
              <c:layout>
                <c:manualLayout>
                  <c:x val="-8.3084561220292466E-3"/>
                  <c:y val="-4.3275652655905938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A-ADD1-4A5A-BFFE-CF448FF5DD24}"/>
                </c:ext>
              </c:extLst>
            </c:dLbl>
            <c:dLbl>
              <c:idx val="10"/>
              <c:layout>
                <c:manualLayout>
                  <c:x val="-9.6931988090341124E-3"/>
                  <c:y val="0"/>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ADD1-4A5A-BFFE-CF448FF5DD24}"/>
                </c:ext>
              </c:extLst>
            </c:dLbl>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es-AR"/>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Hoja1!$A$2:$A$12</c:f>
              <c:strCache>
                <c:ptCount val="11"/>
                <c:pt idx="0">
                  <c:v>Bolivia</c:v>
                </c:pt>
                <c:pt idx="1">
                  <c:v>Argentina</c:v>
                </c:pt>
                <c:pt idx="2">
                  <c:v>EEUU</c:v>
                </c:pt>
                <c:pt idx="3">
                  <c:v>Chile</c:v>
                </c:pt>
                <c:pt idx="4">
                  <c:v>Australia</c:v>
                </c:pt>
                <c:pt idx="5">
                  <c:v>China</c:v>
                </c:pt>
                <c:pt idx="6">
                  <c:v>Alemania</c:v>
                </c:pt>
                <c:pt idx="7">
                  <c:v>Rep. Democrática del Congo</c:v>
                </c:pt>
                <c:pt idx="8">
                  <c:v>Canadá</c:v>
                </c:pt>
                <c:pt idx="9">
                  <c:v>México</c:v>
                </c:pt>
                <c:pt idx="10">
                  <c:v>Otros</c:v>
                </c:pt>
              </c:strCache>
            </c:strRef>
          </c:cat>
          <c:val>
            <c:numRef>
              <c:f>Hoja1!$B$2:$B$12</c:f>
              <c:numCache>
                <c:formatCode>0.0%</c:formatCode>
                <c:ptCount val="11"/>
                <c:pt idx="0">
                  <c:v>0.21904761904761905</c:v>
                </c:pt>
                <c:pt idx="1">
                  <c:v>0.20952380952380953</c:v>
                </c:pt>
                <c:pt idx="2">
                  <c:v>0.13333333333333333</c:v>
                </c:pt>
                <c:pt idx="3">
                  <c:v>0.10476190476190476</c:v>
                </c:pt>
                <c:pt idx="4">
                  <c:v>8.2857142857142851E-2</c:v>
                </c:pt>
                <c:pt idx="5">
                  <c:v>6.4761904761904757E-2</c:v>
                </c:pt>
                <c:pt idx="6">
                  <c:v>3.619047619047619E-2</c:v>
                </c:pt>
                <c:pt idx="7">
                  <c:v>2.8571428571428571E-2</c:v>
                </c:pt>
                <c:pt idx="8">
                  <c:v>2.8571428571428571E-2</c:v>
                </c:pt>
                <c:pt idx="9">
                  <c:v>1.6190476190476189E-2</c:v>
                </c:pt>
                <c:pt idx="10">
                  <c:v>7.6190476190476142E-2</c:v>
                </c:pt>
              </c:numCache>
            </c:numRef>
          </c:val>
          <c:extLst>
            <c:ext xmlns:c16="http://schemas.microsoft.com/office/drawing/2014/chart" uri="{C3380CC4-5D6E-409C-BE32-E72D297353CC}">
              <c16:uniqueId val="{00000000-ADD1-4A5A-BFFE-CF448FF5DD24}"/>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Hoja1!$B$1</c:f>
              <c:strCache>
                <c:ptCount val="1"/>
                <c:pt idx="0">
                  <c:v>Australia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Hoja1!$B$2:$B$9</c:f>
              <c:numCache>
                <c:formatCode>General</c:formatCode>
                <c:ptCount val="8"/>
                <c:pt idx="0">
                  <c:v>9260</c:v>
                </c:pt>
                <c:pt idx="1">
                  <c:v>12800</c:v>
                </c:pt>
                <c:pt idx="2">
                  <c:v>14100</c:v>
                </c:pt>
                <c:pt idx="3">
                  <c:v>40000</c:v>
                </c:pt>
                <c:pt idx="4">
                  <c:v>39700</c:v>
                </c:pt>
                <c:pt idx="5" formatCode="#,##0">
                  <c:v>55300</c:v>
                </c:pt>
                <c:pt idx="6">
                  <c:v>74700</c:v>
                </c:pt>
                <c:pt idx="7">
                  <c:v>86000</c:v>
                </c:pt>
              </c:numCache>
            </c:numRef>
          </c:val>
          <c:extLst>
            <c:ext xmlns:c16="http://schemas.microsoft.com/office/drawing/2014/chart" uri="{C3380CC4-5D6E-409C-BE32-E72D297353CC}">
              <c16:uniqueId val="{00000000-365A-4C64-A298-23B09A4B271C}"/>
            </c:ext>
          </c:extLst>
        </c:ser>
        <c:ser>
          <c:idx val="1"/>
          <c:order val="1"/>
          <c:tx>
            <c:strRef>
              <c:f>Hoja1!$C$1</c:f>
              <c:strCache>
                <c:ptCount val="1"/>
                <c:pt idx="0">
                  <c:v>Chile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Hoja1!$C$2:$C$9</c:f>
              <c:numCache>
                <c:formatCode>General</c:formatCode>
                <c:ptCount val="8"/>
                <c:pt idx="0">
                  <c:v>10510</c:v>
                </c:pt>
                <c:pt idx="1">
                  <c:v>13200</c:v>
                </c:pt>
                <c:pt idx="2">
                  <c:v>10500</c:v>
                </c:pt>
                <c:pt idx="3">
                  <c:v>14200</c:v>
                </c:pt>
                <c:pt idx="4">
                  <c:v>21500</c:v>
                </c:pt>
                <c:pt idx="5" formatCode="#,##0">
                  <c:v>28300</c:v>
                </c:pt>
                <c:pt idx="6">
                  <c:v>38000</c:v>
                </c:pt>
                <c:pt idx="7">
                  <c:v>44000</c:v>
                </c:pt>
              </c:numCache>
            </c:numRef>
          </c:val>
          <c:extLst>
            <c:ext xmlns:c16="http://schemas.microsoft.com/office/drawing/2014/chart" uri="{C3380CC4-5D6E-409C-BE32-E72D297353CC}">
              <c16:uniqueId val="{00000001-365A-4C64-A298-23B09A4B271C}"/>
            </c:ext>
          </c:extLst>
        </c:ser>
        <c:ser>
          <c:idx val="2"/>
          <c:order val="2"/>
          <c:tx>
            <c:strRef>
              <c:f>Hoja1!$D$1</c:f>
              <c:strCache>
                <c:ptCount val="1"/>
                <c:pt idx="0">
                  <c:v>Argentina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Hoja1!$D$2:$D$9</c:f>
              <c:numCache>
                <c:formatCode>General</c:formatCode>
                <c:ptCount val="8"/>
                <c:pt idx="0">
                  <c:v>2950</c:v>
                </c:pt>
                <c:pt idx="1">
                  <c:v>2700</c:v>
                </c:pt>
                <c:pt idx="2">
                  <c:v>3600</c:v>
                </c:pt>
                <c:pt idx="3">
                  <c:v>5700</c:v>
                </c:pt>
                <c:pt idx="4">
                  <c:v>5900</c:v>
                </c:pt>
                <c:pt idx="5" formatCode="#,##0">
                  <c:v>5970</c:v>
                </c:pt>
                <c:pt idx="6">
                  <c:v>6590</c:v>
                </c:pt>
                <c:pt idx="7">
                  <c:v>9600</c:v>
                </c:pt>
              </c:numCache>
            </c:numRef>
          </c:val>
          <c:extLst>
            <c:ext xmlns:c16="http://schemas.microsoft.com/office/drawing/2014/chart" uri="{C3380CC4-5D6E-409C-BE32-E72D297353CC}">
              <c16:uniqueId val="{00000002-365A-4C64-A298-23B09A4B271C}"/>
            </c:ext>
          </c:extLst>
        </c:ser>
        <c:ser>
          <c:idx val="3"/>
          <c:order val="3"/>
          <c:tx>
            <c:strRef>
              <c:f>Hoja1!$E$1</c:f>
              <c:strCache>
                <c:ptCount val="1"/>
                <c:pt idx="0">
                  <c:v>China</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Hoja1!$E$2:$E$9</c:f>
              <c:numCache>
                <c:formatCode>General</c:formatCode>
                <c:ptCount val="8"/>
                <c:pt idx="0">
                  <c:v>3950</c:v>
                </c:pt>
                <c:pt idx="1">
                  <c:v>4500</c:v>
                </c:pt>
                <c:pt idx="2">
                  <c:v>2000</c:v>
                </c:pt>
                <c:pt idx="3">
                  <c:v>6800</c:v>
                </c:pt>
                <c:pt idx="4">
                  <c:v>13300</c:v>
                </c:pt>
                <c:pt idx="5" formatCode="#,##0">
                  <c:v>14000</c:v>
                </c:pt>
                <c:pt idx="6">
                  <c:v>22600</c:v>
                </c:pt>
                <c:pt idx="7">
                  <c:v>33000</c:v>
                </c:pt>
              </c:numCache>
            </c:numRef>
          </c:val>
          <c:extLst>
            <c:ext xmlns:c16="http://schemas.microsoft.com/office/drawing/2014/chart" uri="{C3380CC4-5D6E-409C-BE32-E72D297353CC}">
              <c16:uniqueId val="{00000003-365A-4C64-A298-23B09A4B271C}"/>
            </c:ext>
          </c:extLst>
        </c:ser>
        <c:ser>
          <c:idx val="4"/>
          <c:order val="4"/>
          <c:tx>
            <c:strRef>
              <c:f>Hoja1!$F$1</c:f>
              <c:strCache>
                <c:ptCount val="1"/>
                <c:pt idx="0">
                  <c:v>Portugal</c:v>
                </c:pt>
              </c:strCache>
            </c:strRef>
          </c:tx>
          <c:spPr>
            <a:solidFill>
              <a:schemeClr val="accent5"/>
            </a:solidFill>
            <a:ln>
              <a:noFill/>
            </a:ln>
            <a:effectLst/>
          </c:spPr>
          <c:invertIfNegative val="0"/>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Hoja1!$F$2:$F$9</c:f>
              <c:numCache>
                <c:formatCode>General</c:formatCode>
                <c:ptCount val="8"/>
                <c:pt idx="0">
                  <c:v>800</c:v>
                </c:pt>
                <c:pt idx="1">
                  <c:v>560</c:v>
                </c:pt>
                <c:pt idx="2">
                  <c:v>200</c:v>
                </c:pt>
                <c:pt idx="3">
                  <c:v>800</c:v>
                </c:pt>
                <c:pt idx="4">
                  <c:v>384</c:v>
                </c:pt>
                <c:pt idx="5">
                  <c:v>900</c:v>
                </c:pt>
                <c:pt idx="6">
                  <c:v>380</c:v>
                </c:pt>
                <c:pt idx="7">
                  <c:v>380</c:v>
                </c:pt>
              </c:numCache>
            </c:numRef>
          </c:val>
          <c:extLst>
            <c:ext xmlns:c16="http://schemas.microsoft.com/office/drawing/2014/chart" uri="{C3380CC4-5D6E-409C-BE32-E72D297353CC}">
              <c16:uniqueId val="{00000004-365A-4C64-A298-23B09A4B271C}"/>
            </c:ext>
          </c:extLst>
        </c:ser>
        <c:ser>
          <c:idx val="5"/>
          <c:order val="5"/>
          <c:tx>
            <c:strRef>
              <c:f>Hoja1!$G$1</c:f>
              <c:strCache>
                <c:ptCount val="1"/>
                <c:pt idx="0">
                  <c:v>Brasil</c:v>
                </c:pt>
              </c:strCache>
            </c:strRef>
          </c:tx>
          <c:spPr>
            <a:solidFill>
              <a:schemeClr val="accent6"/>
            </a:solidFill>
            <a:ln>
              <a:noFill/>
            </a:ln>
            <a:effectLst/>
          </c:spPr>
          <c:invertIfNegative val="0"/>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Hoja1!$G$2:$G$9</c:f>
              <c:numCache>
                <c:formatCode>General</c:formatCode>
                <c:ptCount val="8"/>
                <c:pt idx="0">
                  <c:v>160</c:v>
                </c:pt>
                <c:pt idx="1">
                  <c:v>150</c:v>
                </c:pt>
                <c:pt idx="2">
                  <c:v>200</c:v>
                </c:pt>
                <c:pt idx="3">
                  <c:v>200</c:v>
                </c:pt>
                <c:pt idx="4">
                  <c:v>1420</c:v>
                </c:pt>
                <c:pt idx="5" formatCode="#,##0">
                  <c:v>1700</c:v>
                </c:pt>
                <c:pt idx="6">
                  <c:v>2630</c:v>
                </c:pt>
                <c:pt idx="7">
                  <c:v>4900</c:v>
                </c:pt>
              </c:numCache>
            </c:numRef>
          </c:val>
          <c:extLst>
            <c:ext xmlns:c16="http://schemas.microsoft.com/office/drawing/2014/chart" uri="{C3380CC4-5D6E-409C-BE32-E72D297353CC}">
              <c16:uniqueId val="{00000005-365A-4C64-A298-23B09A4B271C}"/>
            </c:ext>
          </c:extLst>
        </c:ser>
        <c:ser>
          <c:idx val="6"/>
          <c:order val="6"/>
          <c:tx>
            <c:strRef>
              <c:f>Hoja1!$H$1</c:f>
              <c:strCache>
                <c:ptCount val="1"/>
                <c:pt idx="0">
                  <c:v>Canadá</c:v>
                </c:pt>
              </c:strCache>
            </c:strRef>
          </c:tx>
          <c:spPr>
            <a:solidFill>
              <a:schemeClr val="accent1">
                <a:lumMod val="60000"/>
              </a:schemeClr>
            </a:solidFill>
            <a:ln>
              <a:noFill/>
            </a:ln>
            <a:effectLst/>
          </c:spPr>
          <c:invertIfNegative val="0"/>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Hoja1!$H$2:$H$9</c:f>
              <c:numCache>
                <c:formatCode>General</c:formatCode>
                <c:ptCount val="8"/>
                <c:pt idx="0">
                  <c:v>0</c:v>
                </c:pt>
                <c:pt idx="1">
                  <c:v>0</c:v>
                </c:pt>
                <c:pt idx="2">
                  <c:v>0</c:v>
                </c:pt>
                <c:pt idx="3">
                  <c:v>0</c:v>
                </c:pt>
                <c:pt idx="4">
                  <c:v>0</c:v>
                </c:pt>
                <c:pt idx="5" formatCode="#,##0">
                  <c:v>0</c:v>
                </c:pt>
                <c:pt idx="6">
                  <c:v>520</c:v>
                </c:pt>
                <c:pt idx="7">
                  <c:v>3400</c:v>
                </c:pt>
              </c:numCache>
            </c:numRef>
          </c:val>
          <c:extLst>
            <c:ext xmlns:c16="http://schemas.microsoft.com/office/drawing/2014/chart" uri="{C3380CC4-5D6E-409C-BE32-E72D297353CC}">
              <c16:uniqueId val="{00000006-365A-4C64-A298-23B09A4B271C}"/>
            </c:ext>
          </c:extLst>
        </c:ser>
        <c:ser>
          <c:idx val="7"/>
          <c:order val="7"/>
          <c:tx>
            <c:strRef>
              <c:f>Hoja1!$I$1</c:f>
              <c:strCache>
                <c:ptCount val="1"/>
                <c:pt idx="0">
                  <c:v>Zimbawe</c:v>
                </c:pt>
              </c:strCache>
            </c:strRef>
          </c:tx>
          <c:spPr>
            <a:solidFill>
              <a:schemeClr val="accent2">
                <a:lumMod val="60000"/>
              </a:schemeClr>
            </a:solidFill>
            <a:ln>
              <a:noFill/>
            </a:ln>
            <a:effectLst/>
          </c:spPr>
          <c:invertIfNegative val="0"/>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Hoja1!$I$2:$I$9</c:f>
              <c:numCache>
                <c:formatCode>General</c:formatCode>
                <c:ptCount val="8"/>
                <c:pt idx="0">
                  <c:v>470</c:v>
                </c:pt>
                <c:pt idx="1">
                  <c:v>1060</c:v>
                </c:pt>
                <c:pt idx="2">
                  <c:v>900</c:v>
                </c:pt>
                <c:pt idx="3">
                  <c:v>800</c:v>
                </c:pt>
                <c:pt idx="4">
                  <c:v>417</c:v>
                </c:pt>
                <c:pt idx="5" formatCode="#,##0">
                  <c:v>710</c:v>
                </c:pt>
                <c:pt idx="6">
                  <c:v>1030</c:v>
                </c:pt>
                <c:pt idx="7">
                  <c:v>3400</c:v>
                </c:pt>
              </c:numCache>
            </c:numRef>
          </c:val>
          <c:extLst>
            <c:ext xmlns:c16="http://schemas.microsoft.com/office/drawing/2014/chart" uri="{C3380CC4-5D6E-409C-BE32-E72D297353CC}">
              <c16:uniqueId val="{00000007-365A-4C64-A298-23B09A4B271C}"/>
            </c:ext>
          </c:extLst>
        </c:ser>
        <c:dLbls>
          <c:showLegendKey val="0"/>
          <c:showVal val="0"/>
          <c:showCatName val="0"/>
          <c:showSerName val="0"/>
          <c:showPercent val="0"/>
          <c:showBubbleSize val="0"/>
        </c:dLbls>
        <c:gapWidth val="150"/>
        <c:overlap val="100"/>
        <c:axId val="1227107183"/>
        <c:axId val="1227107663"/>
      </c:barChart>
      <c:catAx>
        <c:axId val="12271071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1227107663"/>
        <c:crosses val="autoZero"/>
        <c:auto val="1"/>
        <c:lblAlgn val="ctr"/>
        <c:lblOffset val="100"/>
        <c:noMultiLvlLbl val="0"/>
      </c:catAx>
      <c:valAx>
        <c:axId val="1227107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12271071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Hoja1!$B$1</c:f>
              <c:strCache>
                <c:ptCount val="1"/>
                <c:pt idx="0">
                  <c:v>Baterías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Hoja1!$B$2:$B$9</c:f>
              <c:numCache>
                <c:formatCode>0%</c:formatCode>
                <c:ptCount val="8"/>
                <c:pt idx="0">
                  <c:v>0.23</c:v>
                </c:pt>
                <c:pt idx="1">
                  <c:v>0.22</c:v>
                </c:pt>
                <c:pt idx="2">
                  <c:v>0.35</c:v>
                </c:pt>
                <c:pt idx="3">
                  <c:v>0.46</c:v>
                </c:pt>
                <c:pt idx="4">
                  <c:v>0.71</c:v>
                </c:pt>
                <c:pt idx="5">
                  <c:v>0.74</c:v>
                </c:pt>
                <c:pt idx="6">
                  <c:v>0.8</c:v>
                </c:pt>
                <c:pt idx="7">
                  <c:v>0.87</c:v>
                </c:pt>
              </c:numCache>
            </c:numRef>
          </c:val>
          <c:extLst>
            <c:ext xmlns:c16="http://schemas.microsoft.com/office/drawing/2014/chart" uri="{C3380CC4-5D6E-409C-BE32-E72D297353CC}">
              <c16:uniqueId val="{00000000-CA9E-4D3E-B81F-4035FCBB0276}"/>
            </c:ext>
          </c:extLst>
        </c:ser>
        <c:ser>
          <c:idx val="1"/>
          <c:order val="1"/>
          <c:tx>
            <c:strRef>
              <c:f>Hoja1!$C$1</c:f>
              <c:strCache>
                <c:ptCount val="1"/>
                <c:pt idx="0">
                  <c:v>Cerámicas y vidrio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Hoja1!$C$2:$C$9</c:f>
              <c:numCache>
                <c:formatCode>0%</c:formatCode>
                <c:ptCount val="8"/>
                <c:pt idx="0">
                  <c:v>0.31</c:v>
                </c:pt>
                <c:pt idx="1">
                  <c:v>0.3</c:v>
                </c:pt>
                <c:pt idx="2">
                  <c:v>0.32</c:v>
                </c:pt>
                <c:pt idx="3">
                  <c:v>0.27</c:v>
                </c:pt>
                <c:pt idx="4">
                  <c:v>0.14000000000000001</c:v>
                </c:pt>
                <c:pt idx="5">
                  <c:v>0.14000000000000001</c:v>
                </c:pt>
                <c:pt idx="6">
                  <c:v>7.0000000000000007E-2</c:v>
                </c:pt>
                <c:pt idx="7">
                  <c:v>0.04</c:v>
                </c:pt>
              </c:numCache>
            </c:numRef>
          </c:val>
          <c:extLst>
            <c:ext xmlns:c16="http://schemas.microsoft.com/office/drawing/2014/chart" uri="{C3380CC4-5D6E-409C-BE32-E72D297353CC}">
              <c16:uniqueId val="{00000001-CA9E-4D3E-B81F-4035FCBB0276}"/>
            </c:ext>
          </c:extLst>
        </c:ser>
        <c:ser>
          <c:idx val="2"/>
          <c:order val="2"/>
          <c:tx>
            <c:strRef>
              <c:f>Hoja1!$D$1</c:f>
              <c:strCache>
                <c:ptCount val="1"/>
                <c:pt idx="0">
                  <c:v>Grasas lubricantes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Hoja1!$D$2:$D$9</c:f>
              <c:numCache>
                <c:formatCode>0%</c:formatCode>
                <c:ptCount val="8"/>
                <c:pt idx="0">
                  <c:v>0.09</c:v>
                </c:pt>
                <c:pt idx="1">
                  <c:v>0.11</c:v>
                </c:pt>
                <c:pt idx="2">
                  <c:v>0.09</c:v>
                </c:pt>
                <c:pt idx="3">
                  <c:v>7.0000000000000007E-2</c:v>
                </c:pt>
                <c:pt idx="4">
                  <c:v>0.04</c:v>
                </c:pt>
                <c:pt idx="5">
                  <c:v>0.03</c:v>
                </c:pt>
                <c:pt idx="6">
                  <c:v>0.04</c:v>
                </c:pt>
                <c:pt idx="7">
                  <c:v>0.02</c:v>
                </c:pt>
              </c:numCache>
            </c:numRef>
          </c:val>
          <c:extLst>
            <c:ext xmlns:c16="http://schemas.microsoft.com/office/drawing/2014/chart" uri="{C3380CC4-5D6E-409C-BE32-E72D297353CC}">
              <c16:uniqueId val="{00000002-CA9E-4D3E-B81F-4035FCBB0276}"/>
            </c:ext>
          </c:extLst>
        </c:ser>
        <c:ser>
          <c:idx val="3"/>
          <c:order val="3"/>
          <c:tx>
            <c:strRef>
              <c:f>Hoja1!$E$1</c:f>
              <c:strCache>
                <c:ptCount val="1"/>
                <c:pt idx="0">
                  <c:v>Otros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Hoja1!$A$2:$A$9</c:f>
              <c:numCache>
                <c:formatCode>General</c:formatCode>
                <c:ptCount val="8"/>
                <c:pt idx="0">
                  <c:v>2010</c:v>
                </c:pt>
                <c:pt idx="1">
                  <c:v>2012</c:v>
                </c:pt>
                <c:pt idx="2">
                  <c:v>2015</c:v>
                </c:pt>
                <c:pt idx="3">
                  <c:v>2017</c:v>
                </c:pt>
                <c:pt idx="4">
                  <c:v>2020</c:v>
                </c:pt>
                <c:pt idx="5">
                  <c:v>2021</c:v>
                </c:pt>
                <c:pt idx="6">
                  <c:v>2022</c:v>
                </c:pt>
                <c:pt idx="7">
                  <c:v>2023</c:v>
                </c:pt>
              </c:numCache>
            </c:numRef>
          </c:cat>
          <c:val>
            <c:numRef>
              <c:f>Hoja1!$E$2:$E$9</c:f>
              <c:numCache>
                <c:formatCode>0%</c:formatCode>
                <c:ptCount val="8"/>
                <c:pt idx="0">
                  <c:v>0.37</c:v>
                </c:pt>
                <c:pt idx="1">
                  <c:v>0.37</c:v>
                </c:pt>
                <c:pt idx="2">
                  <c:v>0.24</c:v>
                </c:pt>
                <c:pt idx="3">
                  <c:v>0.2</c:v>
                </c:pt>
                <c:pt idx="4">
                  <c:v>0.11</c:v>
                </c:pt>
                <c:pt idx="5">
                  <c:v>0.09</c:v>
                </c:pt>
                <c:pt idx="6">
                  <c:v>0.09</c:v>
                </c:pt>
                <c:pt idx="7">
                  <c:v>7.0000000000000007E-2</c:v>
                </c:pt>
              </c:numCache>
            </c:numRef>
          </c:val>
          <c:extLst>
            <c:ext xmlns:c16="http://schemas.microsoft.com/office/drawing/2014/chart" uri="{C3380CC4-5D6E-409C-BE32-E72D297353CC}">
              <c16:uniqueId val="{00000003-CA9E-4D3E-B81F-4035FCBB0276}"/>
            </c:ext>
          </c:extLst>
        </c:ser>
        <c:dLbls>
          <c:showLegendKey val="0"/>
          <c:showVal val="0"/>
          <c:showCatName val="0"/>
          <c:showSerName val="0"/>
          <c:showPercent val="0"/>
          <c:showBubbleSize val="0"/>
        </c:dLbls>
        <c:gapWidth val="150"/>
        <c:overlap val="100"/>
        <c:axId val="876149487"/>
        <c:axId val="1159530271"/>
      </c:barChart>
      <c:catAx>
        <c:axId val="876149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1159530271"/>
        <c:crosses val="autoZero"/>
        <c:auto val="1"/>
        <c:lblAlgn val="ctr"/>
        <c:lblOffset val="100"/>
        <c:noMultiLvlLbl val="0"/>
      </c:catAx>
      <c:valAx>
        <c:axId val="11595302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8761494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Hoja1!$B$1</c:f>
              <c:strCache>
                <c:ptCount val="1"/>
                <c:pt idx="0">
                  <c:v>China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Hoja1!$A$2:$A$14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Hoja1!$B$2:$B$14</c:f>
              <c:numCache>
                <c:formatCode>#,##0</c:formatCode>
                <c:ptCount val="13"/>
                <c:pt idx="0">
                  <c:v>1.44</c:v>
                </c:pt>
                <c:pt idx="1">
                  <c:v>5.12</c:v>
                </c:pt>
                <c:pt idx="2">
                  <c:v>9.86</c:v>
                </c:pt>
                <c:pt idx="3">
                  <c:v>15.73</c:v>
                </c:pt>
                <c:pt idx="4">
                  <c:v>73</c:v>
                </c:pt>
                <c:pt idx="5">
                  <c:v>211</c:v>
                </c:pt>
                <c:pt idx="6">
                  <c:v>339</c:v>
                </c:pt>
                <c:pt idx="7">
                  <c:v>580</c:v>
                </c:pt>
                <c:pt idx="8">
                  <c:v>1090</c:v>
                </c:pt>
                <c:pt idx="9">
                  <c:v>1060</c:v>
                </c:pt>
                <c:pt idx="10">
                  <c:v>1140</c:v>
                </c:pt>
                <c:pt idx="11">
                  <c:v>3250</c:v>
                </c:pt>
                <c:pt idx="12">
                  <c:v>5900</c:v>
                </c:pt>
              </c:numCache>
            </c:numRef>
          </c:val>
          <c:extLst>
            <c:ext xmlns:c16="http://schemas.microsoft.com/office/drawing/2014/chart" uri="{C3380CC4-5D6E-409C-BE32-E72D297353CC}">
              <c16:uniqueId val="{00000000-B069-49BC-A715-2BC75BF7D1E5}"/>
            </c:ext>
          </c:extLst>
        </c:ser>
        <c:ser>
          <c:idx val="1"/>
          <c:order val="1"/>
          <c:tx>
            <c:strRef>
              <c:f>Hoja1!$C$1</c:f>
              <c:strCache>
                <c:ptCount val="1"/>
                <c:pt idx="0">
                  <c:v>Resto del Mundo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Hoja1!$A$2:$A$14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Hoja1!$C$2:$C$14</c:f>
              <c:numCache>
                <c:formatCode>#,##0</c:formatCode>
                <c:ptCount val="13"/>
                <c:pt idx="0">
                  <c:v>6.13</c:v>
                </c:pt>
                <c:pt idx="1">
                  <c:v>42.88</c:v>
                </c:pt>
                <c:pt idx="2">
                  <c:v>108.14</c:v>
                </c:pt>
                <c:pt idx="3">
                  <c:v>185.27</c:v>
                </c:pt>
                <c:pt idx="4">
                  <c:v>257</c:v>
                </c:pt>
                <c:pt idx="5">
                  <c:v>339</c:v>
                </c:pt>
                <c:pt idx="6">
                  <c:v>411</c:v>
                </c:pt>
                <c:pt idx="7">
                  <c:v>600</c:v>
                </c:pt>
                <c:pt idx="8">
                  <c:v>960</c:v>
                </c:pt>
                <c:pt idx="9">
                  <c:v>1020</c:v>
                </c:pt>
                <c:pt idx="10">
                  <c:v>1830</c:v>
                </c:pt>
                <c:pt idx="11">
                  <c:v>3250</c:v>
                </c:pt>
                <c:pt idx="12">
                  <c:v>4300</c:v>
                </c:pt>
              </c:numCache>
            </c:numRef>
          </c:val>
          <c:extLst>
            <c:ext xmlns:c16="http://schemas.microsoft.com/office/drawing/2014/chart" uri="{C3380CC4-5D6E-409C-BE32-E72D297353CC}">
              <c16:uniqueId val="{00000001-B069-49BC-A715-2BC75BF7D1E5}"/>
            </c:ext>
          </c:extLst>
        </c:ser>
        <c:dLbls>
          <c:showLegendKey val="0"/>
          <c:showVal val="0"/>
          <c:showCatName val="0"/>
          <c:showSerName val="0"/>
          <c:showPercent val="0"/>
          <c:showBubbleSize val="0"/>
        </c:dLbls>
        <c:gapWidth val="150"/>
        <c:overlap val="100"/>
        <c:axId val="333780672"/>
        <c:axId val="333783912"/>
      </c:barChart>
      <c:catAx>
        <c:axId val="333780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333783912"/>
        <c:crosses val="autoZero"/>
        <c:auto val="1"/>
        <c:lblAlgn val="ctr"/>
        <c:lblOffset val="100"/>
        <c:noMultiLvlLbl val="0"/>
      </c:catAx>
      <c:valAx>
        <c:axId val="333783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333780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Hoja1!$B$1</c:f>
              <c:strCache>
                <c:ptCount val="1"/>
                <c:pt idx="0">
                  <c:v>China</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Hoja1!$B$2:$B$21</c:f>
              <c:numCache>
                <c:formatCode>General</c:formatCode>
                <c:ptCount val="20"/>
                <c:pt idx="0">
                  <c:v>11.1</c:v>
                </c:pt>
                <c:pt idx="1">
                  <c:v>12.4</c:v>
                </c:pt>
                <c:pt idx="2">
                  <c:v>13.7</c:v>
                </c:pt>
                <c:pt idx="3">
                  <c:v>10.3</c:v>
                </c:pt>
                <c:pt idx="4">
                  <c:v>6.7</c:v>
                </c:pt>
                <c:pt idx="5">
                  <c:v>6</c:v>
                </c:pt>
                <c:pt idx="6">
                  <c:v>4.7</c:v>
                </c:pt>
                <c:pt idx="7">
                  <c:v>8.5</c:v>
                </c:pt>
                <c:pt idx="8">
                  <c:v>8.6999999999999993</c:v>
                </c:pt>
                <c:pt idx="9">
                  <c:v>14.8</c:v>
                </c:pt>
                <c:pt idx="10">
                  <c:v>19.5</c:v>
                </c:pt>
                <c:pt idx="11">
                  <c:v>18.100000000000001</c:v>
                </c:pt>
                <c:pt idx="12">
                  <c:v>13.5</c:v>
                </c:pt>
                <c:pt idx="13">
                  <c:v>23.2</c:v>
                </c:pt>
                <c:pt idx="14">
                  <c:v>30.2</c:v>
                </c:pt>
                <c:pt idx="15">
                  <c:v>21.2</c:v>
                </c:pt>
                <c:pt idx="16">
                  <c:v>15.5</c:v>
                </c:pt>
                <c:pt idx="17">
                  <c:v>23.4</c:v>
                </c:pt>
                <c:pt idx="18">
                  <c:v>36.9</c:v>
                </c:pt>
                <c:pt idx="19">
                  <c:v>63.2</c:v>
                </c:pt>
              </c:numCache>
            </c:numRef>
          </c:val>
          <c:extLst>
            <c:ext xmlns:c16="http://schemas.microsoft.com/office/drawing/2014/chart" uri="{C3380CC4-5D6E-409C-BE32-E72D297353CC}">
              <c16:uniqueId val="{00000000-5BAE-42EF-BB43-158B5EAFD381}"/>
            </c:ext>
          </c:extLst>
        </c:ser>
        <c:ser>
          <c:idx val="1"/>
          <c:order val="1"/>
          <c:tx>
            <c:strRef>
              <c:f>Hoja1!$C$1</c:f>
              <c:strCache>
                <c:ptCount val="1"/>
                <c:pt idx="0">
                  <c:v>Corea, República de</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Hoja1!$C$2:$C$21</c:f>
              <c:numCache>
                <c:formatCode>General</c:formatCode>
                <c:ptCount val="20"/>
                <c:pt idx="0">
                  <c:v>3.6</c:v>
                </c:pt>
                <c:pt idx="1">
                  <c:v>3.9</c:v>
                </c:pt>
                <c:pt idx="2">
                  <c:v>4.2</c:v>
                </c:pt>
                <c:pt idx="3">
                  <c:v>4.3</c:v>
                </c:pt>
                <c:pt idx="4">
                  <c:v>6.8</c:v>
                </c:pt>
                <c:pt idx="5">
                  <c:v>8.1999999999999993</c:v>
                </c:pt>
                <c:pt idx="6">
                  <c:v>12</c:v>
                </c:pt>
                <c:pt idx="7">
                  <c:v>12.3</c:v>
                </c:pt>
                <c:pt idx="8">
                  <c:v>13.8</c:v>
                </c:pt>
                <c:pt idx="9">
                  <c:v>16.100000000000001</c:v>
                </c:pt>
                <c:pt idx="10">
                  <c:v>19.7</c:v>
                </c:pt>
                <c:pt idx="11">
                  <c:v>21.1</c:v>
                </c:pt>
                <c:pt idx="12">
                  <c:v>21.1</c:v>
                </c:pt>
                <c:pt idx="13">
                  <c:v>19.8</c:v>
                </c:pt>
                <c:pt idx="14">
                  <c:v>20.6</c:v>
                </c:pt>
                <c:pt idx="15">
                  <c:v>26.8</c:v>
                </c:pt>
                <c:pt idx="16">
                  <c:v>31.3</c:v>
                </c:pt>
                <c:pt idx="17">
                  <c:v>28.1</c:v>
                </c:pt>
                <c:pt idx="18">
                  <c:v>25.2</c:v>
                </c:pt>
                <c:pt idx="19">
                  <c:v>16.399999999999999</c:v>
                </c:pt>
              </c:numCache>
            </c:numRef>
          </c:val>
          <c:extLst>
            <c:ext xmlns:c16="http://schemas.microsoft.com/office/drawing/2014/chart" uri="{C3380CC4-5D6E-409C-BE32-E72D297353CC}">
              <c16:uniqueId val="{00000001-5BAE-42EF-BB43-158B5EAFD381}"/>
            </c:ext>
          </c:extLst>
        </c:ser>
        <c:ser>
          <c:idx val="2"/>
          <c:order val="2"/>
          <c:tx>
            <c:strRef>
              <c:f>Hoja1!$D$1</c:f>
              <c:strCache>
                <c:ptCount val="1"/>
                <c:pt idx="0">
                  <c:v>Japón</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Hoja1!$D$2:$D$21</c:f>
              <c:numCache>
                <c:formatCode>General</c:formatCode>
                <c:ptCount val="20"/>
                <c:pt idx="0">
                  <c:v>21.8</c:v>
                </c:pt>
                <c:pt idx="1">
                  <c:v>21</c:v>
                </c:pt>
                <c:pt idx="2">
                  <c:v>16.899999999999999</c:v>
                </c:pt>
                <c:pt idx="3">
                  <c:v>27.2</c:v>
                </c:pt>
                <c:pt idx="4">
                  <c:v>26.1</c:v>
                </c:pt>
                <c:pt idx="5">
                  <c:v>22.4</c:v>
                </c:pt>
                <c:pt idx="6">
                  <c:v>19.399999999999999</c:v>
                </c:pt>
                <c:pt idx="7">
                  <c:v>23.4</c:v>
                </c:pt>
                <c:pt idx="8">
                  <c:v>21</c:v>
                </c:pt>
                <c:pt idx="9">
                  <c:v>16.5</c:v>
                </c:pt>
                <c:pt idx="10">
                  <c:v>12.6</c:v>
                </c:pt>
                <c:pt idx="11">
                  <c:v>17.2</c:v>
                </c:pt>
                <c:pt idx="12">
                  <c:v>15.4</c:v>
                </c:pt>
                <c:pt idx="13">
                  <c:v>16</c:v>
                </c:pt>
                <c:pt idx="14">
                  <c:v>16.3</c:v>
                </c:pt>
                <c:pt idx="15">
                  <c:v>18.600000000000001</c:v>
                </c:pt>
                <c:pt idx="16">
                  <c:v>20.2</c:v>
                </c:pt>
                <c:pt idx="17">
                  <c:v>17.2</c:v>
                </c:pt>
                <c:pt idx="18">
                  <c:v>13.6</c:v>
                </c:pt>
                <c:pt idx="19">
                  <c:v>10.3</c:v>
                </c:pt>
              </c:numCache>
            </c:numRef>
          </c:val>
          <c:extLst>
            <c:ext xmlns:c16="http://schemas.microsoft.com/office/drawing/2014/chart" uri="{C3380CC4-5D6E-409C-BE32-E72D297353CC}">
              <c16:uniqueId val="{00000002-5BAE-42EF-BB43-158B5EAFD381}"/>
            </c:ext>
          </c:extLst>
        </c:ser>
        <c:ser>
          <c:idx val="3"/>
          <c:order val="3"/>
          <c:tx>
            <c:strRef>
              <c:f>Hoja1!$E$1</c:f>
              <c:strCache>
                <c:ptCount val="1"/>
                <c:pt idx="0">
                  <c:v>Países Bajos</c:v>
                </c:pt>
              </c:strCache>
            </c:strRef>
          </c:tx>
          <c:spPr>
            <a:solidFill>
              <a:schemeClr val="accent4"/>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Hoja1!$E$2:$E$21</c:f>
              <c:numCache>
                <c:formatCode>General</c:formatCode>
                <c:ptCount val="20"/>
                <c:pt idx="0">
                  <c:v>2</c:v>
                </c:pt>
                <c:pt idx="1">
                  <c:v>1.7</c:v>
                </c:pt>
                <c:pt idx="2">
                  <c:v>1.2</c:v>
                </c:pt>
                <c:pt idx="3">
                  <c:v>1.9</c:v>
                </c:pt>
                <c:pt idx="4">
                  <c:v>2.6</c:v>
                </c:pt>
                <c:pt idx="5">
                  <c:v>1.1000000000000001</c:v>
                </c:pt>
                <c:pt idx="6">
                  <c:v>0.7</c:v>
                </c:pt>
                <c:pt idx="7">
                  <c:v>0.8</c:v>
                </c:pt>
                <c:pt idx="8">
                  <c:v>1.2</c:v>
                </c:pt>
                <c:pt idx="9">
                  <c:v>1.8</c:v>
                </c:pt>
                <c:pt idx="10">
                  <c:v>1.6</c:v>
                </c:pt>
                <c:pt idx="11">
                  <c:v>1</c:v>
                </c:pt>
                <c:pt idx="12">
                  <c:v>0.6</c:v>
                </c:pt>
                <c:pt idx="13">
                  <c:v>0.4</c:v>
                </c:pt>
                <c:pt idx="14">
                  <c:v>0.4</c:v>
                </c:pt>
                <c:pt idx="15">
                  <c:v>0.3</c:v>
                </c:pt>
                <c:pt idx="16">
                  <c:v>5</c:v>
                </c:pt>
                <c:pt idx="17">
                  <c:v>3.6</c:v>
                </c:pt>
                <c:pt idx="18">
                  <c:v>3.2</c:v>
                </c:pt>
                <c:pt idx="19">
                  <c:v>1.9</c:v>
                </c:pt>
              </c:numCache>
            </c:numRef>
          </c:val>
          <c:extLst>
            <c:ext xmlns:c16="http://schemas.microsoft.com/office/drawing/2014/chart" uri="{C3380CC4-5D6E-409C-BE32-E72D297353CC}">
              <c16:uniqueId val="{00000003-5BAE-42EF-BB43-158B5EAFD381}"/>
            </c:ext>
          </c:extLst>
        </c:ser>
        <c:ser>
          <c:idx val="4"/>
          <c:order val="4"/>
          <c:tx>
            <c:strRef>
              <c:f>Hoja1!$F$1</c:f>
              <c:strCache>
                <c:ptCount val="1"/>
                <c:pt idx="0">
                  <c:v>Estados Unidos de América</c:v>
                </c:pt>
              </c:strCache>
            </c:strRef>
          </c:tx>
          <c:spPr>
            <a:solidFill>
              <a:schemeClr val="accent5"/>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Hoja1!$F$2:$F$21</c:f>
              <c:numCache>
                <c:formatCode>General</c:formatCode>
                <c:ptCount val="20"/>
                <c:pt idx="0">
                  <c:v>18.600000000000001</c:v>
                </c:pt>
                <c:pt idx="1">
                  <c:v>21.4</c:v>
                </c:pt>
                <c:pt idx="2">
                  <c:v>18.7</c:v>
                </c:pt>
                <c:pt idx="3">
                  <c:v>17.399999999999999</c:v>
                </c:pt>
                <c:pt idx="4">
                  <c:v>17.399999999999999</c:v>
                </c:pt>
                <c:pt idx="5">
                  <c:v>18.7</c:v>
                </c:pt>
                <c:pt idx="6">
                  <c:v>16.399999999999999</c:v>
                </c:pt>
                <c:pt idx="7">
                  <c:v>12.9</c:v>
                </c:pt>
                <c:pt idx="8">
                  <c:v>15.2</c:v>
                </c:pt>
                <c:pt idx="9">
                  <c:v>13.7</c:v>
                </c:pt>
                <c:pt idx="10">
                  <c:v>13.7</c:v>
                </c:pt>
                <c:pt idx="11">
                  <c:v>12.4</c:v>
                </c:pt>
                <c:pt idx="12">
                  <c:v>14.5</c:v>
                </c:pt>
                <c:pt idx="13">
                  <c:v>9.8000000000000007</c:v>
                </c:pt>
                <c:pt idx="14">
                  <c:v>6.7</c:v>
                </c:pt>
                <c:pt idx="15">
                  <c:v>7.5</c:v>
                </c:pt>
                <c:pt idx="16">
                  <c:v>6.8</c:v>
                </c:pt>
                <c:pt idx="17">
                  <c:v>6.9</c:v>
                </c:pt>
                <c:pt idx="18">
                  <c:v>5.3</c:v>
                </c:pt>
                <c:pt idx="19">
                  <c:v>1.6</c:v>
                </c:pt>
              </c:numCache>
            </c:numRef>
          </c:val>
          <c:extLst>
            <c:ext xmlns:c16="http://schemas.microsoft.com/office/drawing/2014/chart" uri="{C3380CC4-5D6E-409C-BE32-E72D297353CC}">
              <c16:uniqueId val="{00000004-5BAE-42EF-BB43-158B5EAFD381}"/>
            </c:ext>
          </c:extLst>
        </c:ser>
        <c:ser>
          <c:idx val="5"/>
          <c:order val="5"/>
          <c:tx>
            <c:strRef>
              <c:f>Hoja1!$G$1</c:f>
              <c:strCache>
                <c:ptCount val="1"/>
                <c:pt idx="0">
                  <c:v>Rusia, Federación de</c:v>
                </c:pt>
              </c:strCache>
            </c:strRef>
          </c:tx>
          <c:spPr>
            <a:solidFill>
              <a:schemeClr val="accent6"/>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Hoja1!$G$2:$G$21</c:f>
              <c:numCache>
                <c:formatCode>General</c:formatCode>
                <c:ptCount val="20"/>
                <c:pt idx="0">
                  <c:v>2.9</c:v>
                </c:pt>
                <c:pt idx="1">
                  <c:v>3.6</c:v>
                </c:pt>
                <c:pt idx="2">
                  <c:v>3.8</c:v>
                </c:pt>
                <c:pt idx="3">
                  <c:v>1.2</c:v>
                </c:pt>
                <c:pt idx="4">
                  <c:v>1.2</c:v>
                </c:pt>
                <c:pt idx="5">
                  <c:v>1.1000000000000001</c:v>
                </c:pt>
                <c:pt idx="6">
                  <c:v>0.7</c:v>
                </c:pt>
                <c:pt idx="7">
                  <c:v>0.9</c:v>
                </c:pt>
                <c:pt idx="8">
                  <c:v>2.2999999999999998</c:v>
                </c:pt>
                <c:pt idx="9">
                  <c:v>1.9</c:v>
                </c:pt>
                <c:pt idx="10">
                  <c:v>1.8</c:v>
                </c:pt>
                <c:pt idx="11">
                  <c:v>2.8</c:v>
                </c:pt>
                <c:pt idx="12">
                  <c:v>1.7</c:v>
                </c:pt>
                <c:pt idx="13">
                  <c:v>4.2</c:v>
                </c:pt>
                <c:pt idx="14">
                  <c:v>4</c:v>
                </c:pt>
                <c:pt idx="15">
                  <c:v>3.4</c:v>
                </c:pt>
                <c:pt idx="16">
                  <c:v>4</c:v>
                </c:pt>
                <c:pt idx="17">
                  <c:v>4.0999999999999996</c:v>
                </c:pt>
                <c:pt idx="18">
                  <c:v>3.5</c:v>
                </c:pt>
                <c:pt idx="19">
                  <c:v>1.3</c:v>
                </c:pt>
              </c:numCache>
            </c:numRef>
          </c:val>
          <c:extLst>
            <c:ext xmlns:c16="http://schemas.microsoft.com/office/drawing/2014/chart" uri="{C3380CC4-5D6E-409C-BE32-E72D297353CC}">
              <c16:uniqueId val="{00000005-5BAE-42EF-BB43-158B5EAFD381}"/>
            </c:ext>
          </c:extLst>
        </c:ser>
        <c:ser>
          <c:idx val="6"/>
          <c:order val="6"/>
          <c:tx>
            <c:strRef>
              <c:f>Hoja1!$H$1</c:f>
              <c:strCache>
                <c:ptCount val="1"/>
                <c:pt idx="0">
                  <c:v>Reino Unido</c:v>
                </c:pt>
              </c:strCache>
            </c:strRef>
          </c:tx>
          <c:spPr>
            <a:solidFill>
              <a:schemeClr val="accent1">
                <a:lumMod val="60000"/>
              </a:schemeClr>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Hoja1!$H$2:$H$21</c:f>
              <c:numCache>
                <c:formatCode>General</c:formatCode>
                <c:ptCount val="20"/>
                <c:pt idx="0">
                  <c:v>1.7</c:v>
                </c:pt>
                <c:pt idx="1">
                  <c:v>1.1000000000000001</c:v>
                </c:pt>
                <c:pt idx="2">
                  <c:v>1.3</c:v>
                </c:pt>
                <c:pt idx="3">
                  <c:v>1.2</c:v>
                </c:pt>
                <c:pt idx="4">
                  <c:v>1.3</c:v>
                </c:pt>
                <c:pt idx="5">
                  <c:v>0.7</c:v>
                </c:pt>
                <c:pt idx="6">
                  <c:v>1.2</c:v>
                </c:pt>
                <c:pt idx="7">
                  <c:v>0.7</c:v>
                </c:pt>
                <c:pt idx="8">
                  <c:v>0.7</c:v>
                </c:pt>
                <c:pt idx="9">
                  <c:v>0.6</c:v>
                </c:pt>
                <c:pt idx="10">
                  <c:v>0.8</c:v>
                </c:pt>
                <c:pt idx="11">
                  <c:v>0.9</c:v>
                </c:pt>
                <c:pt idx="12">
                  <c:v>0.7</c:v>
                </c:pt>
                <c:pt idx="13">
                  <c:v>1.3</c:v>
                </c:pt>
                <c:pt idx="14">
                  <c:v>1.6</c:v>
                </c:pt>
                <c:pt idx="15">
                  <c:v>1.5</c:v>
                </c:pt>
                <c:pt idx="16">
                  <c:v>0.8</c:v>
                </c:pt>
                <c:pt idx="17">
                  <c:v>0.7</c:v>
                </c:pt>
                <c:pt idx="18">
                  <c:v>1.1000000000000001</c:v>
                </c:pt>
                <c:pt idx="19">
                  <c:v>1.2</c:v>
                </c:pt>
              </c:numCache>
            </c:numRef>
          </c:val>
          <c:extLst>
            <c:ext xmlns:c16="http://schemas.microsoft.com/office/drawing/2014/chart" uri="{C3380CC4-5D6E-409C-BE32-E72D297353CC}">
              <c16:uniqueId val="{00000006-5BAE-42EF-BB43-158B5EAFD381}"/>
            </c:ext>
          </c:extLst>
        </c:ser>
        <c:ser>
          <c:idx val="7"/>
          <c:order val="7"/>
          <c:tx>
            <c:strRef>
              <c:f>Hoja1!$I$1</c:f>
              <c:strCache>
                <c:ptCount val="1"/>
                <c:pt idx="0">
                  <c:v>Bélgica</c:v>
                </c:pt>
              </c:strCache>
            </c:strRef>
          </c:tx>
          <c:spPr>
            <a:solidFill>
              <a:schemeClr val="accent2">
                <a:lumMod val="60000"/>
              </a:schemeClr>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Hoja1!$I$2:$I$21</c:f>
              <c:numCache>
                <c:formatCode>General</c:formatCode>
                <c:ptCount val="20"/>
                <c:pt idx="0">
                  <c:v>6.1</c:v>
                </c:pt>
                <c:pt idx="1">
                  <c:v>7.2</c:v>
                </c:pt>
                <c:pt idx="2">
                  <c:v>8.1999999999999993</c:v>
                </c:pt>
                <c:pt idx="3">
                  <c:v>8</c:v>
                </c:pt>
                <c:pt idx="4">
                  <c:v>8.6999999999999993</c:v>
                </c:pt>
                <c:pt idx="5">
                  <c:v>6.4</c:v>
                </c:pt>
                <c:pt idx="6">
                  <c:v>7</c:v>
                </c:pt>
                <c:pt idx="7">
                  <c:v>5.4</c:v>
                </c:pt>
                <c:pt idx="8">
                  <c:v>8.6</c:v>
                </c:pt>
                <c:pt idx="9">
                  <c:v>7.4</c:v>
                </c:pt>
                <c:pt idx="10">
                  <c:v>9</c:v>
                </c:pt>
                <c:pt idx="11">
                  <c:v>5.9</c:v>
                </c:pt>
                <c:pt idx="12">
                  <c:v>9.6999999999999993</c:v>
                </c:pt>
                <c:pt idx="13">
                  <c:v>9.8000000000000007</c:v>
                </c:pt>
                <c:pt idx="14">
                  <c:v>7.6</c:v>
                </c:pt>
                <c:pt idx="15">
                  <c:v>8.8000000000000007</c:v>
                </c:pt>
                <c:pt idx="16">
                  <c:v>5.7</c:v>
                </c:pt>
                <c:pt idx="17">
                  <c:v>5.3</c:v>
                </c:pt>
                <c:pt idx="18">
                  <c:v>1.9</c:v>
                </c:pt>
                <c:pt idx="19">
                  <c:v>1.1000000000000001</c:v>
                </c:pt>
              </c:numCache>
            </c:numRef>
          </c:val>
          <c:extLst>
            <c:ext xmlns:c16="http://schemas.microsoft.com/office/drawing/2014/chart" uri="{C3380CC4-5D6E-409C-BE32-E72D297353CC}">
              <c16:uniqueId val="{00000007-5BAE-42EF-BB43-158B5EAFD381}"/>
            </c:ext>
          </c:extLst>
        </c:ser>
        <c:ser>
          <c:idx val="8"/>
          <c:order val="8"/>
          <c:tx>
            <c:strRef>
              <c:f>Hoja1!$J$1</c:f>
              <c:strCache>
                <c:ptCount val="1"/>
                <c:pt idx="0">
                  <c:v>Alemania</c:v>
                </c:pt>
              </c:strCache>
            </c:strRef>
          </c:tx>
          <c:spPr>
            <a:solidFill>
              <a:schemeClr val="accent3">
                <a:lumMod val="60000"/>
              </a:schemeClr>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Hoja1!$J$2:$J$21</c:f>
              <c:numCache>
                <c:formatCode>General</c:formatCode>
                <c:ptCount val="20"/>
                <c:pt idx="0">
                  <c:v>11.7</c:v>
                </c:pt>
                <c:pt idx="1">
                  <c:v>10.8</c:v>
                </c:pt>
                <c:pt idx="2">
                  <c:v>11</c:v>
                </c:pt>
                <c:pt idx="3">
                  <c:v>10.199999999999999</c:v>
                </c:pt>
                <c:pt idx="4">
                  <c:v>10</c:v>
                </c:pt>
                <c:pt idx="5">
                  <c:v>17.600000000000001</c:v>
                </c:pt>
                <c:pt idx="6">
                  <c:v>19.399999999999999</c:v>
                </c:pt>
                <c:pt idx="7">
                  <c:v>19</c:v>
                </c:pt>
                <c:pt idx="8">
                  <c:v>10.9</c:v>
                </c:pt>
                <c:pt idx="9">
                  <c:v>11.8</c:v>
                </c:pt>
                <c:pt idx="10">
                  <c:v>3</c:v>
                </c:pt>
                <c:pt idx="11">
                  <c:v>2.9</c:v>
                </c:pt>
                <c:pt idx="12">
                  <c:v>7.8</c:v>
                </c:pt>
                <c:pt idx="13">
                  <c:v>4.7</c:v>
                </c:pt>
                <c:pt idx="14">
                  <c:v>3.7</c:v>
                </c:pt>
                <c:pt idx="15">
                  <c:v>3.6</c:v>
                </c:pt>
                <c:pt idx="16">
                  <c:v>4.4000000000000004</c:v>
                </c:pt>
                <c:pt idx="17">
                  <c:v>4.8</c:v>
                </c:pt>
                <c:pt idx="18">
                  <c:v>3.7</c:v>
                </c:pt>
                <c:pt idx="19">
                  <c:v>1</c:v>
                </c:pt>
              </c:numCache>
            </c:numRef>
          </c:val>
          <c:extLst>
            <c:ext xmlns:c16="http://schemas.microsoft.com/office/drawing/2014/chart" uri="{C3380CC4-5D6E-409C-BE32-E72D297353CC}">
              <c16:uniqueId val="{00000008-5BAE-42EF-BB43-158B5EAFD381}"/>
            </c:ext>
          </c:extLst>
        </c:ser>
        <c:ser>
          <c:idx val="9"/>
          <c:order val="9"/>
          <c:tx>
            <c:strRef>
              <c:f>Hoja1!$K$1</c:f>
              <c:strCache>
                <c:ptCount val="1"/>
                <c:pt idx="0">
                  <c:v>Francia</c:v>
                </c:pt>
              </c:strCache>
            </c:strRef>
          </c:tx>
          <c:spPr>
            <a:solidFill>
              <a:schemeClr val="accent4">
                <a:lumMod val="60000"/>
              </a:schemeClr>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Hoja1!$K$2:$K$21</c:f>
              <c:numCache>
                <c:formatCode>General</c:formatCode>
                <c:ptCount val="20"/>
                <c:pt idx="0">
                  <c:v>3.5</c:v>
                </c:pt>
                <c:pt idx="1">
                  <c:v>3</c:v>
                </c:pt>
                <c:pt idx="2">
                  <c:v>2.7</c:v>
                </c:pt>
                <c:pt idx="3">
                  <c:v>2.6</c:v>
                </c:pt>
                <c:pt idx="4">
                  <c:v>2.8</c:v>
                </c:pt>
                <c:pt idx="5">
                  <c:v>2.4</c:v>
                </c:pt>
                <c:pt idx="6">
                  <c:v>3.1</c:v>
                </c:pt>
                <c:pt idx="7">
                  <c:v>2.2999999999999998</c:v>
                </c:pt>
                <c:pt idx="8">
                  <c:v>3</c:v>
                </c:pt>
                <c:pt idx="9">
                  <c:v>2.5</c:v>
                </c:pt>
                <c:pt idx="10">
                  <c:v>2.6</c:v>
                </c:pt>
                <c:pt idx="11">
                  <c:v>2.7</c:v>
                </c:pt>
                <c:pt idx="12">
                  <c:v>1.4</c:v>
                </c:pt>
                <c:pt idx="13">
                  <c:v>1.1000000000000001</c:v>
                </c:pt>
                <c:pt idx="14">
                  <c:v>1</c:v>
                </c:pt>
                <c:pt idx="15">
                  <c:v>1.9</c:v>
                </c:pt>
                <c:pt idx="16">
                  <c:v>1.4</c:v>
                </c:pt>
                <c:pt idx="17">
                  <c:v>1</c:v>
                </c:pt>
                <c:pt idx="18">
                  <c:v>1</c:v>
                </c:pt>
                <c:pt idx="19">
                  <c:v>0.6</c:v>
                </c:pt>
              </c:numCache>
            </c:numRef>
          </c:val>
          <c:extLst>
            <c:ext xmlns:c16="http://schemas.microsoft.com/office/drawing/2014/chart" uri="{C3380CC4-5D6E-409C-BE32-E72D297353CC}">
              <c16:uniqueId val="{00000009-5BAE-42EF-BB43-158B5EAFD381}"/>
            </c:ext>
          </c:extLst>
        </c:ser>
        <c:ser>
          <c:idx val="10"/>
          <c:order val="10"/>
          <c:tx>
            <c:strRef>
              <c:f>Hoja1!$L$1</c:f>
              <c:strCache>
                <c:ptCount val="1"/>
                <c:pt idx="0">
                  <c:v>España</c:v>
                </c:pt>
              </c:strCache>
            </c:strRef>
          </c:tx>
          <c:spPr>
            <a:solidFill>
              <a:schemeClr val="accent5">
                <a:lumMod val="60000"/>
              </a:schemeClr>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Hoja1!$L$2:$L$21</c:f>
              <c:numCache>
                <c:formatCode>General</c:formatCode>
                <c:ptCount val="20"/>
                <c:pt idx="0">
                  <c:v>1.3</c:v>
                </c:pt>
                <c:pt idx="1">
                  <c:v>1.2</c:v>
                </c:pt>
                <c:pt idx="2">
                  <c:v>1.8</c:v>
                </c:pt>
                <c:pt idx="3">
                  <c:v>1.5</c:v>
                </c:pt>
                <c:pt idx="4">
                  <c:v>1.3</c:v>
                </c:pt>
                <c:pt idx="5">
                  <c:v>2.1</c:v>
                </c:pt>
                <c:pt idx="6">
                  <c:v>1.9</c:v>
                </c:pt>
                <c:pt idx="7">
                  <c:v>1.8</c:v>
                </c:pt>
                <c:pt idx="8">
                  <c:v>2.4</c:v>
                </c:pt>
                <c:pt idx="9">
                  <c:v>1.9</c:v>
                </c:pt>
                <c:pt idx="10">
                  <c:v>2.4</c:v>
                </c:pt>
                <c:pt idx="11">
                  <c:v>2.2999999999999998</c:v>
                </c:pt>
                <c:pt idx="12">
                  <c:v>2</c:v>
                </c:pt>
                <c:pt idx="13">
                  <c:v>1.2</c:v>
                </c:pt>
                <c:pt idx="14">
                  <c:v>1</c:v>
                </c:pt>
                <c:pt idx="15">
                  <c:v>0.8</c:v>
                </c:pt>
                <c:pt idx="16">
                  <c:v>0.6</c:v>
                </c:pt>
                <c:pt idx="17">
                  <c:v>0.6</c:v>
                </c:pt>
                <c:pt idx="18">
                  <c:v>0.5</c:v>
                </c:pt>
                <c:pt idx="19">
                  <c:v>0.2</c:v>
                </c:pt>
              </c:numCache>
            </c:numRef>
          </c:val>
          <c:extLst>
            <c:ext xmlns:c16="http://schemas.microsoft.com/office/drawing/2014/chart" uri="{C3380CC4-5D6E-409C-BE32-E72D297353CC}">
              <c16:uniqueId val="{0000000A-5BAE-42EF-BB43-158B5EAFD381}"/>
            </c:ext>
          </c:extLst>
        </c:ser>
        <c:ser>
          <c:idx val="11"/>
          <c:order val="11"/>
          <c:tx>
            <c:strRef>
              <c:f>Hoja1!$M$1</c:f>
              <c:strCache>
                <c:ptCount val="1"/>
                <c:pt idx="0">
                  <c:v>Italia</c:v>
                </c:pt>
              </c:strCache>
            </c:strRef>
          </c:tx>
          <c:spPr>
            <a:solidFill>
              <a:schemeClr val="accent6">
                <a:lumMod val="60000"/>
              </a:schemeClr>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Hoja1!$M$2:$M$21</c:f>
              <c:numCache>
                <c:formatCode>General</c:formatCode>
                <c:ptCount val="20"/>
                <c:pt idx="0">
                  <c:v>3.6</c:v>
                </c:pt>
                <c:pt idx="1">
                  <c:v>2.7</c:v>
                </c:pt>
                <c:pt idx="2">
                  <c:v>5.0999999999999996</c:v>
                </c:pt>
                <c:pt idx="3">
                  <c:v>3.5</c:v>
                </c:pt>
                <c:pt idx="4">
                  <c:v>2.4</c:v>
                </c:pt>
                <c:pt idx="5">
                  <c:v>2.2000000000000002</c:v>
                </c:pt>
                <c:pt idx="6">
                  <c:v>2.5</c:v>
                </c:pt>
                <c:pt idx="7">
                  <c:v>1.6</c:v>
                </c:pt>
                <c:pt idx="8">
                  <c:v>1.7</c:v>
                </c:pt>
                <c:pt idx="9">
                  <c:v>1.3</c:v>
                </c:pt>
                <c:pt idx="10">
                  <c:v>1.9</c:v>
                </c:pt>
                <c:pt idx="11">
                  <c:v>1.7</c:v>
                </c:pt>
                <c:pt idx="12">
                  <c:v>1.2</c:v>
                </c:pt>
                <c:pt idx="13">
                  <c:v>1.1000000000000001</c:v>
                </c:pt>
                <c:pt idx="14">
                  <c:v>1</c:v>
                </c:pt>
                <c:pt idx="15">
                  <c:v>0.9</c:v>
                </c:pt>
                <c:pt idx="16">
                  <c:v>0.5</c:v>
                </c:pt>
                <c:pt idx="17">
                  <c:v>0.5</c:v>
                </c:pt>
                <c:pt idx="18">
                  <c:v>0.7</c:v>
                </c:pt>
                <c:pt idx="19">
                  <c:v>0.2</c:v>
                </c:pt>
              </c:numCache>
            </c:numRef>
          </c:val>
          <c:extLst>
            <c:ext xmlns:c16="http://schemas.microsoft.com/office/drawing/2014/chart" uri="{C3380CC4-5D6E-409C-BE32-E72D297353CC}">
              <c16:uniqueId val="{0000000B-5BAE-42EF-BB43-158B5EAFD381}"/>
            </c:ext>
          </c:extLst>
        </c:ser>
        <c:ser>
          <c:idx val="12"/>
          <c:order val="12"/>
          <c:tx>
            <c:strRef>
              <c:f>Hoja1!$N$1</c:f>
              <c:strCache>
                <c:ptCount val="1"/>
                <c:pt idx="0">
                  <c:v>Resto del mundo</c:v>
                </c:pt>
              </c:strCache>
            </c:strRef>
          </c:tx>
          <c:spPr>
            <a:solidFill>
              <a:schemeClr val="accent1">
                <a:lumMod val="80000"/>
                <a:lumOff val="20000"/>
              </a:schemeClr>
            </a:solidFill>
            <a:ln>
              <a:noFill/>
            </a:ln>
            <a:effectLst/>
          </c:spPr>
          <c:invertIfNegative val="0"/>
          <c:cat>
            <c:numRef>
              <c:f>Hoja1!$A$2:$A$21</c:f>
              <c:numCache>
                <c:formatCode>General</c:formatCode>
                <c:ptCount val="20"/>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numCache>
            </c:numRef>
          </c:cat>
          <c:val>
            <c:numRef>
              <c:f>Hoja1!$N$2:$N$21</c:f>
              <c:numCache>
                <c:formatCode>General</c:formatCode>
                <c:ptCount val="20"/>
                <c:pt idx="0">
                  <c:v>12.100000000000009</c:v>
                </c:pt>
                <c:pt idx="1">
                  <c:v>10</c:v>
                </c:pt>
                <c:pt idx="2">
                  <c:v>11.400000000000006</c:v>
                </c:pt>
                <c:pt idx="3">
                  <c:v>10.700000000000003</c:v>
                </c:pt>
                <c:pt idx="4">
                  <c:v>12.700000000000003</c:v>
                </c:pt>
                <c:pt idx="5">
                  <c:v>11.100000000000009</c:v>
                </c:pt>
                <c:pt idx="6">
                  <c:v>11</c:v>
                </c:pt>
                <c:pt idx="7">
                  <c:v>10.400000000000006</c:v>
                </c:pt>
                <c:pt idx="8">
                  <c:v>10.499999999999986</c:v>
                </c:pt>
                <c:pt idx="9">
                  <c:v>9.6999999999999886</c:v>
                </c:pt>
                <c:pt idx="10">
                  <c:v>11.399999999999991</c:v>
                </c:pt>
                <c:pt idx="11">
                  <c:v>10.999999999999972</c:v>
                </c:pt>
                <c:pt idx="12">
                  <c:v>10.399999999999991</c:v>
                </c:pt>
                <c:pt idx="13">
                  <c:v>7.4000000000000057</c:v>
                </c:pt>
                <c:pt idx="14">
                  <c:v>5.9000000000000057</c:v>
                </c:pt>
                <c:pt idx="15">
                  <c:v>4.7000000000000028</c:v>
                </c:pt>
                <c:pt idx="16">
                  <c:v>3.7999999999999972</c:v>
                </c:pt>
                <c:pt idx="17">
                  <c:v>3.8000000000000114</c:v>
                </c:pt>
                <c:pt idx="18">
                  <c:v>3.4000000000000057</c:v>
                </c:pt>
                <c:pt idx="19">
                  <c:v>1.0000000000000142</c:v>
                </c:pt>
              </c:numCache>
            </c:numRef>
          </c:val>
          <c:extLst>
            <c:ext xmlns:c16="http://schemas.microsoft.com/office/drawing/2014/chart" uri="{C3380CC4-5D6E-409C-BE32-E72D297353CC}">
              <c16:uniqueId val="{0000000C-5BAE-42EF-BB43-158B5EAFD381}"/>
            </c:ext>
          </c:extLst>
        </c:ser>
        <c:dLbls>
          <c:showLegendKey val="0"/>
          <c:showVal val="0"/>
          <c:showCatName val="0"/>
          <c:showSerName val="0"/>
          <c:showPercent val="0"/>
          <c:showBubbleSize val="0"/>
        </c:dLbls>
        <c:gapWidth val="150"/>
        <c:overlap val="100"/>
        <c:axId val="45599424"/>
        <c:axId val="315538264"/>
      </c:barChart>
      <c:catAx>
        <c:axId val="45599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315538264"/>
        <c:crosses val="autoZero"/>
        <c:auto val="1"/>
        <c:lblAlgn val="ctr"/>
        <c:lblOffset val="100"/>
        <c:noMultiLvlLbl val="0"/>
      </c:catAx>
      <c:valAx>
        <c:axId val="3155382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4559942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AR"/>
          </a:p>
        </c:txPr>
      </c:legendEntry>
      <c:legendEntry>
        <c:idx val="1"/>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AR"/>
          </a:p>
        </c:txPr>
      </c:legendEntry>
      <c:legendEntry>
        <c:idx val="2"/>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AR"/>
          </a:p>
        </c:txPr>
      </c:legendEntry>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769455100163761E-2"/>
          <c:y val="2.6588259303804072E-2"/>
          <c:w val="0.91213652780581911"/>
          <c:h val="0.80559002152036752"/>
        </c:manualLayout>
      </c:layout>
      <c:lineChart>
        <c:grouping val="standard"/>
        <c:varyColors val="0"/>
        <c:ser>
          <c:idx val="0"/>
          <c:order val="0"/>
          <c:tx>
            <c:strRef>
              <c:f>Hoja1!$B$1</c:f>
              <c:strCache>
                <c:ptCount val="1"/>
                <c:pt idx="0">
                  <c:v>Carbonato de litio USD/tn LCE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1.1396011396011383E-2"/>
                  <c:y val="-0.1456093061544582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B36-4780-9A37-239546ECC3AF}"/>
                </c:ext>
              </c:extLst>
            </c:dLbl>
            <c:dLbl>
              <c:idx val="5"/>
              <c:layout>
                <c:manualLayout>
                  <c:x val="-6.2678062678062682E-2"/>
                  <c:y val="-0.1164874449235666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B36-4780-9A37-239546ECC3AF}"/>
                </c:ext>
              </c:extLst>
            </c:dLbl>
            <c:dLbl>
              <c:idx val="10"/>
              <c:layout>
                <c:manualLayout>
                  <c:x val="-5.6980056980056981E-2"/>
                  <c:y val="-0.198028656370063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B36-4780-9A37-239546ECC3AF}"/>
                </c:ext>
              </c:extLst>
            </c:dLbl>
            <c:dLbl>
              <c:idx val="13"/>
              <c:layout>
                <c:manualLayout>
                  <c:x val="-5.4131054131054235E-2"/>
                  <c:y val="-9.3189841285856403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extLst>
                <c:ext xmlns:c15="http://schemas.microsoft.com/office/drawing/2012/chart" uri="{CE6537A1-D6FC-4f65-9D91-7224C49458BB}">
                  <c15:layout>
                    <c:manualLayout>
                      <c:w val="4.6353276353276351E-2"/>
                      <c:h val="5.4385190501687115E-2"/>
                    </c:manualLayout>
                  </c15:layout>
                </c:ext>
                <c:ext xmlns:c16="http://schemas.microsoft.com/office/drawing/2014/chart" uri="{C3380CC4-5D6E-409C-BE32-E72D297353CC}">
                  <c16:uniqueId val="{00000009-DB36-4780-9A37-239546ECC3AF}"/>
                </c:ext>
              </c:extLst>
            </c:dLbl>
            <c:dLbl>
              <c:idx val="16"/>
              <c:layout>
                <c:manualLayout>
                  <c:x val="-9.1168091168091173E-2"/>
                  <c:y val="-0.1281361894159232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B36-4780-9A37-239546ECC3AF}"/>
                </c:ext>
              </c:extLst>
            </c:dLbl>
            <c:dLbl>
              <c:idx val="18"/>
              <c:layout>
                <c:manualLayout>
                  <c:x val="3.9886039886039781E-2"/>
                  <c:y val="2.3297603637710287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extLst>
                <c:ext xmlns:c15="http://schemas.microsoft.com/office/drawing/2012/chart" uri="{CE6537A1-D6FC-4f65-9D91-7224C49458BB}">
                  <c15:layout>
                    <c:manualLayout>
                      <c:w val="4.6353276353276351E-2"/>
                      <c:h val="5.4385190501687115E-2"/>
                    </c:manualLayout>
                  </c15:layout>
                </c:ext>
                <c:ext xmlns:c16="http://schemas.microsoft.com/office/drawing/2014/chart" uri="{C3380CC4-5D6E-409C-BE32-E72D297353CC}">
                  <c16:uniqueId val="{00000008-DB36-4780-9A37-239546ECC3AF}"/>
                </c:ext>
              </c:extLst>
            </c:dLbl>
            <c:dLbl>
              <c:idx val="19"/>
              <c:layout>
                <c:manualLayout>
                  <c:x val="-0.10968660968660969"/>
                  <c:y val="-6.98924669541400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B36-4780-9A37-239546ECC3AF}"/>
                </c:ext>
              </c:extLst>
            </c:dLbl>
            <c:dLbl>
              <c:idx val="20"/>
              <c:layout>
                <c:manualLayout>
                  <c:x val="-2.991452991453002E-2"/>
                  <c:y val="-6.4068094707961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B36-4780-9A37-239546ECC3A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A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Hoja1!$A$2:$A$23</c:f>
              <c:numCache>
                <c:formatCode>General</c:formatCode>
                <c:ptCount val="22"/>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c:v>
                </c:pt>
                <c:pt idx="21">
                  <c:v>2023</c:v>
                </c:pt>
              </c:numCache>
            </c:numRef>
          </c:cat>
          <c:val>
            <c:numRef>
              <c:f>Hoja1!$B$2:$B$23</c:f>
              <c:numCache>
                <c:formatCode>General</c:formatCode>
                <c:ptCount val="22"/>
                <c:pt idx="0">
                  <c:v>1590</c:v>
                </c:pt>
                <c:pt idx="1">
                  <c:v>1550</c:v>
                </c:pt>
                <c:pt idx="2">
                  <c:v>1720</c:v>
                </c:pt>
                <c:pt idx="3">
                  <c:v>1460</c:v>
                </c:pt>
                <c:pt idx="4">
                  <c:v>2320</c:v>
                </c:pt>
                <c:pt idx="5">
                  <c:v>3530</c:v>
                </c:pt>
                <c:pt idx="6">
                  <c:v>4440</c:v>
                </c:pt>
                <c:pt idx="7">
                  <c:v>4530</c:v>
                </c:pt>
                <c:pt idx="8">
                  <c:v>4350</c:v>
                </c:pt>
                <c:pt idx="9">
                  <c:v>3870</c:v>
                </c:pt>
                <c:pt idx="10">
                  <c:v>4220</c:v>
                </c:pt>
                <c:pt idx="11">
                  <c:v>4390</c:v>
                </c:pt>
                <c:pt idx="12">
                  <c:v>5050</c:v>
                </c:pt>
                <c:pt idx="13">
                  <c:v>6500</c:v>
                </c:pt>
                <c:pt idx="14">
                  <c:v>7475</c:v>
                </c:pt>
                <c:pt idx="15">
                  <c:v>9500</c:v>
                </c:pt>
                <c:pt idx="16">
                  <c:v>12000</c:v>
                </c:pt>
                <c:pt idx="17">
                  <c:v>11428</c:v>
                </c:pt>
                <c:pt idx="18">
                  <c:v>6722</c:v>
                </c:pt>
                <c:pt idx="19">
                  <c:v>35000</c:v>
                </c:pt>
                <c:pt idx="20">
                  <c:v>69500</c:v>
                </c:pt>
                <c:pt idx="21">
                  <c:v>39690</c:v>
                </c:pt>
              </c:numCache>
            </c:numRef>
          </c:val>
          <c:smooth val="0"/>
          <c:extLst>
            <c:ext xmlns:c16="http://schemas.microsoft.com/office/drawing/2014/chart" uri="{C3380CC4-5D6E-409C-BE32-E72D297353CC}">
              <c16:uniqueId val="{00000000-DB36-4780-9A37-239546ECC3AF}"/>
            </c:ext>
          </c:extLst>
        </c:ser>
        <c:dLbls>
          <c:showLegendKey val="0"/>
          <c:showVal val="0"/>
          <c:showCatName val="0"/>
          <c:showSerName val="0"/>
          <c:showPercent val="0"/>
          <c:showBubbleSize val="0"/>
        </c:dLbls>
        <c:marker val="1"/>
        <c:smooth val="0"/>
        <c:axId val="250436624"/>
        <c:axId val="250434464"/>
      </c:lineChart>
      <c:catAx>
        <c:axId val="250436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250434464"/>
        <c:crosses val="autoZero"/>
        <c:auto val="1"/>
        <c:lblAlgn val="ctr"/>
        <c:lblOffset val="100"/>
        <c:noMultiLvlLbl val="0"/>
      </c:catAx>
      <c:valAx>
        <c:axId val="250434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crossAx val="250436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Hoja1!$B$1</c:f>
              <c:strCache>
                <c:ptCount val="1"/>
                <c:pt idx="0">
                  <c:v>%</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2-6174-4CCB-A810-CA0138BB7875}"/>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174-4CCB-A810-CA0138BB7875}"/>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4-6174-4CCB-A810-CA0138BB7875}"/>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1-6174-4CCB-A810-CA0138BB7875}"/>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5-6174-4CCB-A810-CA0138BB7875}"/>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6-6174-4CCB-A810-CA0138BB7875}"/>
              </c:ext>
            </c:extLst>
          </c:dPt>
          <c:dPt>
            <c:idx val="6"/>
            <c:bubble3D val="0"/>
            <c:spPr>
              <a:solidFill>
                <a:schemeClr val="accent1">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6174-4CCB-A810-CA0138BB7875}"/>
              </c:ext>
            </c:extLst>
          </c:dPt>
          <c:dPt>
            <c:idx val="7"/>
            <c:bubble3D val="0"/>
            <c:spPr>
              <a:solidFill>
                <a:schemeClr val="accent2">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8-6174-4CCB-A810-CA0138BB7875}"/>
              </c:ext>
            </c:extLst>
          </c:dPt>
          <c:dPt>
            <c:idx val="8"/>
            <c:bubble3D val="0"/>
            <c:spPr>
              <a:solidFill>
                <a:schemeClr val="accent3">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9-6174-4CCB-A810-CA0138BB7875}"/>
              </c:ext>
            </c:extLst>
          </c:dPt>
          <c:dLbls>
            <c:dLbl>
              <c:idx val="0"/>
              <c:layout>
                <c:manualLayout>
                  <c:x val="4.7325265426707036E-2"/>
                  <c:y val="-4.9015581167962938E-2"/>
                </c:manualLayout>
              </c:layout>
              <c:tx>
                <c:rich>
                  <a:bodyPr/>
                  <a:lstStyle/>
                  <a:p>
                    <a:r>
                      <a:rPr lang="en-US" dirty="0"/>
                      <a:t>Albemarle, </a:t>
                    </a:r>
                    <a:fld id="{A6741ACF-553D-480E-B754-E356C9647B2C}"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174-4CCB-A810-CA0138BB7875}"/>
                </c:ext>
              </c:extLst>
            </c:dLbl>
            <c:dLbl>
              <c:idx val="1"/>
              <c:layout>
                <c:manualLayout>
                  <c:x val="6.9141727134073919E-2"/>
                  <c:y val="-0.29005049863660909"/>
                </c:manualLayout>
              </c:layout>
              <c:tx>
                <c:rich>
                  <a:bodyPr/>
                  <a:lstStyle/>
                  <a:p>
                    <a:r>
                      <a:rPr lang="en-US" dirty="0"/>
                      <a:t>SQM, </a:t>
                    </a:r>
                    <a:fld id="{80355910-C598-4D67-9612-E0AEB0C107F9}"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174-4CCB-A810-CA0138BB7875}"/>
                </c:ext>
              </c:extLst>
            </c:dLbl>
            <c:dLbl>
              <c:idx val="2"/>
              <c:layout>
                <c:manualLayout>
                  <c:x val="0.18773328913669329"/>
                  <c:y val="-3.9596052206359776E-2"/>
                </c:manualLayout>
              </c:layout>
              <c:tx>
                <c:rich>
                  <a:bodyPr/>
                  <a:lstStyle/>
                  <a:p>
                    <a:r>
                      <a:rPr lang="en-US" dirty="0"/>
                      <a:t>Tianqi, </a:t>
                    </a:r>
                    <a:fld id="{EE7D4410-2632-460A-90FB-3FFE6D2B6D83}"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174-4CCB-A810-CA0138BB7875}"/>
                </c:ext>
              </c:extLst>
            </c:dLbl>
            <c:dLbl>
              <c:idx val="3"/>
              <c:layout>
                <c:manualLayout>
                  <c:x val="-0.17183826453529344"/>
                  <c:y val="-4.5165666708998381E-2"/>
                </c:manualLayout>
              </c:layout>
              <c:tx>
                <c:rich>
                  <a:bodyPr/>
                  <a:lstStyle/>
                  <a:p>
                    <a:r>
                      <a:rPr lang="en-US" dirty="0" err="1"/>
                      <a:t>Ganfeng</a:t>
                    </a:r>
                    <a:r>
                      <a:rPr lang="en-US" baseline="0" dirty="0"/>
                      <a:t> </a:t>
                    </a:r>
                    <a:fld id="{403B6CC3-7A01-40CA-9AB9-BD54554FA00D}" type="VALUE">
                      <a:rPr lang="en-US" smtClean="0"/>
                      <a:pPr/>
                      <a:t>[VALOR]</a:t>
                    </a:fld>
                    <a:endParaRPr lang="en-US" baseline="0"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174-4CCB-A810-CA0138BB7875}"/>
                </c:ext>
              </c:extLst>
            </c:dLbl>
            <c:dLbl>
              <c:idx val="4"/>
              <c:layout>
                <c:manualLayout>
                  <c:x val="-7.2744355502571453E-2"/>
                  <c:y val="-7.6478744833724133E-2"/>
                </c:manualLayout>
              </c:layout>
              <c:tx>
                <c:rich>
                  <a:bodyPr/>
                  <a:lstStyle/>
                  <a:p>
                    <a:r>
                      <a:rPr lang="en-US" dirty="0"/>
                      <a:t>Pilbara </a:t>
                    </a:r>
                    <a:fld id="{755EB97E-8EB7-49C5-A713-6CE128036C98}"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174-4CCB-A810-CA0138BB7875}"/>
                </c:ext>
              </c:extLst>
            </c:dLbl>
            <c:dLbl>
              <c:idx val="5"/>
              <c:layout>
                <c:manualLayout>
                  <c:x val="-6.0722390640246829E-2"/>
                  <c:y val="-0.19427551337527271"/>
                </c:manualLayout>
              </c:layout>
              <c:tx>
                <c:rich>
                  <a:bodyPr/>
                  <a:lstStyle/>
                  <a:p>
                    <a:r>
                      <a:rPr lang="en-US" dirty="0"/>
                      <a:t>Allkem </a:t>
                    </a:r>
                    <a:fld id="{414A5902-5CCA-4BA4-A41A-434C19E5A3D8}"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6174-4CCB-A810-CA0138BB7875}"/>
                </c:ext>
              </c:extLst>
            </c:dLbl>
            <c:dLbl>
              <c:idx val="6"/>
              <c:layout>
                <c:manualLayout>
                  <c:x val="-7.7553208774813476E-2"/>
                  <c:y val="-7.2082648024193091E-2"/>
                </c:manualLayout>
              </c:layout>
              <c:tx>
                <c:rich>
                  <a:bodyPr/>
                  <a:lstStyle/>
                  <a:p>
                    <a:r>
                      <a:rPr lang="en-US" dirty="0"/>
                      <a:t>Livent </a:t>
                    </a:r>
                    <a:fld id="{CB83E7EB-E895-42CE-808D-1881CA7920C8}"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174-4CCB-A810-CA0138BB7875}"/>
                </c:ext>
              </c:extLst>
            </c:dLbl>
            <c:dLbl>
              <c:idx val="7"/>
              <c:layout>
                <c:manualLayout>
                  <c:x val="-3.5128361764909181E-2"/>
                  <c:y val="-8.0593593869541916E-2"/>
                </c:manualLayout>
              </c:layout>
              <c:tx>
                <c:rich>
                  <a:bodyPr/>
                  <a:lstStyle/>
                  <a:p>
                    <a:r>
                      <a:rPr lang="en-US" dirty="0"/>
                      <a:t>AMG </a:t>
                    </a:r>
                    <a:fld id="{D883F000-7B00-4982-BEC4-4DAE3CF35E32}" type="VALUE">
                      <a:rPr lang="en-US" smtClean="0"/>
                      <a:pPr/>
                      <a:t>[VALOR]</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6174-4CCB-A810-CA0138BB7875}"/>
                </c:ext>
              </c:extLst>
            </c:dLbl>
            <c:dLbl>
              <c:idx val="8"/>
              <c:layout>
                <c:manualLayout>
                  <c:x val="-6.2303011505788798E-3"/>
                  <c:y val="-1.8504947131819924E-2"/>
                </c:manualLayout>
              </c:layout>
              <c:tx>
                <c:rich>
                  <a:bodyPr/>
                  <a:lstStyle/>
                  <a:p>
                    <a:r>
                      <a:rPr lang="en-US" dirty="0" err="1"/>
                      <a:t>Otras</a:t>
                    </a:r>
                    <a:fld id="{9FAE9CC9-8253-481A-9A1D-4A32643C60BD}" type="VALUE">
                      <a:rPr lang="en-US" smtClean="0"/>
                      <a:pPr/>
                      <a:t>[VALOR]</a:t>
                    </a:fld>
                    <a:endParaRPr lang="en-US" dirty="0" err="1"/>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174-4CCB-A810-CA0138BB7875}"/>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Hoja1!$A$2:$A$10</c:f>
              <c:strCache>
                <c:ptCount val="9"/>
                <c:pt idx="0">
                  <c:v>Albemarle</c:v>
                </c:pt>
                <c:pt idx="1">
                  <c:v>SQM</c:v>
                </c:pt>
                <c:pt idx="2">
                  <c:v>Tianqi</c:v>
                </c:pt>
                <c:pt idx="3">
                  <c:v>Gangeng</c:v>
                </c:pt>
                <c:pt idx="4">
                  <c:v>Pilbara</c:v>
                </c:pt>
                <c:pt idx="5">
                  <c:v>Allkem</c:v>
                </c:pt>
                <c:pt idx="6">
                  <c:v>Livent</c:v>
                </c:pt>
                <c:pt idx="7">
                  <c:v>AMG</c:v>
                </c:pt>
                <c:pt idx="8">
                  <c:v>Otros</c:v>
                </c:pt>
              </c:strCache>
            </c:strRef>
          </c:cat>
          <c:val>
            <c:numRef>
              <c:f>Hoja1!$B$2:$B$10</c:f>
              <c:numCache>
                <c:formatCode>0.0%</c:formatCode>
                <c:ptCount val="9"/>
                <c:pt idx="0">
                  <c:v>0.21169354838709678</c:v>
                </c:pt>
                <c:pt idx="1">
                  <c:v>0.20161290322580644</c:v>
                </c:pt>
                <c:pt idx="2">
                  <c:v>0.11088709677419355</c:v>
                </c:pt>
                <c:pt idx="3">
                  <c:v>9.8790322580645157E-2</c:v>
                </c:pt>
                <c:pt idx="4">
                  <c:v>8.2661290322580641E-2</c:v>
                </c:pt>
                <c:pt idx="5">
                  <c:v>7.6612903225806453E-2</c:v>
                </c:pt>
                <c:pt idx="6">
                  <c:v>4.6370967741935484E-2</c:v>
                </c:pt>
                <c:pt idx="7">
                  <c:v>2.2177419354838711E-2</c:v>
                </c:pt>
                <c:pt idx="8">
                  <c:v>0.14919354838709678</c:v>
                </c:pt>
              </c:numCache>
            </c:numRef>
          </c:val>
          <c:extLst>
            <c:ext xmlns:c16="http://schemas.microsoft.com/office/drawing/2014/chart" uri="{C3380CC4-5D6E-409C-BE32-E72D297353CC}">
              <c16:uniqueId val="{00000000-6174-4CCB-A810-CA0138BB7875}"/>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19A94C-7489-4D1A-A967-B88AA4E7396B}" type="datetimeFigureOut">
              <a:rPr lang="es-AR" smtClean="0"/>
              <a:t>29/5/2024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14EFCA-A4AC-47AE-A906-E52245A684E8}" type="slidenum">
              <a:rPr lang="es-AR" smtClean="0"/>
              <a:t>‹Nº›</a:t>
            </a:fld>
            <a:endParaRPr lang="es-AR"/>
          </a:p>
        </p:txBody>
      </p:sp>
    </p:spTree>
    <p:extLst>
      <p:ext uri="{BB962C8B-B14F-4D97-AF65-F5344CB8AC3E}">
        <p14:creationId xmlns:p14="http://schemas.microsoft.com/office/powerpoint/2010/main" val="788986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53c59640c4_2_3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g253c59640c4_2_3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slipak@farn.org.a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slipak@farn.org.a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6D98F8-549D-F400-CF78-0A0E7F43F08C}"/>
              </a:ext>
            </a:extLst>
          </p:cNvPr>
          <p:cNvSpPr>
            <a:spLocks noGrp="1"/>
          </p:cNvSpPr>
          <p:nvPr>
            <p:ph type="ctrTitle"/>
          </p:nvPr>
        </p:nvSpPr>
        <p:spPr>
          <a:xfrm>
            <a:off x="2589213" y="1575583"/>
            <a:ext cx="8915399" cy="1986483"/>
          </a:xfrm>
        </p:spPr>
        <p:txBody>
          <a:bodyPr>
            <a:normAutofit fontScale="90000"/>
          </a:bodyPr>
          <a:lstStyle/>
          <a:p>
            <a:r>
              <a:rPr lang="es-ES" sz="3200" kern="100" dirty="0"/>
              <a:t>1. El rol de China en la cadena de valor de las baterías de Iones de litio y sus implicancias para América Latina.</a:t>
            </a:r>
            <a:br>
              <a:rPr lang="es-ES" sz="3200" kern="100" dirty="0"/>
            </a:br>
            <a:r>
              <a:rPr lang="es-ES" sz="3200" kern="100" dirty="0"/>
              <a:t>2. La presencia de China en Argentina</a:t>
            </a:r>
            <a:endParaRPr lang="es-AR" sz="3200" kern="100" dirty="0"/>
          </a:p>
        </p:txBody>
      </p:sp>
      <p:sp>
        <p:nvSpPr>
          <p:cNvPr id="3" name="Subtítulo 2">
            <a:extLst>
              <a:ext uri="{FF2B5EF4-FFF2-40B4-BE49-F238E27FC236}">
                <a16:creationId xmlns:a16="http://schemas.microsoft.com/office/drawing/2014/main" id="{BFBE6285-5040-C4F7-94B0-D2FB2E06D957}"/>
              </a:ext>
            </a:extLst>
          </p:cNvPr>
          <p:cNvSpPr>
            <a:spLocks noGrp="1"/>
          </p:cNvSpPr>
          <p:nvPr>
            <p:ph type="subTitle" idx="1"/>
          </p:nvPr>
        </p:nvSpPr>
        <p:spPr>
          <a:xfrm>
            <a:off x="2589213" y="3884015"/>
            <a:ext cx="7652067" cy="2347972"/>
          </a:xfrm>
        </p:spPr>
        <p:txBody>
          <a:bodyPr>
            <a:normAutofit/>
          </a:bodyPr>
          <a:lstStyle/>
          <a:p>
            <a:r>
              <a:rPr lang="es-ES" sz="2000" b="1" dirty="0">
                <a:latin typeface="Book Antiqua" panose="02040602050305030304" pitchFamily="18" charset="0"/>
              </a:rPr>
              <a:t>Ariel M. Slipak</a:t>
            </a:r>
          </a:p>
          <a:p>
            <a:r>
              <a:rPr lang="es-ES" sz="2000" b="1" dirty="0">
                <a:latin typeface="Book Antiqua" panose="02040602050305030304" pitchFamily="18" charset="0"/>
                <a:hlinkClick r:id="rId2"/>
              </a:rPr>
              <a:t>aslipak@farn.org.ar</a:t>
            </a:r>
            <a:r>
              <a:rPr lang="es-ES" sz="2000" b="1" dirty="0">
                <a:latin typeface="Book Antiqua" panose="02040602050305030304" pitchFamily="18" charset="0"/>
              </a:rPr>
              <a:t> </a:t>
            </a:r>
            <a:endParaRPr lang="es-AR" sz="2000" b="1" dirty="0">
              <a:latin typeface="Book Antiqua" panose="02040602050305030304" pitchFamily="18" charset="0"/>
            </a:endParaRPr>
          </a:p>
          <a:p>
            <a:r>
              <a:rPr lang="es-AR" sz="2000" b="1" dirty="0">
                <a:latin typeface="Book Antiqua" panose="02040602050305030304" pitchFamily="18" charset="0"/>
              </a:rPr>
              <a:t>Coordinado del Área de Investigación de la Fundación Ambiente y Recursos Naturales (FARN)</a:t>
            </a:r>
            <a:endParaRPr lang="es-ES" sz="2000" b="1" dirty="0">
              <a:latin typeface="Book Antiqua" panose="02040602050305030304" pitchFamily="18" charset="0"/>
            </a:endParaRPr>
          </a:p>
        </p:txBody>
      </p:sp>
      <p:pic>
        <p:nvPicPr>
          <p:cNvPr id="5" name="Imagen 4">
            <a:extLst>
              <a:ext uri="{FF2B5EF4-FFF2-40B4-BE49-F238E27FC236}">
                <a16:creationId xmlns:a16="http://schemas.microsoft.com/office/drawing/2014/main" id="{16AD7066-2CDB-370D-B7DC-9DF2F56EFF48}"/>
              </a:ext>
            </a:extLst>
          </p:cNvPr>
          <p:cNvPicPr>
            <a:picLocks noChangeAspect="1"/>
          </p:cNvPicPr>
          <p:nvPr/>
        </p:nvPicPr>
        <p:blipFill>
          <a:blip r:embed="rId3"/>
          <a:stretch>
            <a:fillRect/>
          </a:stretch>
        </p:blipFill>
        <p:spPr>
          <a:xfrm>
            <a:off x="1106731" y="330451"/>
            <a:ext cx="2902561" cy="992782"/>
          </a:xfrm>
          <a:prstGeom prst="rect">
            <a:avLst/>
          </a:prstGeom>
        </p:spPr>
      </p:pic>
      <p:pic>
        <p:nvPicPr>
          <p:cNvPr id="7" name="Imagen 6">
            <a:extLst>
              <a:ext uri="{FF2B5EF4-FFF2-40B4-BE49-F238E27FC236}">
                <a16:creationId xmlns:a16="http://schemas.microsoft.com/office/drawing/2014/main" id="{CF7F405B-C3B6-7440-C90D-F132AD30B036}"/>
              </a:ext>
            </a:extLst>
          </p:cNvPr>
          <p:cNvPicPr>
            <a:picLocks noChangeAspect="1"/>
          </p:cNvPicPr>
          <p:nvPr/>
        </p:nvPicPr>
        <p:blipFill>
          <a:blip r:embed="rId4"/>
          <a:stretch>
            <a:fillRect/>
          </a:stretch>
        </p:blipFill>
        <p:spPr>
          <a:xfrm>
            <a:off x="7751297" y="330450"/>
            <a:ext cx="3333971" cy="1146053"/>
          </a:xfrm>
          <a:prstGeom prst="rect">
            <a:avLst/>
          </a:prstGeom>
        </p:spPr>
      </p:pic>
    </p:spTree>
    <p:extLst>
      <p:ext uri="{BB962C8B-B14F-4D97-AF65-F5344CB8AC3E}">
        <p14:creationId xmlns:p14="http://schemas.microsoft.com/office/powerpoint/2010/main" val="2039272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B01A13-B855-31B7-09E0-109FA00A9B4F}"/>
              </a:ext>
            </a:extLst>
          </p:cNvPr>
          <p:cNvSpPr>
            <a:spLocks noGrp="1"/>
          </p:cNvSpPr>
          <p:nvPr>
            <p:ph type="title"/>
          </p:nvPr>
        </p:nvSpPr>
        <p:spPr>
          <a:xfrm>
            <a:off x="2592925" y="624110"/>
            <a:ext cx="8911687" cy="634847"/>
          </a:xfrm>
        </p:spPr>
        <p:txBody>
          <a:bodyPr>
            <a:noAutofit/>
          </a:bodyPr>
          <a:lstStyle/>
          <a:p>
            <a:r>
              <a:rPr lang="es-ES" sz="2800" dirty="0"/>
              <a:t>Preponderancia de los Vehículos eléctricos de batería, </a:t>
            </a:r>
            <a:r>
              <a:rPr lang="es-ES" sz="2800" dirty="0" err="1"/>
              <a:t>BEVs</a:t>
            </a:r>
            <a:r>
              <a:rPr lang="es-ES" sz="2800" dirty="0"/>
              <a:t> y los híbridos enchufables, </a:t>
            </a:r>
            <a:r>
              <a:rPr lang="es-ES" sz="2800" dirty="0" err="1"/>
              <a:t>PHEVs</a:t>
            </a:r>
            <a:endParaRPr lang="es-AR" sz="2800" dirty="0"/>
          </a:p>
        </p:txBody>
      </p:sp>
      <p:sp>
        <p:nvSpPr>
          <p:cNvPr id="3" name="Marcador de contenido 2">
            <a:extLst>
              <a:ext uri="{FF2B5EF4-FFF2-40B4-BE49-F238E27FC236}">
                <a16:creationId xmlns:a16="http://schemas.microsoft.com/office/drawing/2014/main" id="{B913747B-FBBC-447E-A642-A4D62CB8D82C}"/>
              </a:ext>
            </a:extLst>
          </p:cNvPr>
          <p:cNvSpPr>
            <a:spLocks noGrp="1"/>
          </p:cNvSpPr>
          <p:nvPr>
            <p:ph idx="1"/>
          </p:nvPr>
        </p:nvSpPr>
        <p:spPr/>
        <p:txBody>
          <a:bodyPr/>
          <a:lstStyle/>
          <a:p>
            <a:r>
              <a:rPr lang="es-ES" dirty="0"/>
              <a:t>De 2017 a 2022 además de incrementarse la demanda global de los llamados “minerales críticos” aumentó notablemente la porción que se explica por las baterías de </a:t>
            </a:r>
            <a:r>
              <a:rPr lang="es-ES" dirty="0" err="1"/>
              <a:t>EVs</a:t>
            </a:r>
            <a:r>
              <a:rPr lang="es-ES" dirty="0"/>
              <a:t>. (exclusivamente los </a:t>
            </a:r>
            <a:r>
              <a:rPr lang="es-ES" dirty="0" err="1"/>
              <a:t>BEVs</a:t>
            </a:r>
            <a:r>
              <a:rPr lang="es-ES" dirty="0"/>
              <a:t> y </a:t>
            </a:r>
            <a:r>
              <a:rPr lang="es-ES" dirty="0" err="1"/>
              <a:t>PHEVs</a:t>
            </a:r>
            <a:r>
              <a:rPr lang="es-ES" dirty="0"/>
              <a:t>)</a:t>
            </a:r>
          </a:p>
          <a:p>
            <a:pPr marL="0" indent="0">
              <a:buNone/>
            </a:pPr>
            <a:r>
              <a:rPr lang="es-AR" b="1" u="sng" dirty="0">
                <a:latin typeface="Book Antiqua" panose="02040602050305030304" pitchFamily="18" charset="0"/>
              </a:rPr>
              <a:t>% de la demanda de minerales seleccionados explicado por las baterías de </a:t>
            </a:r>
            <a:r>
              <a:rPr lang="es-AR" b="1" u="sng" dirty="0" err="1">
                <a:latin typeface="Book Antiqua" panose="02040602050305030304" pitchFamily="18" charset="0"/>
              </a:rPr>
              <a:t>EVs</a:t>
            </a:r>
            <a:endParaRPr lang="es-AR" b="1" u="sng" dirty="0">
              <a:latin typeface="Book Antiqua" panose="02040602050305030304" pitchFamily="18" charset="0"/>
            </a:endParaRPr>
          </a:p>
          <a:p>
            <a:pPr marL="0" indent="0">
              <a:buNone/>
            </a:pPr>
            <a:r>
              <a:rPr lang="es-AR" sz="1200" b="1" dirty="0">
                <a:latin typeface="Book Antiqua" panose="02040602050305030304" pitchFamily="18" charset="0"/>
              </a:rPr>
              <a:t>Elaboración propia en base a EV Outlook, 2023.</a:t>
            </a:r>
          </a:p>
          <a:p>
            <a:pPr marL="0" indent="0">
              <a:buNone/>
            </a:pPr>
            <a:endParaRPr lang="es-AR" b="1" dirty="0">
              <a:latin typeface="Book Antiqua" panose="02040602050305030304" pitchFamily="18" charset="0"/>
            </a:endParaRPr>
          </a:p>
        </p:txBody>
      </p:sp>
      <p:graphicFrame>
        <p:nvGraphicFramePr>
          <p:cNvPr id="4" name="Tabla 3">
            <a:extLst>
              <a:ext uri="{FF2B5EF4-FFF2-40B4-BE49-F238E27FC236}">
                <a16:creationId xmlns:a16="http://schemas.microsoft.com/office/drawing/2014/main" id="{90D8CCDE-7C2E-8A9A-F11F-160D0CB28BA7}"/>
              </a:ext>
            </a:extLst>
          </p:cNvPr>
          <p:cNvGraphicFramePr>
            <a:graphicFrameLocks noGrp="1"/>
          </p:cNvGraphicFramePr>
          <p:nvPr/>
        </p:nvGraphicFramePr>
        <p:xfrm>
          <a:off x="2589212" y="3842693"/>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491844273"/>
                    </a:ext>
                  </a:extLst>
                </a:gridCol>
                <a:gridCol w="2709333">
                  <a:extLst>
                    <a:ext uri="{9D8B030D-6E8A-4147-A177-3AD203B41FA5}">
                      <a16:colId xmlns:a16="http://schemas.microsoft.com/office/drawing/2014/main" val="3766729497"/>
                    </a:ext>
                  </a:extLst>
                </a:gridCol>
                <a:gridCol w="2709333">
                  <a:extLst>
                    <a:ext uri="{9D8B030D-6E8A-4147-A177-3AD203B41FA5}">
                      <a16:colId xmlns:a16="http://schemas.microsoft.com/office/drawing/2014/main" val="4211153180"/>
                    </a:ext>
                  </a:extLst>
                </a:gridCol>
              </a:tblGrid>
              <a:tr h="370840">
                <a:tc>
                  <a:txBody>
                    <a:bodyPr/>
                    <a:lstStyle/>
                    <a:p>
                      <a:r>
                        <a:rPr lang="es-ES" dirty="0"/>
                        <a:t>Mineral</a:t>
                      </a:r>
                      <a:endParaRPr lang="es-AR" dirty="0"/>
                    </a:p>
                  </a:txBody>
                  <a:tcPr/>
                </a:tc>
                <a:tc>
                  <a:txBody>
                    <a:bodyPr/>
                    <a:lstStyle/>
                    <a:p>
                      <a:r>
                        <a:rPr lang="es-ES" dirty="0"/>
                        <a:t>2017</a:t>
                      </a:r>
                      <a:endParaRPr lang="es-AR" dirty="0"/>
                    </a:p>
                  </a:txBody>
                  <a:tcPr/>
                </a:tc>
                <a:tc>
                  <a:txBody>
                    <a:bodyPr/>
                    <a:lstStyle/>
                    <a:p>
                      <a:r>
                        <a:rPr lang="es-ES" dirty="0"/>
                        <a:t>2022</a:t>
                      </a:r>
                      <a:endParaRPr lang="es-AR" dirty="0"/>
                    </a:p>
                  </a:txBody>
                  <a:tcPr/>
                </a:tc>
                <a:extLst>
                  <a:ext uri="{0D108BD9-81ED-4DB2-BD59-A6C34878D82A}">
                    <a16:rowId xmlns:a16="http://schemas.microsoft.com/office/drawing/2014/main" val="2266622171"/>
                  </a:ext>
                </a:extLst>
              </a:tr>
              <a:tr h="370840">
                <a:tc>
                  <a:txBody>
                    <a:bodyPr/>
                    <a:lstStyle/>
                    <a:p>
                      <a:r>
                        <a:rPr lang="es-ES" dirty="0"/>
                        <a:t>Litio</a:t>
                      </a:r>
                      <a:endParaRPr lang="es-AR" dirty="0"/>
                    </a:p>
                  </a:txBody>
                  <a:tcPr/>
                </a:tc>
                <a:tc>
                  <a:txBody>
                    <a:bodyPr/>
                    <a:lstStyle/>
                    <a:p>
                      <a:r>
                        <a:rPr lang="es-ES" dirty="0"/>
                        <a:t>15%</a:t>
                      </a:r>
                      <a:endParaRPr lang="es-AR" dirty="0"/>
                    </a:p>
                  </a:txBody>
                  <a:tcPr/>
                </a:tc>
                <a:tc>
                  <a:txBody>
                    <a:bodyPr/>
                    <a:lstStyle/>
                    <a:p>
                      <a:r>
                        <a:rPr lang="es-ES" dirty="0"/>
                        <a:t>60%</a:t>
                      </a:r>
                      <a:endParaRPr lang="es-AR" dirty="0"/>
                    </a:p>
                  </a:txBody>
                  <a:tcPr/>
                </a:tc>
                <a:extLst>
                  <a:ext uri="{0D108BD9-81ED-4DB2-BD59-A6C34878D82A}">
                    <a16:rowId xmlns:a16="http://schemas.microsoft.com/office/drawing/2014/main" val="632423169"/>
                  </a:ext>
                </a:extLst>
              </a:tr>
              <a:tr h="370840">
                <a:tc>
                  <a:txBody>
                    <a:bodyPr/>
                    <a:lstStyle/>
                    <a:p>
                      <a:r>
                        <a:rPr lang="es-ES" dirty="0"/>
                        <a:t>Cobalto</a:t>
                      </a:r>
                      <a:endParaRPr lang="es-AR" dirty="0"/>
                    </a:p>
                  </a:txBody>
                  <a:tcPr/>
                </a:tc>
                <a:tc>
                  <a:txBody>
                    <a:bodyPr/>
                    <a:lstStyle/>
                    <a:p>
                      <a:r>
                        <a:rPr lang="es-ES" dirty="0"/>
                        <a:t>10%</a:t>
                      </a:r>
                      <a:endParaRPr lang="es-AR" dirty="0"/>
                    </a:p>
                  </a:txBody>
                  <a:tcPr/>
                </a:tc>
                <a:tc>
                  <a:txBody>
                    <a:bodyPr/>
                    <a:lstStyle/>
                    <a:p>
                      <a:r>
                        <a:rPr lang="es-ES" dirty="0"/>
                        <a:t>30%</a:t>
                      </a:r>
                      <a:endParaRPr lang="es-AR" dirty="0"/>
                    </a:p>
                  </a:txBody>
                  <a:tcPr/>
                </a:tc>
                <a:extLst>
                  <a:ext uri="{0D108BD9-81ED-4DB2-BD59-A6C34878D82A}">
                    <a16:rowId xmlns:a16="http://schemas.microsoft.com/office/drawing/2014/main" val="990615857"/>
                  </a:ext>
                </a:extLst>
              </a:tr>
              <a:tr h="370840">
                <a:tc>
                  <a:txBody>
                    <a:bodyPr/>
                    <a:lstStyle/>
                    <a:p>
                      <a:r>
                        <a:rPr lang="es-ES" dirty="0"/>
                        <a:t>Níquel</a:t>
                      </a:r>
                      <a:endParaRPr lang="es-AR" dirty="0"/>
                    </a:p>
                  </a:txBody>
                  <a:tcPr/>
                </a:tc>
                <a:tc>
                  <a:txBody>
                    <a:bodyPr/>
                    <a:lstStyle/>
                    <a:p>
                      <a:r>
                        <a:rPr lang="es-ES" dirty="0"/>
                        <a:t>2%</a:t>
                      </a:r>
                      <a:endParaRPr lang="es-AR" dirty="0"/>
                    </a:p>
                  </a:txBody>
                  <a:tcPr/>
                </a:tc>
                <a:tc>
                  <a:txBody>
                    <a:bodyPr/>
                    <a:lstStyle/>
                    <a:p>
                      <a:r>
                        <a:rPr lang="es-ES" dirty="0"/>
                        <a:t>10%</a:t>
                      </a:r>
                      <a:endParaRPr lang="es-AR" dirty="0"/>
                    </a:p>
                  </a:txBody>
                  <a:tcPr/>
                </a:tc>
                <a:extLst>
                  <a:ext uri="{0D108BD9-81ED-4DB2-BD59-A6C34878D82A}">
                    <a16:rowId xmlns:a16="http://schemas.microsoft.com/office/drawing/2014/main" val="673013179"/>
                  </a:ext>
                </a:extLst>
              </a:tr>
            </a:tbl>
          </a:graphicData>
        </a:graphic>
      </p:graphicFrame>
    </p:spTree>
    <p:extLst>
      <p:ext uri="{BB962C8B-B14F-4D97-AF65-F5344CB8AC3E}">
        <p14:creationId xmlns:p14="http://schemas.microsoft.com/office/powerpoint/2010/main" val="1685382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DD56EA-0C47-8804-40C5-8FD8FB8E6A6A}"/>
              </a:ext>
            </a:extLst>
          </p:cNvPr>
          <p:cNvSpPr>
            <a:spLocks noGrp="1"/>
          </p:cNvSpPr>
          <p:nvPr>
            <p:ph type="title"/>
          </p:nvPr>
        </p:nvSpPr>
        <p:spPr>
          <a:xfrm>
            <a:off x="2592925" y="0"/>
            <a:ext cx="8911687" cy="1308295"/>
          </a:xfrm>
        </p:spPr>
        <p:txBody>
          <a:bodyPr>
            <a:normAutofit fontScale="90000"/>
          </a:bodyPr>
          <a:lstStyle/>
          <a:p>
            <a:r>
              <a:rPr lang="es-ES" sz="2700" dirty="0">
                <a:latin typeface="Book Antiqua" panose="02040602050305030304" pitchFamily="18" charset="0"/>
              </a:rPr>
              <a:t>Evolución de las ventas globales de Vehículos 100% eléctricos e híbridos enchufables (2010-2022). China y el resto del mundo</a:t>
            </a:r>
            <a:br>
              <a:rPr lang="es-ES" sz="3200" dirty="0">
                <a:latin typeface="Book Antiqua" panose="02040602050305030304" pitchFamily="18" charset="0"/>
              </a:rPr>
            </a:br>
            <a:r>
              <a:rPr lang="es-ES" sz="1800" dirty="0">
                <a:latin typeface="Book Antiqua" panose="02040602050305030304" pitchFamily="18" charset="0"/>
              </a:rPr>
              <a:t>Elaboración propia en base a IEA EV Data Explorer.</a:t>
            </a:r>
            <a:br>
              <a:rPr lang="es-ES" sz="1800" dirty="0">
                <a:latin typeface="Book Antiqua" panose="02040602050305030304" pitchFamily="18" charset="0"/>
              </a:rPr>
            </a:br>
            <a:r>
              <a:rPr lang="es-ES" sz="1800" dirty="0">
                <a:latin typeface="Book Antiqua" panose="02040602050305030304" pitchFamily="18" charset="0"/>
              </a:rPr>
              <a:t>En miles de unidades.</a:t>
            </a:r>
            <a:endParaRPr lang="es-AR" sz="1800" dirty="0"/>
          </a:p>
        </p:txBody>
      </p:sp>
      <p:graphicFrame>
        <p:nvGraphicFramePr>
          <p:cNvPr id="6" name="Marcador de contenido 5">
            <a:extLst>
              <a:ext uri="{FF2B5EF4-FFF2-40B4-BE49-F238E27FC236}">
                <a16:creationId xmlns:a16="http://schemas.microsoft.com/office/drawing/2014/main" id="{3326A89C-220B-5E67-151F-BFDD0FD25D87}"/>
              </a:ext>
            </a:extLst>
          </p:cNvPr>
          <p:cNvGraphicFramePr>
            <a:graphicFrameLocks noGrp="1"/>
          </p:cNvGraphicFramePr>
          <p:nvPr>
            <p:ph idx="1"/>
          </p:nvPr>
        </p:nvGraphicFramePr>
        <p:xfrm>
          <a:off x="2592925" y="1308295"/>
          <a:ext cx="9083260" cy="52191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5423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A0500A-4050-151C-C7A3-22FBB39A7F56}"/>
              </a:ext>
            </a:extLst>
          </p:cNvPr>
          <p:cNvSpPr>
            <a:spLocks noGrp="1"/>
          </p:cNvSpPr>
          <p:nvPr>
            <p:ph type="title"/>
          </p:nvPr>
        </p:nvSpPr>
        <p:spPr>
          <a:xfrm>
            <a:off x="2592925" y="265044"/>
            <a:ext cx="8911687" cy="681106"/>
          </a:xfrm>
        </p:spPr>
        <p:txBody>
          <a:bodyPr>
            <a:normAutofit fontScale="90000"/>
          </a:bodyPr>
          <a:lstStyle/>
          <a:p>
            <a:r>
              <a:rPr lang="es-ES" sz="2000" dirty="0">
                <a:latin typeface="Book Antiqua" panose="02040602050305030304" pitchFamily="18" charset="0"/>
              </a:rPr>
              <a:t>Evolución de la participación de los países como importadores de carbonato de litio</a:t>
            </a:r>
            <a:br>
              <a:rPr lang="es-ES" sz="2000" dirty="0">
                <a:latin typeface="Book Antiqua" panose="02040602050305030304" pitchFamily="18" charset="0"/>
              </a:rPr>
            </a:br>
            <a:r>
              <a:rPr lang="es-ES" sz="1600" dirty="0">
                <a:latin typeface="Book Antiqua" panose="02040602050305030304" pitchFamily="18" charset="0"/>
              </a:rPr>
              <a:t>Elaboración propia a partir de </a:t>
            </a:r>
            <a:r>
              <a:rPr lang="es-ES" sz="1600" dirty="0" err="1">
                <a:latin typeface="Book Antiqua" panose="02040602050305030304" pitchFamily="18" charset="0"/>
              </a:rPr>
              <a:t>Trademap</a:t>
            </a:r>
            <a:endParaRPr lang="es-AR" sz="1600" dirty="0">
              <a:latin typeface="Book Antiqua" panose="02040602050305030304" pitchFamily="18" charset="0"/>
            </a:endParaRPr>
          </a:p>
        </p:txBody>
      </p:sp>
      <p:graphicFrame>
        <p:nvGraphicFramePr>
          <p:cNvPr id="9" name="Marcador de contenido 8">
            <a:extLst>
              <a:ext uri="{FF2B5EF4-FFF2-40B4-BE49-F238E27FC236}">
                <a16:creationId xmlns:a16="http://schemas.microsoft.com/office/drawing/2014/main" id="{F02087F1-EE54-4F60-2449-785CE6E93B6A}"/>
              </a:ext>
            </a:extLst>
          </p:cNvPr>
          <p:cNvGraphicFramePr>
            <a:graphicFrameLocks noGrp="1"/>
          </p:cNvGraphicFramePr>
          <p:nvPr>
            <p:ph idx="1"/>
          </p:nvPr>
        </p:nvGraphicFramePr>
        <p:xfrm>
          <a:off x="2001077" y="946149"/>
          <a:ext cx="10084905" cy="57992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71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934BD3-1242-8BE7-0930-83B528B02E34}"/>
              </a:ext>
            </a:extLst>
          </p:cNvPr>
          <p:cNvSpPr>
            <a:spLocks noGrp="1"/>
          </p:cNvSpPr>
          <p:nvPr>
            <p:ph type="title"/>
          </p:nvPr>
        </p:nvSpPr>
        <p:spPr>
          <a:xfrm>
            <a:off x="2592925" y="309489"/>
            <a:ext cx="8911687" cy="1266093"/>
          </a:xfrm>
        </p:spPr>
        <p:txBody>
          <a:bodyPr>
            <a:normAutofit/>
          </a:bodyPr>
          <a:lstStyle/>
          <a:p>
            <a:pPr rtl="0">
              <a:defRPr sz="1862" b="0" i="0" u="none" strike="noStrike" kern="1200" spc="0" baseline="0">
                <a:solidFill>
                  <a:prstClr val="black">
                    <a:lumMod val="65000"/>
                    <a:lumOff val="35000"/>
                  </a:prstClr>
                </a:solidFill>
                <a:latin typeface="+mn-lt"/>
                <a:ea typeface="+mn-ea"/>
                <a:cs typeface="+mn-cs"/>
              </a:defRPr>
            </a:pPr>
            <a:r>
              <a:rPr lang="en-US" sz="2000" b="1" dirty="0" err="1"/>
              <a:t>Carbonato</a:t>
            </a:r>
            <a:r>
              <a:rPr lang="en-US" sz="2000" b="1" baseline="0" dirty="0"/>
              <a:t> de </a:t>
            </a:r>
            <a:r>
              <a:rPr lang="en-US" sz="2000" b="1" baseline="0" dirty="0" err="1"/>
              <a:t>litio</a:t>
            </a:r>
            <a:r>
              <a:rPr lang="en-US" sz="2000" b="1" baseline="0" dirty="0"/>
              <a:t> </a:t>
            </a:r>
            <a:r>
              <a:rPr lang="en-US" sz="2000" b="1" baseline="0" dirty="0" err="1"/>
              <a:t>grado</a:t>
            </a:r>
            <a:r>
              <a:rPr lang="en-US" sz="2000" b="1" baseline="0" dirty="0"/>
              <a:t> </a:t>
            </a:r>
            <a:r>
              <a:rPr lang="en-US" sz="2000" b="1" baseline="0" dirty="0" err="1"/>
              <a:t>batería</a:t>
            </a:r>
            <a:r>
              <a:rPr lang="en-US" sz="2000" b="1" baseline="0" dirty="0"/>
              <a:t> (99,5%)</a:t>
            </a:r>
            <a:br>
              <a:rPr lang="en-US" sz="2000" b="1" baseline="0" dirty="0"/>
            </a:br>
            <a:r>
              <a:rPr lang="en-US" sz="2000" b="1" baseline="0" dirty="0" err="1"/>
              <a:t>Evolución</a:t>
            </a:r>
            <a:r>
              <a:rPr lang="en-US" sz="2000" b="1" baseline="0" dirty="0"/>
              <a:t> de </a:t>
            </a:r>
            <a:r>
              <a:rPr lang="en-US" sz="2000" b="1" baseline="0" dirty="0" err="1"/>
              <a:t>precios</a:t>
            </a:r>
            <a:r>
              <a:rPr lang="en-US" sz="2000" b="1" baseline="0" dirty="0"/>
              <a:t> </a:t>
            </a:r>
            <a:r>
              <a:rPr lang="en-US" sz="2000" b="1" baseline="0" dirty="0" err="1"/>
              <a:t>promedio</a:t>
            </a:r>
            <a:r>
              <a:rPr lang="en-US" sz="2000" b="1" baseline="0" dirty="0"/>
              <a:t> </a:t>
            </a:r>
            <a:r>
              <a:rPr lang="en-US" sz="2000" b="1" baseline="0" dirty="0" err="1"/>
              <a:t>en</a:t>
            </a:r>
            <a:r>
              <a:rPr lang="en-US" sz="2000" b="1" baseline="0" dirty="0"/>
              <a:t> China, </a:t>
            </a:r>
            <a:r>
              <a:rPr lang="en-US" sz="2000" b="1" baseline="0" dirty="0" err="1"/>
              <a:t>Japón</a:t>
            </a:r>
            <a:r>
              <a:rPr lang="en-US" sz="2000" b="1" baseline="0" dirty="0"/>
              <a:t> y Corea</a:t>
            </a:r>
            <a:br>
              <a:rPr lang="en-US" sz="1600" baseline="0" dirty="0"/>
            </a:br>
            <a:r>
              <a:rPr lang="en-US" sz="1600" baseline="0" dirty="0"/>
              <a:t>En USD / </a:t>
            </a:r>
            <a:r>
              <a:rPr lang="en-US" sz="1600" baseline="0" dirty="0" err="1"/>
              <a:t>tn</a:t>
            </a:r>
            <a:r>
              <a:rPr lang="en-US" sz="1600" baseline="0" dirty="0"/>
              <a:t> LCE (valor CIF)</a:t>
            </a:r>
            <a:br>
              <a:rPr lang="en-US" sz="1600" baseline="0" dirty="0"/>
            </a:br>
            <a:r>
              <a:rPr lang="en-US" sz="1600" baseline="0" dirty="0" err="1"/>
              <a:t>Elaboración</a:t>
            </a:r>
            <a:r>
              <a:rPr lang="en-US" sz="1600" baseline="0" dirty="0"/>
              <a:t> </a:t>
            </a:r>
            <a:r>
              <a:rPr lang="en-US" sz="1600" baseline="0" dirty="0" err="1"/>
              <a:t>propia</a:t>
            </a:r>
            <a:r>
              <a:rPr lang="en-US" sz="1600" baseline="0" dirty="0"/>
              <a:t> </a:t>
            </a:r>
            <a:r>
              <a:rPr lang="en-US" sz="1600" baseline="0" dirty="0" err="1"/>
              <a:t>en</a:t>
            </a:r>
            <a:r>
              <a:rPr lang="en-US" sz="1600" baseline="0" dirty="0"/>
              <a:t> base a datos.gob.ar </a:t>
            </a:r>
            <a:endParaRPr lang="es-AR" dirty="0"/>
          </a:p>
        </p:txBody>
      </p:sp>
      <p:graphicFrame>
        <p:nvGraphicFramePr>
          <p:cNvPr id="6" name="Marcador de contenido 5">
            <a:extLst>
              <a:ext uri="{FF2B5EF4-FFF2-40B4-BE49-F238E27FC236}">
                <a16:creationId xmlns:a16="http://schemas.microsoft.com/office/drawing/2014/main" id="{40F3A0F2-E00F-4268-14F0-C8CE3C624996}"/>
              </a:ext>
            </a:extLst>
          </p:cNvPr>
          <p:cNvGraphicFramePr>
            <a:graphicFrameLocks noGrp="1"/>
          </p:cNvGraphicFramePr>
          <p:nvPr>
            <p:ph idx="1"/>
          </p:nvPr>
        </p:nvGraphicFramePr>
        <p:xfrm>
          <a:off x="2589213" y="1716257"/>
          <a:ext cx="9072904" cy="44031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58590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309AA4-90B5-1ED9-3408-50ACCDD27780}"/>
              </a:ext>
            </a:extLst>
          </p:cNvPr>
          <p:cNvSpPr>
            <a:spLocks noGrp="1"/>
          </p:cNvSpPr>
          <p:nvPr>
            <p:ph type="title"/>
          </p:nvPr>
        </p:nvSpPr>
        <p:spPr>
          <a:xfrm>
            <a:off x="1885071" y="281355"/>
            <a:ext cx="9619541" cy="665424"/>
          </a:xfrm>
        </p:spPr>
        <p:txBody>
          <a:bodyPr>
            <a:normAutofit/>
          </a:bodyPr>
          <a:lstStyle/>
          <a:p>
            <a:r>
              <a:rPr lang="es-ES" dirty="0"/>
              <a:t>Esquema de una celda de </a:t>
            </a:r>
            <a:r>
              <a:rPr lang="es-ES" dirty="0" err="1"/>
              <a:t>LiB</a:t>
            </a:r>
            <a:r>
              <a:rPr lang="es-ES" dirty="0"/>
              <a:t> o </a:t>
            </a:r>
            <a:r>
              <a:rPr lang="es-ES" dirty="0" err="1"/>
              <a:t>BiL</a:t>
            </a:r>
            <a:endParaRPr lang="es-AR" dirty="0"/>
          </a:p>
        </p:txBody>
      </p:sp>
      <p:sp>
        <p:nvSpPr>
          <p:cNvPr id="3" name="Marcador de contenido 2">
            <a:extLst>
              <a:ext uri="{FF2B5EF4-FFF2-40B4-BE49-F238E27FC236}">
                <a16:creationId xmlns:a16="http://schemas.microsoft.com/office/drawing/2014/main" id="{11FE6021-7CDF-BFA3-607C-FD90437ADA93}"/>
              </a:ext>
            </a:extLst>
          </p:cNvPr>
          <p:cNvSpPr>
            <a:spLocks noGrp="1"/>
          </p:cNvSpPr>
          <p:nvPr>
            <p:ph idx="1"/>
          </p:nvPr>
        </p:nvSpPr>
        <p:spPr>
          <a:xfrm>
            <a:off x="5556738" y="1195754"/>
            <a:ext cx="5947874" cy="4937760"/>
          </a:xfrm>
        </p:spPr>
        <p:txBody>
          <a:bodyPr>
            <a:normAutofit lnSpcReduction="10000"/>
          </a:bodyPr>
          <a:lstStyle/>
          <a:p>
            <a:pPr marL="0" indent="0">
              <a:buNone/>
            </a:pPr>
            <a:r>
              <a:rPr lang="es-ES" sz="1800" dirty="0">
                <a:effectLst/>
                <a:latin typeface="Book Antiqua" panose="02040602050305030304" pitchFamily="18" charset="0"/>
                <a:ea typeface="Calibri" panose="020F0502020204030204" pitchFamily="34" charset="0"/>
                <a:cs typeface="Times New Roman" panose="02020603050405020304" pitchFamily="18" charset="0"/>
              </a:rPr>
              <a:t>Una batería se compone de celdas. Cada una de esas ellas posee un electrodo negativo (ánodo) y un electrodo positivo (cátodo). Ambas deben tener la capacidad de almacenar iones de litio, que circulan a través del electrolito. Durante el proceso de carga lo hacen desde el cátodo al ánodo (reducción), y en sentido contrario durante la descarga o uso (proceso de oxidación). Ambos electrodos deben tener un material colector (cobre en el caso del ánodo y aluminio para el cátodo) y otro reactante o material activo, que suele ser grafito en el ánodo y diferentes óxidos o fosfatos en el caso del cátodo acompañados de carbonato de litio o hidróxido de litio según el tipo de batería.</a:t>
            </a:r>
          </a:p>
          <a:p>
            <a:pPr marL="0" indent="0">
              <a:buNone/>
            </a:pPr>
            <a:r>
              <a:rPr lang="es-ES" sz="1800" dirty="0">
                <a:effectLst/>
                <a:latin typeface="Book Antiqua" panose="02040602050305030304" pitchFamily="18" charset="0"/>
                <a:ea typeface="Calibri" panose="020F0502020204030204" pitchFamily="34" charset="0"/>
                <a:cs typeface="Times New Roman" panose="02020603050405020304" pitchFamily="18" charset="0"/>
              </a:rPr>
              <a:t>La mayoría de los electrolitos son una solución líquida de compuestos orgánicos acompañados de sales como el hexafluorofosfato de litio u otras. Para evitar el contacto entre los materiales de los diferentes electrodos se emplea un separador, que es un material polimérico con poros que permiten la circulación de los iones de litio.</a:t>
            </a:r>
            <a:endParaRPr lang="es-AR" dirty="0"/>
          </a:p>
        </p:txBody>
      </p:sp>
      <p:pic>
        <p:nvPicPr>
          <p:cNvPr id="4" name="Marcador de contenido 3">
            <a:extLst>
              <a:ext uri="{FF2B5EF4-FFF2-40B4-BE49-F238E27FC236}">
                <a16:creationId xmlns:a16="http://schemas.microsoft.com/office/drawing/2014/main" id="{6C431FA7-2EFE-AE00-FD48-B41D84254DAC}"/>
              </a:ext>
            </a:extLst>
          </p:cNvPr>
          <p:cNvPicPr>
            <a:picLocks noChangeAspect="1"/>
          </p:cNvPicPr>
          <p:nvPr/>
        </p:nvPicPr>
        <p:blipFill rotWithShape="1">
          <a:blip r:embed="rId2"/>
          <a:srcRect l="19402" t="26566" r="51092" b="21084"/>
          <a:stretch/>
        </p:blipFill>
        <p:spPr>
          <a:xfrm>
            <a:off x="1182459" y="1373601"/>
            <a:ext cx="4121062" cy="4110797"/>
          </a:xfrm>
          <a:prstGeom prst="rect">
            <a:avLst/>
          </a:prstGeom>
        </p:spPr>
      </p:pic>
    </p:spTree>
    <p:extLst>
      <p:ext uri="{BB962C8B-B14F-4D97-AF65-F5344CB8AC3E}">
        <p14:creationId xmlns:p14="http://schemas.microsoft.com/office/powerpoint/2010/main" val="2661035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2"/>
          <p:cNvSpPr/>
          <p:nvPr/>
        </p:nvSpPr>
        <p:spPr>
          <a:xfrm>
            <a:off x="569844" y="291548"/>
            <a:ext cx="10986000" cy="6082800"/>
          </a:xfrm>
          <a:prstGeom prst="roundRect">
            <a:avLst>
              <a:gd name="adj" fmla="val 16667"/>
            </a:avLst>
          </a:prstGeom>
          <a:noFill/>
          <a:ln w="38100" cap="flat" cmpd="sng">
            <a:solidFill>
              <a:srgbClr val="9F5900"/>
            </a:solidFill>
            <a:prstDash val="solid"/>
            <a:round/>
            <a:headEnd type="none" w="sm" len="sm"/>
            <a:tailEnd type="none" w="sm" len="sm"/>
          </a:ln>
        </p:spPr>
        <p:txBody>
          <a:bodyPr spcFirstLastPara="1" wrap="square" lIns="121900" tIns="60933" rIns="121900" bIns="60933" anchor="ctr" anchorCtr="0">
            <a:noAutofit/>
          </a:bodyPr>
          <a:lstStyle/>
          <a:p>
            <a:pPr algn="ctr"/>
            <a:endParaRPr sz="2000">
              <a:solidFill>
                <a:schemeClr val="dk1"/>
              </a:solidFill>
              <a:latin typeface="Bodoni"/>
              <a:ea typeface="Bodoni"/>
              <a:cs typeface="Bodoni"/>
              <a:sym typeface="Bodoni"/>
            </a:endParaRPr>
          </a:p>
        </p:txBody>
      </p:sp>
      <p:sp>
        <p:nvSpPr>
          <p:cNvPr id="145" name="Google Shape;145;p22"/>
          <p:cNvSpPr/>
          <p:nvPr/>
        </p:nvSpPr>
        <p:spPr>
          <a:xfrm>
            <a:off x="954157" y="402533"/>
            <a:ext cx="9714000" cy="492400"/>
          </a:xfrm>
          <a:prstGeom prst="roundRect">
            <a:avLst>
              <a:gd name="adj" fmla="val 16667"/>
            </a:avLst>
          </a:prstGeom>
          <a:solidFill>
            <a:schemeClr val="lt1"/>
          </a:solidFill>
          <a:ln w="38100" cap="flat" cmpd="sng">
            <a:solidFill>
              <a:srgbClr val="FFCC8B"/>
            </a:solidFill>
            <a:prstDash val="solid"/>
            <a:round/>
            <a:headEnd type="none" w="sm" len="sm"/>
            <a:tailEnd type="none" w="sm" len="sm"/>
          </a:ln>
        </p:spPr>
        <p:txBody>
          <a:bodyPr spcFirstLastPara="1" wrap="square" lIns="121900" tIns="60933" rIns="121900" bIns="60933" anchor="ctr" anchorCtr="0">
            <a:noAutofit/>
          </a:bodyPr>
          <a:lstStyle/>
          <a:p>
            <a:pPr algn="ctr"/>
            <a:r>
              <a:rPr lang="es" sz="2400">
                <a:solidFill>
                  <a:schemeClr val="dk1"/>
                </a:solidFill>
                <a:latin typeface="Bodoni"/>
                <a:ea typeface="Bodoni"/>
                <a:cs typeface="Bodoni"/>
                <a:sym typeface="Bodoni"/>
              </a:rPr>
              <a:t>Esquema de la cadena de valor de las baterías de iones de litio</a:t>
            </a:r>
            <a:endParaRPr sz="2400">
              <a:solidFill>
                <a:schemeClr val="dk1"/>
              </a:solidFill>
              <a:latin typeface="Bodoni"/>
              <a:ea typeface="Bodoni"/>
              <a:cs typeface="Bodoni"/>
              <a:sym typeface="Bodoni"/>
            </a:endParaRPr>
          </a:p>
        </p:txBody>
      </p:sp>
      <p:sp>
        <p:nvSpPr>
          <p:cNvPr id="146" name="Google Shape;146;p22"/>
          <p:cNvSpPr/>
          <p:nvPr/>
        </p:nvSpPr>
        <p:spPr>
          <a:xfrm>
            <a:off x="1023731" y="1129609"/>
            <a:ext cx="2425200" cy="501200"/>
          </a:xfrm>
          <a:prstGeom prst="roundRect">
            <a:avLst>
              <a:gd name="adj" fmla="val 16667"/>
            </a:avLst>
          </a:prstGeom>
          <a:solidFill>
            <a:schemeClr val="lt1"/>
          </a:solidFill>
          <a:ln w="25400" cap="flat" cmpd="sng">
            <a:solidFill>
              <a:srgbClr val="0070C0"/>
            </a:solidFill>
            <a:prstDash val="solid"/>
            <a:round/>
            <a:headEnd type="none" w="sm" len="sm"/>
            <a:tailEnd type="none" w="sm" len="sm"/>
          </a:ln>
        </p:spPr>
        <p:txBody>
          <a:bodyPr spcFirstLastPara="1" wrap="square" lIns="121900" tIns="60933" rIns="121900" bIns="60933" anchor="ctr" anchorCtr="0">
            <a:noAutofit/>
          </a:bodyPr>
          <a:lstStyle/>
          <a:p>
            <a:pPr algn="ctr"/>
            <a:r>
              <a:rPr lang="es" sz="2000" dirty="0">
                <a:solidFill>
                  <a:schemeClr val="dk1"/>
                </a:solidFill>
                <a:latin typeface="Bodoni"/>
                <a:ea typeface="Bodoni"/>
                <a:cs typeface="Bodoni"/>
                <a:sym typeface="Bodoni"/>
              </a:rPr>
              <a:t>Materias primas</a:t>
            </a:r>
            <a:endParaRPr sz="2000" dirty="0">
              <a:solidFill>
                <a:schemeClr val="dk1"/>
              </a:solidFill>
              <a:latin typeface="Bodoni"/>
              <a:ea typeface="Bodoni"/>
              <a:cs typeface="Bodoni"/>
              <a:sym typeface="Bodoni"/>
            </a:endParaRPr>
          </a:p>
        </p:txBody>
      </p:sp>
      <p:sp>
        <p:nvSpPr>
          <p:cNvPr id="147" name="Google Shape;147;p22"/>
          <p:cNvSpPr/>
          <p:nvPr/>
        </p:nvSpPr>
        <p:spPr>
          <a:xfrm>
            <a:off x="3654304" y="1126609"/>
            <a:ext cx="3230400" cy="531600"/>
          </a:xfrm>
          <a:prstGeom prst="roundRect">
            <a:avLst>
              <a:gd name="adj" fmla="val 16667"/>
            </a:avLst>
          </a:prstGeom>
          <a:solidFill>
            <a:schemeClr val="lt1"/>
          </a:solidFill>
          <a:ln w="25400" cap="flat" cmpd="sng">
            <a:solidFill>
              <a:srgbClr val="0070C0"/>
            </a:solidFill>
            <a:prstDash val="solid"/>
            <a:round/>
            <a:headEnd type="none" w="sm" len="sm"/>
            <a:tailEnd type="none" w="sm" len="sm"/>
          </a:ln>
        </p:spPr>
        <p:txBody>
          <a:bodyPr spcFirstLastPara="1" wrap="square" lIns="121900" tIns="60933" rIns="121900" bIns="60933" anchor="ctr" anchorCtr="0">
            <a:noAutofit/>
          </a:bodyPr>
          <a:lstStyle/>
          <a:p>
            <a:pPr algn="ctr"/>
            <a:r>
              <a:rPr lang="es" sz="1400">
                <a:solidFill>
                  <a:schemeClr val="dk1"/>
                </a:solidFill>
                <a:latin typeface="Bodoni"/>
                <a:ea typeface="Bodoni"/>
                <a:cs typeface="Bodoni"/>
                <a:sym typeface="Bodoni"/>
              </a:rPr>
              <a:t>Componentes de la celda y sus precursores</a:t>
            </a:r>
            <a:endParaRPr sz="1400">
              <a:solidFill>
                <a:schemeClr val="dk1"/>
              </a:solidFill>
              <a:latin typeface="Bodoni"/>
              <a:ea typeface="Bodoni"/>
              <a:cs typeface="Bodoni"/>
              <a:sym typeface="Bodoni"/>
            </a:endParaRPr>
          </a:p>
        </p:txBody>
      </p:sp>
      <p:sp>
        <p:nvSpPr>
          <p:cNvPr id="148" name="Google Shape;148;p22"/>
          <p:cNvSpPr/>
          <p:nvPr/>
        </p:nvSpPr>
        <p:spPr>
          <a:xfrm>
            <a:off x="7209250" y="1113005"/>
            <a:ext cx="2067200" cy="480800"/>
          </a:xfrm>
          <a:prstGeom prst="roundRect">
            <a:avLst>
              <a:gd name="adj" fmla="val 16667"/>
            </a:avLst>
          </a:prstGeom>
          <a:solidFill>
            <a:schemeClr val="lt1"/>
          </a:solidFill>
          <a:ln w="25400" cap="flat" cmpd="sng">
            <a:solidFill>
              <a:srgbClr val="0070C0"/>
            </a:solidFill>
            <a:prstDash val="solid"/>
            <a:round/>
            <a:headEnd type="none" w="sm" len="sm"/>
            <a:tailEnd type="none" w="sm" len="sm"/>
          </a:ln>
        </p:spPr>
        <p:txBody>
          <a:bodyPr spcFirstLastPara="1" wrap="square" lIns="121900" tIns="60933" rIns="121900" bIns="60933" anchor="ctr" anchorCtr="0">
            <a:noAutofit/>
          </a:bodyPr>
          <a:lstStyle/>
          <a:p>
            <a:pPr algn="ctr"/>
            <a:r>
              <a:rPr lang="es" sz="2000" dirty="0">
                <a:solidFill>
                  <a:schemeClr val="dk1"/>
                </a:solidFill>
                <a:highlight>
                  <a:srgbClr val="FFFF00"/>
                </a:highlight>
                <a:latin typeface="Bodoni"/>
                <a:ea typeface="Bodoni"/>
                <a:cs typeface="Bodoni"/>
                <a:sym typeface="Bodoni"/>
              </a:rPr>
              <a:t>Baterías y celdas</a:t>
            </a:r>
            <a:endParaRPr sz="2000" dirty="0">
              <a:solidFill>
                <a:schemeClr val="dk1"/>
              </a:solidFill>
              <a:highlight>
                <a:srgbClr val="FFFF00"/>
              </a:highlight>
              <a:latin typeface="Bodoni"/>
              <a:ea typeface="Bodoni"/>
              <a:cs typeface="Bodoni"/>
              <a:sym typeface="Bodoni"/>
            </a:endParaRPr>
          </a:p>
        </p:txBody>
      </p:sp>
      <p:sp>
        <p:nvSpPr>
          <p:cNvPr id="149" name="Google Shape;149;p22"/>
          <p:cNvSpPr/>
          <p:nvPr/>
        </p:nvSpPr>
        <p:spPr>
          <a:xfrm>
            <a:off x="9435547" y="1126609"/>
            <a:ext cx="1961200" cy="480800"/>
          </a:xfrm>
          <a:prstGeom prst="roundRect">
            <a:avLst>
              <a:gd name="adj" fmla="val 16667"/>
            </a:avLst>
          </a:prstGeom>
          <a:solidFill>
            <a:schemeClr val="lt1"/>
          </a:solidFill>
          <a:ln w="25400" cap="flat" cmpd="sng">
            <a:solidFill>
              <a:srgbClr val="0070C0"/>
            </a:solidFill>
            <a:prstDash val="solid"/>
            <a:round/>
            <a:headEnd type="none" w="sm" len="sm"/>
            <a:tailEnd type="none" w="sm" len="sm"/>
          </a:ln>
        </p:spPr>
        <p:txBody>
          <a:bodyPr spcFirstLastPara="1" wrap="square" lIns="121900" tIns="60933" rIns="121900" bIns="60933" anchor="ctr" anchorCtr="0">
            <a:noAutofit/>
          </a:bodyPr>
          <a:lstStyle/>
          <a:p>
            <a:pPr algn="ctr"/>
            <a:r>
              <a:rPr lang="es" sz="2000">
                <a:solidFill>
                  <a:schemeClr val="dk1"/>
                </a:solidFill>
                <a:latin typeface="Bodoni"/>
                <a:ea typeface="Bodoni"/>
                <a:cs typeface="Bodoni"/>
                <a:sym typeface="Bodoni"/>
              </a:rPr>
              <a:t>Producto final</a:t>
            </a:r>
            <a:endParaRPr sz="2000">
              <a:solidFill>
                <a:schemeClr val="dk1"/>
              </a:solidFill>
              <a:latin typeface="Bodoni"/>
              <a:ea typeface="Bodoni"/>
              <a:cs typeface="Bodoni"/>
              <a:sym typeface="Bodoni"/>
            </a:endParaRPr>
          </a:p>
        </p:txBody>
      </p:sp>
      <p:sp>
        <p:nvSpPr>
          <p:cNvPr id="150" name="Google Shape;150;p22"/>
          <p:cNvSpPr/>
          <p:nvPr/>
        </p:nvSpPr>
        <p:spPr>
          <a:xfrm>
            <a:off x="993913" y="1818929"/>
            <a:ext cx="2425200" cy="3907600"/>
          </a:xfrm>
          <a:prstGeom prst="roundRect">
            <a:avLst>
              <a:gd name="adj" fmla="val 16667"/>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r>
              <a:rPr lang="es" sz="1400" dirty="0">
                <a:solidFill>
                  <a:schemeClr val="dk1"/>
                </a:solidFill>
                <a:latin typeface="Bodoni"/>
                <a:ea typeface="Bodoni"/>
                <a:cs typeface="Bodoni"/>
                <a:sym typeface="Bodoni"/>
              </a:rPr>
              <a:t>Grafito</a:t>
            </a:r>
            <a:endParaRPr sz="2400" dirty="0"/>
          </a:p>
          <a:p>
            <a:endParaRPr sz="1400" dirty="0">
              <a:solidFill>
                <a:schemeClr val="dk1"/>
              </a:solidFill>
              <a:latin typeface="Bodoni"/>
              <a:ea typeface="Bodoni"/>
              <a:cs typeface="Bodoni"/>
              <a:sym typeface="Bodoni"/>
            </a:endParaRPr>
          </a:p>
          <a:p>
            <a:r>
              <a:rPr lang="es" sz="1400" dirty="0">
                <a:solidFill>
                  <a:schemeClr val="dk1"/>
                </a:solidFill>
                <a:highlight>
                  <a:srgbClr val="FFFF00"/>
                </a:highlight>
                <a:latin typeface="Bodoni"/>
                <a:ea typeface="Bodoni"/>
                <a:cs typeface="Bodoni"/>
                <a:sym typeface="Bodoni"/>
              </a:rPr>
              <a:t>Carbonato de litio </a:t>
            </a:r>
            <a:endParaRPr sz="2400" dirty="0">
              <a:highlight>
                <a:srgbClr val="FFFF00"/>
              </a:highlight>
            </a:endParaRPr>
          </a:p>
          <a:p>
            <a:endParaRPr sz="1400" dirty="0">
              <a:solidFill>
                <a:schemeClr val="dk1"/>
              </a:solidFill>
              <a:highlight>
                <a:srgbClr val="FFFF00"/>
              </a:highlight>
              <a:latin typeface="Bodoni"/>
              <a:ea typeface="Bodoni"/>
              <a:cs typeface="Bodoni"/>
              <a:sym typeface="Bodoni"/>
            </a:endParaRPr>
          </a:p>
          <a:p>
            <a:r>
              <a:rPr lang="es" sz="1400" dirty="0">
                <a:solidFill>
                  <a:schemeClr val="dk1"/>
                </a:solidFill>
                <a:highlight>
                  <a:srgbClr val="FFFF00"/>
                </a:highlight>
                <a:latin typeface="Bodoni"/>
                <a:ea typeface="Bodoni"/>
                <a:cs typeface="Bodoni"/>
                <a:sym typeface="Bodoni"/>
              </a:rPr>
              <a:t>Hidróxido de litio</a:t>
            </a:r>
            <a:endParaRPr sz="2400" dirty="0">
              <a:highlight>
                <a:srgbClr val="FFFF00"/>
              </a:highlight>
            </a:endParaRPr>
          </a:p>
          <a:p>
            <a:endParaRPr sz="1200" dirty="0">
              <a:solidFill>
                <a:srgbClr val="A5A5A5"/>
              </a:solidFill>
              <a:latin typeface="Bodoni"/>
              <a:ea typeface="Bodoni"/>
              <a:cs typeface="Bodoni"/>
              <a:sym typeface="Bodoni"/>
            </a:endParaRPr>
          </a:p>
          <a:p>
            <a:r>
              <a:rPr lang="es" sz="1400" dirty="0">
                <a:solidFill>
                  <a:schemeClr val="dk1"/>
                </a:solidFill>
                <a:latin typeface="Bodoni"/>
                <a:ea typeface="Bodoni"/>
                <a:cs typeface="Bodoni"/>
                <a:sym typeface="Bodoni"/>
              </a:rPr>
              <a:t>Materias primas para precursores (dependen del tipo de material catódico de la batería: van desde el cobalto, níquel, manganeso, aluminio o hierro) </a:t>
            </a:r>
            <a:endParaRPr sz="2400" dirty="0"/>
          </a:p>
          <a:p>
            <a:r>
              <a:rPr lang="es" sz="1400" dirty="0">
                <a:solidFill>
                  <a:schemeClr val="dk1"/>
                </a:solidFill>
                <a:latin typeface="Bodoni"/>
                <a:ea typeface="Bodoni"/>
                <a:cs typeface="Bodoni"/>
                <a:sym typeface="Bodoni"/>
              </a:rPr>
              <a:t>Fluoruro de litio</a:t>
            </a:r>
            <a:endParaRPr sz="2400" dirty="0"/>
          </a:p>
          <a:p>
            <a:r>
              <a:rPr lang="es" sz="1400" dirty="0">
                <a:solidFill>
                  <a:schemeClr val="dk1"/>
                </a:solidFill>
                <a:latin typeface="Bodoni"/>
                <a:ea typeface="Bodoni"/>
                <a:cs typeface="Bodoni"/>
                <a:sym typeface="Bodoni"/>
              </a:rPr>
              <a:t>Cloruro de litio</a:t>
            </a:r>
            <a:endParaRPr sz="1400" dirty="0">
              <a:solidFill>
                <a:schemeClr val="dk1"/>
              </a:solidFill>
              <a:latin typeface="Bodoni"/>
              <a:ea typeface="Bodoni"/>
              <a:cs typeface="Bodoni"/>
              <a:sym typeface="Bodoni"/>
            </a:endParaRPr>
          </a:p>
        </p:txBody>
      </p:sp>
      <p:sp>
        <p:nvSpPr>
          <p:cNvPr id="151" name="Google Shape;151;p22"/>
          <p:cNvSpPr/>
          <p:nvPr/>
        </p:nvSpPr>
        <p:spPr>
          <a:xfrm>
            <a:off x="3684104" y="1894329"/>
            <a:ext cx="3223600" cy="3889200"/>
          </a:xfrm>
          <a:prstGeom prst="roundRect">
            <a:avLst>
              <a:gd name="adj" fmla="val 16667"/>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endParaRPr sz="1400">
              <a:solidFill>
                <a:schemeClr val="dk1"/>
              </a:solidFill>
              <a:latin typeface="Bodoni"/>
              <a:ea typeface="Bodoni"/>
              <a:cs typeface="Bodoni"/>
              <a:sym typeface="Bodoni"/>
            </a:endParaRPr>
          </a:p>
          <a:p>
            <a:endParaRPr sz="1400">
              <a:solidFill>
                <a:schemeClr val="dk1"/>
              </a:solidFill>
              <a:latin typeface="Bodoni"/>
              <a:ea typeface="Bodoni"/>
              <a:cs typeface="Bodoni"/>
              <a:sym typeface="Bodoni"/>
            </a:endParaRPr>
          </a:p>
          <a:p>
            <a:endParaRPr sz="1400">
              <a:solidFill>
                <a:schemeClr val="dk1"/>
              </a:solidFill>
              <a:latin typeface="Bodoni"/>
              <a:ea typeface="Bodoni"/>
              <a:cs typeface="Bodoni"/>
              <a:sym typeface="Bodoni"/>
            </a:endParaRPr>
          </a:p>
          <a:p>
            <a:endParaRPr sz="1400">
              <a:solidFill>
                <a:schemeClr val="dk1"/>
              </a:solidFill>
              <a:latin typeface="Bodoni"/>
              <a:ea typeface="Bodoni"/>
              <a:cs typeface="Bodoni"/>
              <a:sym typeface="Bodoni"/>
            </a:endParaRPr>
          </a:p>
          <a:p>
            <a:pPr marL="285742" indent="-196844">
              <a:buClr>
                <a:srgbClr val="000000"/>
              </a:buClr>
              <a:buSzPts val="1050"/>
            </a:pPr>
            <a:endParaRPr sz="1400">
              <a:solidFill>
                <a:schemeClr val="dk1"/>
              </a:solidFill>
              <a:latin typeface="Bodoni"/>
              <a:ea typeface="Bodoni"/>
              <a:cs typeface="Bodoni"/>
              <a:sym typeface="Bodoni"/>
            </a:endParaRPr>
          </a:p>
        </p:txBody>
      </p:sp>
      <p:sp>
        <p:nvSpPr>
          <p:cNvPr id="152" name="Google Shape;152;p22"/>
          <p:cNvSpPr/>
          <p:nvPr/>
        </p:nvSpPr>
        <p:spPr>
          <a:xfrm>
            <a:off x="7160419" y="1903355"/>
            <a:ext cx="2103600" cy="3889200"/>
          </a:xfrm>
          <a:prstGeom prst="roundRect">
            <a:avLst>
              <a:gd name="adj" fmla="val 16667"/>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ctr"/>
            <a:endParaRPr sz="1400">
              <a:solidFill>
                <a:schemeClr val="dk1"/>
              </a:solidFill>
              <a:latin typeface="Arial"/>
              <a:ea typeface="Arial"/>
              <a:cs typeface="Arial"/>
              <a:sym typeface="Arial"/>
            </a:endParaRPr>
          </a:p>
        </p:txBody>
      </p:sp>
      <p:sp>
        <p:nvSpPr>
          <p:cNvPr id="153" name="Google Shape;153;p22"/>
          <p:cNvSpPr/>
          <p:nvPr/>
        </p:nvSpPr>
        <p:spPr>
          <a:xfrm>
            <a:off x="9359349" y="1894328"/>
            <a:ext cx="2103600" cy="2942400"/>
          </a:xfrm>
          <a:prstGeom prst="roundRect">
            <a:avLst>
              <a:gd name="adj" fmla="val 16667"/>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r>
              <a:rPr lang="es" sz="1500" dirty="0">
                <a:solidFill>
                  <a:schemeClr val="dk1"/>
                </a:solidFill>
                <a:highlight>
                  <a:srgbClr val="FFFF00"/>
                </a:highlight>
                <a:latin typeface="Bodoni"/>
                <a:ea typeface="Bodoni"/>
                <a:cs typeface="Bodoni"/>
                <a:sym typeface="Bodoni"/>
              </a:rPr>
              <a:t>*Automotriz EV, HEV, PHEV;</a:t>
            </a:r>
            <a:endParaRPr sz="2400" dirty="0">
              <a:highlight>
                <a:srgbClr val="FFFF00"/>
              </a:highlight>
            </a:endParaRPr>
          </a:p>
          <a:p>
            <a:r>
              <a:rPr lang="es" sz="1500" dirty="0">
                <a:solidFill>
                  <a:schemeClr val="dk1"/>
                </a:solidFill>
                <a:latin typeface="Bodoni"/>
                <a:ea typeface="Bodoni"/>
                <a:cs typeface="Bodoni"/>
                <a:sym typeface="Bodoni"/>
              </a:rPr>
              <a:t>*Otros vehículos: motocicletas, bicicletas;</a:t>
            </a:r>
            <a:endParaRPr sz="2400" dirty="0"/>
          </a:p>
          <a:p>
            <a:r>
              <a:rPr lang="es" sz="1500" dirty="0">
                <a:solidFill>
                  <a:schemeClr val="dk1"/>
                </a:solidFill>
                <a:latin typeface="Bodoni"/>
                <a:ea typeface="Bodoni"/>
                <a:cs typeface="Bodoni"/>
                <a:sym typeface="Bodoni"/>
              </a:rPr>
              <a:t>*Electrónica de consumo (celulares, laptops, tablets)</a:t>
            </a:r>
            <a:endParaRPr sz="2400" dirty="0"/>
          </a:p>
          <a:p>
            <a:r>
              <a:rPr lang="es" sz="1500" dirty="0">
                <a:solidFill>
                  <a:schemeClr val="dk1"/>
                </a:solidFill>
                <a:latin typeface="Bodoni"/>
                <a:ea typeface="Bodoni"/>
                <a:cs typeface="Bodoni"/>
                <a:sym typeface="Bodoni"/>
              </a:rPr>
              <a:t>*Almacenamiento estacionario de energía de energía;</a:t>
            </a:r>
            <a:endParaRPr sz="2400" dirty="0"/>
          </a:p>
          <a:p>
            <a:r>
              <a:rPr lang="es" sz="1500" dirty="0">
                <a:solidFill>
                  <a:schemeClr val="dk1"/>
                </a:solidFill>
                <a:latin typeface="Bodoni"/>
                <a:ea typeface="Bodoni"/>
                <a:cs typeface="Bodoni"/>
                <a:sym typeface="Bodoni"/>
              </a:rPr>
              <a:t>*Otros</a:t>
            </a:r>
            <a:endParaRPr sz="2400" dirty="0"/>
          </a:p>
        </p:txBody>
      </p:sp>
      <p:sp>
        <p:nvSpPr>
          <p:cNvPr id="154" name="Google Shape;154;p22"/>
          <p:cNvSpPr/>
          <p:nvPr/>
        </p:nvSpPr>
        <p:spPr>
          <a:xfrm>
            <a:off x="7381460" y="2019515"/>
            <a:ext cx="1494000" cy="874400"/>
          </a:xfrm>
          <a:prstGeom prst="ellipse">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ctr"/>
            <a:r>
              <a:rPr lang="es" sz="1400" dirty="0">
                <a:solidFill>
                  <a:schemeClr val="dk1"/>
                </a:solidFill>
                <a:latin typeface="Bodoni"/>
                <a:ea typeface="Bodoni"/>
                <a:cs typeface="Bodoni"/>
                <a:sym typeface="Bodoni"/>
              </a:rPr>
              <a:t>Celdas</a:t>
            </a:r>
            <a:endParaRPr sz="1400" dirty="0">
              <a:solidFill>
                <a:schemeClr val="dk1"/>
              </a:solidFill>
              <a:latin typeface="Bodoni"/>
              <a:ea typeface="Bodoni"/>
              <a:cs typeface="Bodoni"/>
              <a:sym typeface="Bodoni"/>
            </a:endParaRPr>
          </a:p>
        </p:txBody>
      </p:sp>
      <p:sp>
        <p:nvSpPr>
          <p:cNvPr id="155" name="Google Shape;155;p22"/>
          <p:cNvSpPr/>
          <p:nvPr/>
        </p:nvSpPr>
        <p:spPr>
          <a:xfrm>
            <a:off x="7381460" y="4780723"/>
            <a:ext cx="1494000" cy="934400"/>
          </a:xfrm>
          <a:prstGeom prst="ellipse">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ctr"/>
            <a:r>
              <a:rPr lang="es" sz="1400" dirty="0">
                <a:solidFill>
                  <a:schemeClr val="dk1"/>
                </a:solidFill>
                <a:latin typeface="Arial"/>
                <a:ea typeface="Arial"/>
                <a:cs typeface="Arial"/>
                <a:sym typeface="Arial"/>
              </a:rPr>
              <a:t>Sistema de Baterías </a:t>
            </a:r>
            <a:endParaRPr sz="1400" dirty="0">
              <a:solidFill>
                <a:schemeClr val="dk1"/>
              </a:solidFill>
              <a:latin typeface="Arial"/>
              <a:ea typeface="Arial"/>
              <a:cs typeface="Arial"/>
              <a:sym typeface="Arial"/>
            </a:endParaRPr>
          </a:p>
        </p:txBody>
      </p:sp>
      <p:cxnSp>
        <p:nvCxnSpPr>
          <p:cNvPr id="156" name="Google Shape;156;p22"/>
          <p:cNvCxnSpPr/>
          <p:nvPr/>
        </p:nvCxnSpPr>
        <p:spPr>
          <a:xfrm>
            <a:off x="8124139" y="2893725"/>
            <a:ext cx="0" cy="1844800"/>
          </a:xfrm>
          <a:prstGeom prst="straightConnector1">
            <a:avLst/>
          </a:prstGeom>
          <a:noFill/>
          <a:ln w="38100" cap="flat" cmpd="sng">
            <a:solidFill>
              <a:srgbClr val="FDA739"/>
            </a:solidFill>
            <a:prstDash val="solid"/>
            <a:round/>
            <a:headEnd type="none" w="sm" len="sm"/>
            <a:tailEnd type="triangle" w="med" len="med"/>
          </a:ln>
        </p:spPr>
      </p:cxnSp>
      <p:cxnSp>
        <p:nvCxnSpPr>
          <p:cNvPr id="157" name="Google Shape;157;p22"/>
          <p:cNvCxnSpPr/>
          <p:nvPr/>
        </p:nvCxnSpPr>
        <p:spPr>
          <a:xfrm rot="10800000">
            <a:off x="3551583" y="993201"/>
            <a:ext cx="0" cy="5102800"/>
          </a:xfrm>
          <a:prstGeom prst="straightConnector1">
            <a:avLst/>
          </a:prstGeom>
          <a:noFill/>
          <a:ln w="9525" cap="flat" cmpd="sng">
            <a:solidFill>
              <a:srgbClr val="FDA739"/>
            </a:solidFill>
            <a:prstDash val="solid"/>
            <a:round/>
            <a:headEnd type="none" w="sm" len="sm"/>
            <a:tailEnd type="none" w="sm" len="sm"/>
          </a:ln>
        </p:spPr>
      </p:cxnSp>
      <p:cxnSp>
        <p:nvCxnSpPr>
          <p:cNvPr id="158" name="Google Shape;158;p22"/>
          <p:cNvCxnSpPr/>
          <p:nvPr/>
        </p:nvCxnSpPr>
        <p:spPr>
          <a:xfrm rot="10800000">
            <a:off x="7017031" y="894800"/>
            <a:ext cx="0" cy="5201200"/>
          </a:xfrm>
          <a:prstGeom prst="straightConnector1">
            <a:avLst/>
          </a:prstGeom>
          <a:noFill/>
          <a:ln w="9525" cap="flat" cmpd="sng">
            <a:solidFill>
              <a:srgbClr val="FDA739"/>
            </a:solidFill>
            <a:prstDash val="solid"/>
            <a:round/>
            <a:headEnd type="none" w="sm" len="sm"/>
            <a:tailEnd type="none" w="sm" len="sm"/>
          </a:ln>
        </p:spPr>
      </p:cxnSp>
      <p:sp>
        <p:nvSpPr>
          <p:cNvPr id="159" name="Google Shape;159;p22"/>
          <p:cNvSpPr txBox="1"/>
          <p:nvPr/>
        </p:nvSpPr>
        <p:spPr>
          <a:xfrm>
            <a:off x="569844" y="6374296"/>
            <a:ext cx="6714000" cy="553943"/>
          </a:xfrm>
          <a:prstGeom prst="rect">
            <a:avLst/>
          </a:prstGeom>
          <a:noFill/>
          <a:ln>
            <a:noFill/>
          </a:ln>
        </p:spPr>
        <p:txBody>
          <a:bodyPr spcFirstLastPara="1" wrap="square" lIns="121900" tIns="60933" rIns="121900" bIns="60933" anchor="t" anchorCtr="0">
            <a:spAutoFit/>
          </a:bodyPr>
          <a:lstStyle/>
          <a:p>
            <a:r>
              <a:rPr lang="es" sz="1400">
                <a:solidFill>
                  <a:srgbClr val="000000"/>
                </a:solidFill>
                <a:latin typeface="Bodoni"/>
                <a:ea typeface="Bodoni"/>
                <a:cs typeface="Bodoni"/>
                <a:sym typeface="Bodoni"/>
              </a:rPr>
              <a:t>Elaboración propia en base a Deutsche Bank, 2016, Jones et al, 2021 y Calderón, 2022</a:t>
            </a:r>
            <a:endParaRPr sz="1400">
              <a:solidFill>
                <a:srgbClr val="000000"/>
              </a:solidFill>
              <a:latin typeface="Bodoni"/>
              <a:ea typeface="Bodoni"/>
              <a:cs typeface="Bodoni"/>
              <a:sym typeface="Bodoni"/>
            </a:endParaRPr>
          </a:p>
        </p:txBody>
      </p:sp>
      <p:sp>
        <p:nvSpPr>
          <p:cNvPr id="160" name="Google Shape;160;p22"/>
          <p:cNvSpPr/>
          <p:nvPr/>
        </p:nvSpPr>
        <p:spPr>
          <a:xfrm>
            <a:off x="5570892" y="2006365"/>
            <a:ext cx="1200800" cy="1367200"/>
          </a:xfrm>
          <a:prstGeom prst="rect">
            <a:avLst/>
          </a:prstGeom>
          <a:solidFill>
            <a:schemeClr val="lt1"/>
          </a:solidFill>
          <a:ln w="28575"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just"/>
            <a:r>
              <a:rPr lang="es" sz="1400" dirty="0">
                <a:solidFill>
                  <a:schemeClr val="dk1"/>
                </a:solidFill>
                <a:latin typeface="Arial"/>
                <a:ea typeface="Arial"/>
                <a:cs typeface="Arial"/>
                <a:sym typeface="Arial"/>
              </a:rPr>
              <a:t>Ánodos</a:t>
            </a:r>
            <a:endParaRPr sz="2400" dirty="0"/>
          </a:p>
          <a:p>
            <a:pPr algn="just"/>
            <a:r>
              <a:rPr lang="es" sz="1400" dirty="0">
                <a:solidFill>
                  <a:schemeClr val="dk1"/>
                </a:solidFill>
                <a:highlight>
                  <a:srgbClr val="FFFF00"/>
                </a:highlight>
                <a:latin typeface="Arial"/>
                <a:ea typeface="Arial"/>
                <a:cs typeface="Arial"/>
                <a:sym typeface="Arial"/>
              </a:rPr>
              <a:t>Cátodos</a:t>
            </a:r>
            <a:endParaRPr sz="2400" dirty="0">
              <a:highlight>
                <a:srgbClr val="FFFF00"/>
              </a:highlight>
            </a:endParaRPr>
          </a:p>
          <a:p>
            <a:pPr algn="just"/>
            <a:r>
              <a:rPr lang="es" sz="1400" dirty="0">
                <a:solidFill>
                  <a:schemeClr val="dk1"/>
                </a:solidFill>
                <a:latin typeface="Arial"/>
                <a:ea typeface="Arial"/>
                <a:cs typeface="Arial"/>
                <a:sym typeface="Arial"/>
              </a:rPr>
              <a:t>Electrolito</a:t>
            </a:r>
            <a:endParaRPr sz="2400" dirty="0"/>
          </a:p>
          <a:p>
            <a:pPr algn="just"/>
            <a:r>
              <a:rPr lang="es" sz="1400" dirty="0">
                <a:solidFill>
                  <a:schemeClr val="dk1"/>
                </a:solidFill>
                <a:latin typeface="Arial"/>
                <a:ea typeface="Arial"/>
                <a:cs typeface="Arial"/>
                <a:sym typeface="Arial"/>
              </a:rPr>
              <a:t>Separador</a:t>
            </a:r>
            <a:endParaRPr sz="1400" dirty="0">
              <a:solidFill>
                <a:schemeClr val="dk1"/>
              </a:solidFill>
              <a:latin typeface="Arial"/>
              <a:ea typeface="Arial"/>
              <a:cs typeface="Arial"/>
              <a:sym typeface="Arial"/>
            </a:endParaRPr>
          </a:p>
        </p:txBody>
      </p:sp>
      <p:sp>
        <p:nvSpPr>
          <p:cNvPr id="161" name="Google Shape;161;p22"/>
          <p:cNvSpPr/>
          <p:nvPr/>
        </p:nvSpPr>
        <p:spPr>
          <a:xfrm>
            <a:off x="3813312" y="2019516"/>
            <a:ext cx="1492400" cy="538000"/>
          </a:xfrm>
          <a:prstGeom prst="rect">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ctr"/>
            <a:r>
              <a:rPr lang="es" sz="1400">
                <a:solidFill>
                  <a:schemeClr val="dk1"/>
                </a:solidFill>
                <a:latin typeface="Arial"/>
                <a:ea typeface="Arial"/>
                <a:cs typeface="Arial"/>
                <a:sym typeface="Arial"/>
              </a:rPr>
              <a:t>Material activo de ánodo</a:t>
            </a:r>
            <a:endParaRPr sz="1400">
              <a:solidFill>
                <a:schemeClr val="dk1"/>
              </a:solidFill>
              <a:latin typeface="Arial"/>
              <a:ea typeface="Arial"/>
              <a:cs typeface="Arial"/>
              <a:sym typeface="Arial"/>
            </a:endParaRPr>
          </a:p>
        </p:txBody>
      </p:sp>
      <p:sp>
        <p:nvSpPr>
          <p:cNvPr id="162" name="Google Shape;162;p22"/>
          <p:cNvSpPr/>
          <p:nvPr/>
        </p:nvSpPr>
        <p:spPr>
          <a:xfrm>
            <a:off x="3829884" y="2661920"/>
            <a:ext cx="1492400" cy="538000"/>
          </a:xfrm>
          <a:prstGeom prst="rect">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ctr"/>
            <a:r>
              <a:rPr lang="es" sz="1400" dirty="0">
                <a:solidFill>
                  <a:schemeClr val="dk1"/>
                </a:solidFill>
                <a:highlight>
                  <a:srgbClr val="FFFF00"/>
                </a:highlight>
                <a:latin typeface="Arial"/>
                <a:ea typeface="Arial"/>
                <a:cs typeface="Arial"/>
                <a:sym typeface="Arial"/>
              </a:rPr>
              <a:t>Material activo de cátodo</a:t>
            </a:r>
            <a:endParaRPr sz="1400" dirty="0">
              <a:solidFill>
                <a:schemeClr val="dk1"/>
              </a:solidFill>
              <a:highlight>
                <a:srgbClr val="FFFF00"/>
              </a:highlight>
              <a:latin typeface="Arial"/>
              <a:ea typeface="Arial"/>
              <a:cs typeface="Arial"/>
              <a:sym typeface="Arial"/>
            </a:endParaRPr>
          </a:p>
        </p:txBody>
      </p:sp>
      <p:cxnSp>
        <p:nvCxnSpPr>
          <p:cNvPr id="163" name="Google Shape;163;p22"/>
          <p:cNvCxnSpPr/>
          <p:nvPr/>
        </p:nvCxnSpPr>
        <p:spPr>
          <a:xfrm rot="10800000" flipH="1">
            <a:off x="5119893" y="2599372"/>
            <a:ext cx="621200" cy="189600"/>
          </a:xfrm>
          <a:prstGeom prst="straightConnector1">
            <a:avLst/>
          </a:prstGeom>
          <a:noFill/>
          <a:ln w="38100" cap="flat" cmpd="sng">
            <a:solidFill>
              <a:srgbClr val="FDA739"/>
            </a:solidFill>
            <a:prstDash val="solid"/>
            <a:round/>
            <a:headEnd type="none" w="sm" len="sm"/>
            <a:tailEnd type="triangle" w="med" len="med"/>
          </a:ln>
        </p:spPr>
      </p:cxnSp>
      <p:cxnSp>
        <p:nvCxnSpPr>
          <p:cNvPr id="164" name="Google Shape;164;p22"/>
          <p:cNvCxnSpPr/>
          <p:nvPr/>
        </p:nvCxnSpPr>
        <p:spPr>
          <a:xfrm>
            <a:off x="5119893" y="2288592"/>
            <a:ext cx="523600" cy="0"/>
          </a:xfrm>
          <a:prstGeom prst="straightConnector1">
            <a:avLst/>
          </a:prstGeom>
          <a:noFill/>
          <a:ln w="38100" cap="flat" cmpd="sng">
            <a:solidFill>
              <a:srgbClr val="FDA739"/>
            </a:solidFill>
            <a:prstDash val="solid"/>
            <a:round/>
            <a:headEnd type="none" w="sm" len="sm"/>
            <a:tailEnd type="triangle" w="med" len="med"/>
          </a:ln>
        </p:spPr>
      </p:cxnSp>
      <p:sp>
        <p:nvSpPr>
          <p:cNvPr id="165" name="Google Shape;165;p22"/>
          <p:cNvSpPr/>
          <p:nvPr/>
        </p:nvSpPr>
        <p:spPr>
          <a:xfrm>
            <a:off x="9430581" y="4956249"/>
            <a:ext cx="1961200" cy="827200"/>
          </a:xfrm>
          <a:prstGeom prst="roundRect">
            <a:avLst>
              <a:gd name="adj" fmla="val 16667"/>
            </a:avLst>
          </a:prstGeom>
          <a:solidFill>
            <a:schemeClr val="lt1"/>
          </a:solidFill>
          <a:ln w="25400" cap="flat" cmpd="sng">
            <a:solidFill>
              <a:srgbClr val="0070C0"/>
            </a:solidFill>
            <a:prstDash val="solid"/>
            <a:round/>
            <a:headEnd type="none" w="sm" len="sm"/>
            <a:tailEnd type="none" w="sm" len="sm"/>
          </a:ln>
        </p:spPr>
        <p:txBody>
          <a:bodyPr spcFirstLastPara="1" wrap="square" lIns="121900" tIns="60933" rIns="121900" bIns="60933" anchor="ctr" anchorCtr="0">
            <a:noAutofit/>
          </a:bodyPr>
          <a:lstStyle/>
          <a:p>
            <a:pPr algn="ctr"/>
            <a:r>
              <a:rPr lang="es" sz="1400">
                <a:solidFill>
                  <a:schemeClr val="dk1"/>
                </a:solidFill>
                <a:latin typeface="Bodoni"/>
                <a:ea typeface="Bodoni"/>
                <a:cs typeface="Bodoni"/>
                <a:sym typeface="Bodoni"/>
              </a:rPr>
              <a:t>Reciclaje de materiales de baterías</a:t>
            </a:r>
            <a:endParaRPr sz="1400">
              <a:solidFill>
                <a:schemeClr val="dk1"/>
              </a:solidFill>
              <a:latin typeface="Bodoni"/>
              <a:ea typeface="Bodoni"/>
              <a:cs typeface="Bodoni"/>
              <a:sym typeface="Bodoni"/>
            </a:endParaRPr>
          </a:p>
        </p:txBody>
      </p:sp>
      <p:cxnSp>
        <p:nvCxnSpPr>
          <p:cNvPr id="166" name="Google Shape;166;p22"/>
          <p:cNvCxnSpPr/>
          <p:nvPr/>
        </p:nvCxnSpPr>
        <p:spPr>
          <a:xfrm>
            <a:off x="6703527" y="2456620"/>
            <a:ext cx="678000" cy="0"/>
          </a:xfrm>
          <a:prstGeom prst="straightConnector1">
            <a:avLst/>
          </a:prstGeom>
          <a:noFill/>
          <a:ln w="38100" cap="flat" cmpd="sng">
            <a:solidFill>
              <a:srgbClr val="FDA739"/>
            </a:solidFill>
            <a:prstDash val="solid"/>
            <a:round/>
            <a:headEnd type="none" w="sm" len="sm"/>
            <a:tailEnd type="triangle" w="med" len="med"/>
          </a:ln>
        </p:spPr>
      </p:cxnSp>
      <p:sp>
        <p:nvSpPr>
          <p:cNvPr id="167" name="Google Shape;167;p22"/>
          <p:cNvSpPr/>
          <p:nvPr/>
        </p:nvSpPr>
        <p:spPr>
          <a:xfrm>
            <a:off x="7987748" y="3436703"/>
            <a:ext cx="1494000" cy="364000"/>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121900" tIns="60933" rIns="121900" bIns="60933" anchor="ctr" anchorCtr="0">
            <a:noAutofit/>
          </a:bodyPr>
          <a:lstStyle/>
          <a:p>
            <a:pPr algn="ctr"/>
            <a:r>
              <a:rPr lang="es" sz="1200">
                <a:solidFill>
                  <a:schemeClr val="dk1"/>
                </a:solidFill>
                <a:latin typeface="Arial"/>
                <a:ea typeface="Arial"/>
                <a:cs typeface="Arial"/>
                <a:sym typeface="Arial"/>
              </a:rPr>
              <a:t>Sistema BMS</a:t>
            </a:r>
            <a:endParaRPr sz="1200">
              <a:solidFill>
                <a:schemeClr val="dk1"/>
              </a:solidFill>
              <a:latin typeface="Arial"/>
              <a:ea typeface="Arial"/>
              <a:cs typeface="Arial"/>
              <a:sym typeface="Arial"/>
            </a:endParaRPr>
          </a:p>
        </p:txBody>
      </p:sp>
      <p:cxnSp>
        <p:nvCxnSpPr>
          <p:cNvPr id="168" name="Google Shape;168;p22"/>
          <p:cNvCxnSpPr/>
          <p:nvPr/>
        </p:nvCxnSpPr>
        <p:spPr>
          <a:xfrm flipH="1">
            <a:off x="8197696" y="3751956"/>
            <a:ext cx="350800" cy="989600"/>
          </a:xfrm>
          <a:prstGeom prst="straightConnector1">
            <a:avLst/>
          </a:prstGeom>
          <a:noFill/>
          <a:ln w="38100" cap="flat" cmpd="sng">
            <a:solidFill>
              <a:srgbClr val="FDA739"/>
            </a:solidFill>
            <a:prstDash val="solid"/>
            <a:round/>
            <a:headEnd type="none" w="sm" len="sm"/>
            <a:tailEnd type="triangle" w="med" len="med"/>
          </a:ln>
        </p:spPr>
      </p:cxnSp>
      <p:cxnSp>
        <p:nvCxnSpPr>
          <p:cNvPr id="169" name="Google Shape;169;p22"/>
          <p:cNvCxnSpPr/>
          <p:nvPr/>
        </p:nvCxnSpPr>
        <p:spPr>
          <a:xfrm>
            <a:off x="2004804" y="2176051"/>
            <a:ext cx="1798800" cy="0"/>
          </a:xfrm>
          <a:prstGeom prst="straightConnector1">
            <a:avLst/>
          </a:prstGeom>
          <a:noFill/>
          <a:ln w="38100" cap="flat" cmpd="sng">
            <a:solidFill>
              <a:srgbClr val="FDA739"/>
            </a:solidFill>
            <a:prstDash val="solid"/>
            <a:round/>
            <a:headEnd type="none" w="sm" len="sm"/>
            <a:tailEnd type="triangle" w="med" len="med"/>
          </a:ln>
        </p:spPr>
      </p:cxnSp>
      <p:sp>
        <p:nvSpPr>
          <p:cNvPr id="170" name="Google Shape;170;p22"/>
          <p:cNvSpPr/>
          <p:nvPr/>
        </p:nvSpPr>
        <p:spPr>
          <a:xfrm>
            <a:off x="6881179" y="3098178"/>
            <a:ext cx="1316508" cy="484901"/>
          </a:xfrm>
          <a:prstGeom prst="ellipse">
            <a:avLst/>
          </a:prstGeom>
          <a:solidFill>
            <a:schemeClr val="lt1"/>
          </a:solidFill>
          <a:ln w="25400" cap="flat" cmpd="sng">
            <a:solidFill>
              <a:schemeClr val="dk1"/>
            </a:solidFill>
            <a:prstDash val="solid"/>
            <a:round/>
            <a:headEnd type="none" w="sm" len="sm"/>
            <a:tailEnd type="none" w="sm" len="sm"/>
          </a:ln>
        </p:spPr>
        <p:txBody>
          <a:bodyPr spcFirstLastPara="1" wrap="square" lIns="121900" tIns="60933" rIns="121900" bIns="60933" anchor="ctr" anchorCtr="0">
            <a:noAutofit/>
          </a:bodyPr>
          <a:lstStyle/>
          <a:p>
            <a:pPr algn="ctr"/>
            <a:r>
              <a:rPr lang="es" sz="1200" dirty="0">
                <a:solidFill>
                  <a:schemeClr val="dk1"/>
                </a:solidFill>
                <a:latin typeface="Arial"/>
                <a:ea typeface="Arial"/>
                <a:cs typeface="Arial"/>
                <a:sym typeface="Arial"/>
              </a:rPr>
              <a:t>Módulos</a:t>
            </a:r>
            <a:endParaRPr sz="1200" dirty="0">
              <a:solidFill>
                <a:schemeClr val="dk1"/>
              </a:solidFill>
              <a:latin typeface="Arial"/>
              <a:ea typeface="Arial"/>
              <a:cs typeface="Arial"/>
              <a:sym typeface="Arial"/>
            </a:endParaRPr>
          </a:p>
        </p:txBody>
      </p:sp>
      <p:cxnSp>
        <p:nvCxnSpPr>
          <p:cNvPr id="171" name="Google Shape;171;p22"/>
          <p:cNvCxnSpPr/>
          <p:nvPr/>
        </p:nvCxnSpPr>
        <p:spPr>
          <a:xfrm>
            <a:off x="6855927" y="2609020"/>
            <a:ext cx="678000" cy="0"/>
          </a:xfrm>
          <a:prstGeom prst="straightConnector1">
            <a:avLst/>
          </a:prstGeom>
          <a:noFill/>
          <a:ln w="38100" cap="flat" cmpd="sng">
            <a:solidFill>
              <a:srgbClr val="FDA739"/>
            </a:solidFill>
            <a:prstDash val="solid"/>
            <a:round/>
            <a:headEnd type="none" w="sm" len="sm"/>
            <a:tailEnd type="triangle" w="med" len="med"/>
          </a:ln>
        </p:spPr>
      </p:cxnSp>
      <p:cxnSp>
        <p:nvCxnSpPr>
          <p:cNvPr id="172" name="Google Shape;172;p22"/>
          <p:cNvCxnSpPr/>
          <p:nvPr/>
        </p:nvCxnSpPr>
        <p:spPr>
          <a:xfrm flipH="1">
            <a:off x="7666909" y="2893725"/>
            <a:ext cx="92800" cy="306400"/>
          </a:xfrm>
          <a:prstGeom prst="straightConnector1">
            <a:avLst/>
          </a:prstGeom>
          <a:noFill/>
          <a:ln w="38100" cap="flat" cmpd="sng">
            <a:solidFill>
              <a:srgbClr val="FDA739"/>
            </a:solidFill>
            <a:prstDash val="solid"/>
            <a:round/>
            <a:headEnd type="none" w="sm" len="sm"/>
            <a:tailEnd type="triangle" w="med" len="med"/>
          </a:ln>
        </p:spPr>
      </p:cxnSp>
      <p:cxnSp>
        <p:nvCxnSpPr>
          <p:cNvPr id="173" name="Google Shape;173;p22"/>
          <p:cNvCxnSpPr/>
          <p:nvPr/>
        </p:nvCxnSpPr>
        <p:spPr>
          <a:xfrm>
            <a:off x="7615869" y="3608600"/>
            <a:ext cx="208000" cy="1155600"/>
          </a:xfrm>
          <a:prstGeom prst="straightConnector1">
            <a:avLst/>
          </a:prstGeom>
          <a:noFill/>
          <a:ln w="38100" cap="flat" cmpd="sng">
            <a:solidFill>
              <a:srgbClr val="FDA739"/>
            </a:solidFill>
            <a:prstDash val="solid"/>
            <a:round/>
            <a:headEnd type="none" w="sm" len="sm"/>
            <a:tailEnd type="triangle" w="med" len="med"/>
          </a:ln>
        </p:spPr>
      </p:cxnSp>
      <p:sp>
        <p:nvSpPr>
          <p:cNvPr id="174" name="Google Shape;174;p22"/>
          <p:cNvSpPr/>
          <p:nvPr/>
        </p:nvSpPr>
        <p:spPr>
          <a:xfrm>
            <a:off x="7280315" y="3963904"/>
            <a:ext cx="1759200" cy="504400"/>
          </a:xfrm>
          <a:prstGeom prst="ellipse">
            <a:avLst/>
          </a:prstGeom>
          <a:solidFill>
            <a:schemeClr val="lt1"/>
          </a:solidFill>
          <a:ln w="25400" cap="flat" cmpd="sng">
            <a:solidFill>
              <a:schemeClr val="lt1"/>
            </a:solidFill>
            <a:prstDash val="solid"/>
            <a:round/>
            <a:headEnd type="none" w="sm" len="sm"/>
            <a:tailEnd type="none" w="sm" len="sm"/>
          </a:ln>
        </p:spPr>
        <p:txBody>
          <a:bodyPr spcFirstLastPara="1" wrap="square" lIns="121900" tIns="60933" rIns="121900" bIns="60933" anchor="ctr" anchorCtr="0">
            <a:noAutofit/>
          </a:bodyPr>
          <a:lstStyle/>
          <a:p>
            <a:pPr algn="ctr"/>
            <a:r>
              <a:rPr lang="es" sz="1400">
                <a:solidFill>
                  <a:schemeClr val="dk1"/>
                </a:solidFill>
                <a:latin typeface="Arial"/>
                <a:ea typeface="Arial"/>
                <a:cs typeface="Arial"/>
                <a:sym typeface="Arial"/>
              </a:rPr>
              <a:t>Ensamblaje de paquetes</a:t>
            </a:r>
            <a:endParaRPr sz="1400">
              <a:solidFill>
                <a:schemeClr val="dk1"/>
              </a:solidFill>
              <a:latin typeface="Arial"/>
              <a:ea typeface="Arial"/>
              <a:cs typeface="Arial"/>
              <a:sym typeface="Arial"/>
            </a:endParaRPr>
          </a:p>
        </p:txBody>
      </p:sp>
      <p:cxnSp>
        <p:nvCxnSpPr>
          <p:cNvPr id="175" name="Google Shape;175;p22"/>
          <p:cNvCxnSpPr/>
          <p:nvPr/>
        </p:nvCxnSpPr>
        <p:spPr>
          <a:xfrm>
            <a:off x="2927793" y="3255992"/>
            <a:ext cx="807200" cy="786800"/>
          </a:xfrm>
          <a:prstGeom prst="straightConnector1">
            <a:avLst/>
          </a:prstGeom>
          <a:noFill/>
          <a:ln w="38100" cap="flat" cmpd="sng">
            <a:solidFill>
              <a:srgbClr val="FDA739"/>
            </a:solidFill>
            <a:prstDash val="solid"/>
            <a:round/>
            <a:headEnd type="none" w="sm" len="sm"/>
            <a:tailEnd type="triangle" w="med" len="med"/>
          </a:ln>
        </p:spPr>
      </p:cxnSp>
      <p:sp>
        <p:nvSpPr>
          <p:cNvPr id="176" name="Google Shape;176;p22"/>
          <p:cNvSpPr/>
          <p:nvPr/>
        </p:nvSpPr>
        <p:spPr>
          <a:xfrm>
            <a:off x="3803785" y="3793771"/>
            <a:ext cx="1589600" cy="944800"/>
          </a:xfrm>
          <a:prstGeom prst="rect">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ctr"/>
            <a:r>
              <a:rPr lang="es" sz="1400" dirty="0">
                <a:solidFill>
                  <a:schemeClr val="dk1"/>
                </a:solidFill>
                <a:highlight>
                  <a:srgbClr val="FFFF00"/>
                </a:highlight>
                <a:latin typeface="Arial"/>
                <a:ea typeface="Arial"/>
                <a:cs typeface="Arial"/>
                <a:sym typeface="Arial"/>
              </a:rPr>
              <a:t>Materiales activos precursores </a:t>
            </a:r>
            <a:endParaRPr sz="1400" dirty="0">
              <a:solidFill>
                <a:schemeClr val="dk1"/>
              </a:solidFill>
              <a:highlight>
                <a:srgbClr val="FFFF00"/>
              </a:highlight>
              <a:latin typeface="Arial"/>
              <a:ea typeface="Arial"/>
              <a:cs typeface="Arial"/>
              <a:sym typeface="Arial"/>
            </a:endParaRPr>
          </a:p>
        </p:txBody>
      </p:sp>
      <p:cxnSp>
        <p:nvCxnSpPr>
          <p:cNvPr id="177" name="Google Shape;177;p22"/>
          <p:cNvCxnSpPr/>
          <p:nvPr/>
        </p:nvCxnSpPr>
        <p:spPr>
          <a:xfrm>
            <a:off x="2982576" y="2732459"/>
            <a:ext cx="821200" cy="1019600"/>
          </a:xfrm>
          <a:prstGeom prst="straightConnector1">
            <a:avLst/>
          </a:prstGeom>
          <a:noFill/>
          <a:ln w="38100" cap="flat" cmpd="sng">
            <a:solidFill>
              <a:srgbClr val="FDA739"/>
            </a:solidFill>
            <a:prstDash val="solid"/>
            <a:round/>
            <a:headEnd type="none" w="sm" len="sm"/>
            <a:tailEnd type="triangle" w="med" len="med"/>
          </a:ln>
        </p:spPr>
      </p:cxnSp>
      <p:cxnSp>
        <p:nvCxnSpPr>
          <p:cNvPr id="178" name="Google Shape;178;p22"/>
          <p:cNvCxnSpPr/>
          <p:nvPr/>
        </p:nvCxnSpPr>
        <p:spPr>
          <a:xfrm>
            <a:off x="1819699" y="2788972"/>
            <a:ext cx="0" cy="386800"/>
          </a:xfrm>
          <a:prstGeom prst="straightConnector1">
            <a:avLst/>
          </a:prstGeom>
          <a:noFill/>
          <a:ln w="38100" cap="flat" cmpd="sng">
            <a:solidFill>
              <a:srgbClr val="FDA739"/>
            </a:solidFill>
            <a:prstDash val="solid"/>
            <a:round/>
            <a:headEnd type="none" w="sm" len="sm"/>
            <a:tailEnd type="triangle" w="med" len="med"/>
          </a:ln>
        </p:spPr>
      </p:cxnSp>
      <p:cxnSp>
        <p:nvCxnSpPr>
          <p:cNvPr id="179" name="Google Shape;179;p22"/>
          <p:cNvCxnSpPr/>
          <p:nvPr/>
        </p:nvCxnSpPr>
        <p:spPr>
          <a:xfrm rot="10800000" flipH="1">
            <a:off x="2923045" y="4576324"/>
            <a:ext cx="807200" cy="204400"/>
          </a:xfrm>
          <a:prstGeom prst="straightConnector1">
            <a:avLst/>
          </a:prstGeom>
          <a:noFill/>
          <a:ln w="38100" cap="flat" cmpd="sng">
            <a:solidFill>
              <a:srgbClr val="FDA739"/>
            </a:solidFill>
            <a:prstDash val="solid"/>
            <a:round/>
            <a:headEnd type="none" w="sm" len="sm"/>
            <a:tailEnd type="triangle" w="med" len="med"/>
          </a:ln>
        </p:spPr>
      </p:cxnSp>
      <p:cxnSp>
        <p:nvCxnSpPr>
          <p:cNvPr id="180" name="Google Shape;180;p22"/>
          <p:cNvCxnSpPr/>
          <p:nvPr/>
        </p:nvCxnSpPr>
        <p:spPr>
          <a:xfrm>
            <a:off x="2664103" y="5486525"/>
            <a:ext cx="1934400" cy="0"/>
          </a:xfrm>
          <a:prstGeom prst="straightConnector1">
            <a:avLst/>
          </a:prstGeom>
          <a:noFill/>
          <a:ln w="38100" cap="flat" cmpd="sng">
            <a:solidFill>
              <a:srgbClr val="FDA739"/>
            </a:solidFill>
            <a:prstDash val="solid"/>
            <a:round/>
            <a:headEnd type="none" w="sm" len="sm"/>
            <a:tailEnd type="triangle" w="med" len="med"/>
          </a:ln>
        </p:spPr>
      </p:cxnSp>
      <p:cxnSp>
        <p:nvCxnSpPr>
          <p:cNvPr id="181" name="Google Shape;181;p22"/>
          <p:cNvCxnSpPr/>
          <p:nvPr/>
        </p:nvCxnSpPr>
        <p:spPr>
          <a:xfrm rot="10800000">
            <a:off x="4454403" y="3175775"/>
            <a:ext cx="0" cy="640400"/>
          </a:xfrm>
          <a:prstGeom prst="straightConnector1">
            <a:avLst/>
          </a:prstGeom>
          <a:noFill/>
          <a:ln w="38100" cap="flat" cmpd="sng">
            <a:solidFill>
              <a:srgbClr val="FDA739"/>
            </a:solidFill>
            <a:prstDash val="solid"/>
            <a:round/>
            <a:headEnd type="none" w="sm" len="sm"/>
            <a:tailEnd type="triangle" w="med" len="med"/>
          </a:ln>
        </p:spPr>
      </p:cxnSp>
      <p:sp>
        <p:nvSpPr>
          <p:cNvPr id="182" name="Google Shape;182;p22"/>
          <p:cNvSpPr/>
          <p:nvPr/>
        </p:nvSpPr>
        <p:spPr>
          <a:xfrm>
            <a:off x="4598516" y="5059019"/>
            <a:ext cx="2238000" cy="624400"/>
          </a:xfrm>
          <a:prstGeom prst="roundRect">
            <a:avLst>
              <a:gd name="adj" fmla="val 16667"/>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ctr"/>
            <a:r>
              <a:rPr lang="es" sz="1400">
                <a:solidFill>
                  <a:schemeClr val="dk1"/>
                </a:solidFill>
                <a:latin typeface="Arial"/>
                <a:ea typeface="Arial"/>
                <a:cs typeface="Arial"/>
                <a:sym typeface="Arial"/>
              </a:rPr>
              <a:t>Litio Metálico</a:t>
            </a:r>
            <a:endParaRPr sz="2400"/>
          </a:p>
          <a:p>
            <a:pPr algn="ctr"/>
            <a:r>
              <a:rPr lang="es" sz="1100">
                <a:solidFill>
                  <a:schemeClr val="dk1"/>
                </a:solidFill>
                <a:latin typeface="Arial"/>
                <a:ea typeface="Arial"/>
                <a:cs typeface="Arial"/>
                <a:sym typeface="Arial"/>
              </a:rPr>
              <a:t>(según el tipo de baterías, puede emplearse en el ánodo)</a:t>
            </a:r>
            <a:endParaRPr sz="1100">
              <a:solidFill>
                <a:schemeClr val="dk1"/>
              </a:solidFill>
              <a:latin typeface="Arial"/>
              <a:ea typeface="Arial"/>
              <a:cs typeface="Arial"/>
              <a:sym typeface="Arial"/>
            </a:endParaRPr>
          </a:p>
        </p:txBody>
      </p:sp>
      <p:cxnSp>
        <p:nvCxnSpPr>
          <p:cNvPr id="183" name="Google Shape;183;p22"/>
          <p:cNvCxnSpPr/>
          <p:nvPr/>
        </p:nvCxnSpPr>
        <p:spPr>
          <a:xfrm rot="10800000">
            <a:off x="5500469" y="2315419"/>
            <a:ext cx="0" cy="2743600"/>
          </a:xfrm>
          <a:prstGeom prst="straightConnector1">
            <a:avLst/>
          </a:prstGeom>
          <a:noFill/>
          <a:ln w="38100" cap="flat" cmpd="sng">
            <a:solidFill>
              <a:srgbClr val="202020"/>
            </a:solidFill>
            <a:prstDash val="dash"/>
            <a:round/>
            <a:headEnd type="none" w="sm" len="sm"/>
            <a:tailEnd type="triangle" w="med" len="med"/>
          </a:ln>
        </p:spPr>
      </p:cxnSp>
      <p:cxnSp>
        <p:nvCxnSpPr>
          <p:cNvPr id="184" name="Google Shape;184;p22"/>
          <p:cNvCxnSpPr/>
          <p:nvPr/>
        </p:nvCxnSpPr>
        <p:spPr>
          <a:xfrm rot="10800000" flipH="1">
            <a:off x="8875644" y="4576460"/>
            <a:ext cx="554800" cy="439600"/>
          </a:xfrm>
          <a:prstGeom prst="straightConnector1">
            <a:avLst/>
          </a:prstGeom>
          <a:noFill/>
          <a:ln w="38100" cap="flat" cmpd="sng">
            <a:solidFill>
              <a:srgbClr val="FDA739"/>
            </a:solidFill>
            <a:prstDash val="solid"/>
            <a:round/>
            <a:headEnd type="none" w="sm" len="sm"/>
            <a:tailEnd type="triangle" w="med" len="med"/>
          </a:ln>
        </p:spPr>
      </p:cxnSp>
      <p:cxnSp>
        <p:nvCxnSpPr>
          <p:cNvPr id="185" name="Google Shape;185;p22"/>
          <p:cNvCxnSpPr/>
          <p:nvPr/>
        </p:nvCxnSpPr>
        <p:spPr>
          <a:xfrm>
            <a:off x="10298599" y="4561992"/>
            <a:ext cx="0" cy="353200"/>
          </a:xfrm>
          <a:prstGeom prst="straightConnector1">
            <a:avLst/>
          </a:prstGeom>
          <a:noFill/>
          <a:ln w="38100" cap="flat" cmpd="sng">
            <a:solidFill>
              <a:srgbClr val="FDA739"/>
            </a:solidFill>
            <a:prstDash val="solid"/>
            <a:round/>
            <a:headEnd type="none" w="sm" len="sm"/>
            <a:tailEnd type="triangle" w="med" len="med"/>
          </a:ln>
        </p:spPr>
      </p:cxnSp>
      <p:cxnSp>
        <p:nvCxnSpPr>
          <p:cNvPr id="186" name="Google Shape;186;p22"/>
          <p:cNvCxnSpPr/>
          <p:nvPr/>
        </p:nvCxnSpPr>
        <p:spPr>
          <a:xfrm>
            <a:off x="2004804" y="6096000"/>
            <a:ext cx="8411600" cy="0"/>
          </a:xfrm>
          <a:prstGeom prst="straightConnector1">
            <a:avLst/>
          </a:prstGeom>
          <a:noFill/>
          <a:ln w="38100" cap="flat" cmpd="sng">
            <a:solidFill>
              <a:srgbClr val="0070C0"/>
            </a:solidFill>
            <a:prstDash val="solid"/>
            <a:round/>
            <a:headEnd type="none" w="sm" len="sm"/>
            <a:tailEnd type="none" w="sm" len="sm"/>
          </a:ln>
        </p:spPr>
      </p:cxnSp>
      <p:cxnSp>
        <p:nvCxnSpPr>
          <p:cNvPr id="187" name="Google Shape;187;p22"/>
          <p:cNvCxnSpPr>
            <a:endCxn id="165" idx="2"/>
          </p:cNvCxnSpPr>
          <p:nvPr/>
        </p:nvCxnSpPr>
        <p:spPr>
          <a:xfrm rot="10800000">
            <a:off x="10411181" y="5783449"/>
            <a:ext cx="4800" cy="312400"/>
          </a:xfrm>
          <a:prstGeom prst="straightConnector1">
            <a:avLst/>
          </a:prstGeom>
          <a:noFill/>
          <a:ln w="38100" cap="flat" cmpd="sng">
            <a:solidFill>
              <a:srgbClr val="FDA739"/>
            </a:solidFill>
            <a:prstDash val="solid"/>
            <a:round/>
            <a:headEnd type="none" w="sm" len="sm"/>
            <a:tailEnd type="none" w="sm" len="sm"/>
          </a:ln>
        </p:spPr>
      </p:cxnSp>
      <p:cxnSp>
        <p:nvCxnSpPr>
          <p:cNvPr id="188" name="Google Shape;188;p22"/>
          <p:cNvCxnSpPr/>
          <p:nvPr/>
        </p:nvCxnSpPr>
        <p:spPr>
          <a:xfrm rot="10800000">
            <a:off x="2004804" y="5783601"/>
            <a:ext cx="0" cy="312400"/>
          </a:xfrm>
          <a:prstGeom prst="straightConnector1">
            <a:avLst/>
          </a:prstGeom>
          <a:noFill/>
          <a:ln w="38100" cap="flat" cmpd="sng">
            <a:solidFill>
              <a:srgbClr val="0070C0"/>
            </a:solidFill>
            <a:prstDash val="solid"/>
            <a:round/>
            <a:headEnd type="none" w="sm" len="sm"/>
            <a:tailEnd type="triangle" w="med" len="med"/>
          </a:ln>
        </p:spPr>
      </p:cxnSp>
      <p:sp>
        <p:nvSpPr>
          <p:cNvPr id="189" name="Google Shape;189;p22"/>
          <p:cNvSpPr/>
          <p:nvPr/>
        </p:nvSpPr>
        <p:spPr>
          <a:xfrm>
            <a:off x="5546420" y="3823677"/>
            <a:ext cx="1742400" cy="866000"/>
          </a:xfrm>
          <a:prstGeom prst="ellipse">
            <a:avLst/>
          </a:prstGeom>
          <a:solidFill>
            <a:schemeClr val="lt1"/>
          </a:solidFill>
          <a:ln w="25400" cap="flat" cmpd="sng">
            <a:solidFill>
              <a:schemeClr val="accent6"/>
            </a:solidFill>
            <a:prstDash val="solid"/>
            <a:round/>
            <a:headEnd type="none" w="sm" len="sm"/>
            <a:tailEnd type="none" w="sm" len="sm"/>
          </a:ln>
        </p:spPr>
        <p:txBody>
          <a:bodyPr spcFirstLastPara="1" wrap="square" lIns="121900" tIns="60933" rIns="121900" bIns="60933" anchor="ctr" anchorCtr="0">
            <a:noAutofit/>
          </a:bodyPr>
          <a:lstStyle/>
          <a:p>
            <a:pPr algn="ctr"/>
            <a:r>
              <a:rPr lang="es" sz="1100">
                <a:solidFill>
                  <a:schemeClr val="dk1"/>
                </a:solidFill>
                <a:latin typeface="Arial"/>
                <a:ea typeface="Arial"/>
                <a:cs typeface="Arial"/>
                <a:sym typeface="Arial"/>
              </a:rPr>
              <a:t>Hexafluorofosfato de litio</a:t>
            </a:r>
            <a:endParaRPr sz="1100">
              <a:solidFill>
                <a:schemeClr val="dk1"/>
              </a:solidFill>
              <a:latin typeface="Arial"/>
              <a:ea typeface="Arial"/>
              <a:cs typeface="Arial"/>
              <a:sym typeface="Arial"/>
            </a:endParaRPr>
          </a:p>
        </p:txBody>
      </p:sp>
      <p:cxnSp>
        <p:nvCxnSpPr>
          <p:cNvPr id="190" name="Google Shape;190;p22"/>
          <p:cNvCxnSpPr/>
          <p:nvPr/>
        </p:nvCxnSpPr>
        <p:spPr>
          <a:xfrm rot="10800000" flipH="1">
            <a:off x="2887052" y="4654604"/>
            <a:ext cx="2998800" cy="483600"/>
          </a:xfrm>
          <a:prstGeom prst="straightConnector1">
            <a:avLst/>
          </a:prstGeom>
          <a:noFill/>
          <a:ln w="38100" cap="flat" cmpd="sng">
            <a:solidFill>
              <a:srgbClr val="FDA739"/>
            </a:solidFill>
            <a:prstDash val="solid"/>
            <a:round/>
            <a:headEnd type="none" w="sm" len="sm"/>
            <a:tailEnd type="triangle" w="med" len="med"/>
          </a:ln>
        </p:spPr>
      </p:cxnSp>
      <p:cxnSp>
        <p:nvCxnSpPr>
          <p:cNvPr id="191" name="Google Shape;191;p22"/>
          <p:cNvCxnSpPr/>
          <p:nvPr/>
        </p:nvCxnSpPr>
        <p:spPr>
          <a:xfrm rot="10800000">
            <a:off x="6703527" y="2789157"/>
            <a:ext cx="0" cy="1040000"/>
          </a:xfrm>
          <a:prstGeom prst="straightConnector1">
            <a:avLst/>
          </a:prstGeom>
          <a:noFill/>
          <a:ln w="38100" cap="flat" cmpd="sng">
            <a:solidFill>
              <a:srgbClr val="FDA739"/>
            </a:solidFill>
            <a:prstDash val="solid"/>
            <a:round/>
            <a:headEnd type="none" w="sm" len="sm"/>
            <a:tailEnd type="triangle" w="med" len="med"/>
          </a:ln>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983F4C-2CBE-19C2-E2C8-AC233B3A3BD5}"/>
              </a:ext>
            </a:extLst>
          </p:cNvPr>
          <p:cNvSpPr>
            <a:spLocks noGrp="1"/>
          </p:cNvSpPr>
          <p:nvPr>
            <p:ph type="title"/>
          </p:nvPr>
        </p:nvSpPr>
        <p:spPr>
          <a:xfrm>
            <a:off x="2592925" y="365760"/>
            <a:ext cx="8911687" cy="581018"/>
          </a:xfrm>
        </p:spPr>
        <p:txBody>
          <a:bodyPr>
            <a:normAutofit/>
          </a:bodyPr>
          <a:lstStyle/>
          <a:p>
            <a:r>
              <a:rPr lang="es-ES" sz="2800" dirty="0"/>
              <a:t>Cadena de valor de las baterías - tenencias</a:t>
            </a:r>
            <a:endParaRPr lang="es-AR" sz="2800" dirty="0"/>
          </a:p>
        </p:txBody>
      </p:sp>
      <p:sp>
        <p:nvSpPr>
          <p:cNvPr id="3" name="Marcador de contenido 2">
            <a:extLst>
              <a:ext uri="{FF2B5EF4-FFF2-40B4-BE49-F238E27FC236}">
                <a16:creationId xmlns:a16="http://schemas.microsoft.com/office/drawing/2014/main" id="{F4EE2915-DC13-1DC9-3CA7-896728E881E7}"/>
              </a:ext>
            </a:extLst>
          </p:cNvPr>
          <p:cNvSpPr>
            <a:spLocks noGrp="1"/>
          </p:cNvSpPr>
          <p:nvPr>
            <p:ph idx="1"/>
          </p:nvPr>
        </p:nvSpPr>
        <p:spPr>
          <a:xfrm>
            <a:off x="2129374" y="946777"/>
            <a:ext cx="9806940" cy="5290249"/>
          </a:xfrm>
        </p:spPr>
        <p:txBody>
          <a:bodyPr>
            <a:normAutofit lnSpcReduction="10000"/>
          </a:bodyPr>
          <a:lstStyle/>
          <a:p>
            <a:r>
              <a:rPr lang="es-ES" dirty="0"/>
              <a:t>Etapas: extracción de materias primas; preparación de precursores de cátodos;  síntesis del cátodo (fusión a alta temperatura de los materiales precursores con el litio); elaboración de celdas; ensamble de baterías (a módulo, luego a paquete), junto con la colocación del sistema BMS); montaje en el producto final.</a:t>
            </a:r>
          </a:p>
          <a:p>
            <a:r>
              <a:rPr lang="es-ES" dirty="0"/>
              <a:t>Preponderancia de China, tanto en la fabricación de artículos finales.</a:t>
            </a:r>
          </a:p>
          <a:p>
            <a:r>
              <a:rPr lang="es-ES" dirty="0"/>
              <a:t>Liderazgo de China en las innovaciones</a:t>
            </a:r>
          </a:p>
          <a:p>
            <a:r>
              <a:rPr lang="es-ES" dirty="0"/>
              <a:t>Mayor integración vertical</a:t>
            </a:r>
          </a:p>
          <a:p>
            <a:pPr marL="0" indent="0">
              <a:buNone/>
            </a:pPr>
            <a:r>
              <a:rPr lang="es-ES" dirty="0"/>
              <a:t>- Tendencia a que los Fabricantes de Equipo Original (</a:t>
            </a:r>
            <a:r>
              <a:rPr lang="es-ES" dirty="0" err="1"/>
              <a:t>OEMs</a:t>
            </a:r>
            <a:r>
              <a:rPr lang="es-ES" dirty="0"/>
              <a:t>) o los fabricantes de baterías integren los procesos químicos.</a:t>
            </a:r>
          </a:p>
          <a:p>
            <a:pPr>
              <a:buFontTx/>
              <a:buChar char="-"/>
            </a:pPr>
            <a:r>
              <a:rPr lang="es-ES" dirty="0"/>
              <a:t>Integración vertical o formas de control de la faz extractiva y reciclaje.</a:t>
            </a:r>
          </a:p>
          <a:p>
            <a:pPr>
              <a:buFontTx/>
              <a:buChar char="-"/>
            </a:pPr>
            <a:r>
              <a:rPr lang="es-ES" dirty="0"/>
              <a:t>Tendencia a la localización conjunta de eslabones de la cadena productiva</a:t>
            </a:r>
          </a:p>
          <a:p>
            <a:r>
              <a:rPr lang="es-AR" dirty="0"/>
              <a:t>Supuestas “amenazas” al mercado de litio:</a:t>
            </a:r>
          </a:p>
          <a:p>
            <a:pPr marL="0" indent="0">
              <a:buNone/>
            </a:pPr>
            <a:r>
              <a:rPr lang="es-AR" dirty="0"/>
              <a:t>- Baterías de Iones de Sodio y otras alternativas…. Liderazgo de China</a:t>
            </a:r>
          </a:p>
          <a:p>
            <a:pPr marL="0" indent="0">
              <a:buNone/>
            </a:pPr>
            <a:r>
              <a:rPr lang="es-AR" dirty="0"/>
              <a:t>- celdas de combustible de hidrógeno.</a:t>
            </a:r>
          </a:p>
          <a:p>
            <a:pPr marL="0" indent="0">
              <a:buNone/>
            </a:pPr>
            <a:r>
              <a:rPr lang="es-AR" dirty="0"/>
              <a:t>- Reciclaje… Liderazgo den disputa.</a:t>
            </a:r>
          </a:p>
          <a:p>
            <a:pPr marL="0" indent="0">
              <a:buNone/>
            </a:pPr>
            <a:endParaRPr lang="es-AR" dirty="0"/>
          </a:p>
        </p:txBody>
      </p:sp>
    </p:spTree>
    <p:extLst>
      <p:ext uri="{BB962C8B-B14F-4D97-AF65-F5344CB8AC3E}">
        <p14:creationId xmlns:p14="http://schemas.microsoft.com/office/powerpoint/2010/main" val="2401773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E63E10-BCB2-8A9D-1147-D72BF9BE3B35}"/>
              </a:ext>
            </a:extLst>
          </p:cNvPr>
          <p:cNvSpPr>
            <a:spLocks noGrp="1"/>
          </p:cNvSpPr>
          <p:nvPr>
            <p:ph type="title"/>
          </p:nvPr>
        </p:nvSpPr>
        <p:spPr>
          <a:xfrm>
            <a:off x="2592925" y="126610"/>
            <a:ext cx="8911687" cy="1941341"/>
          </a:xfrm>
        </p:spPr>
        <p:txBody>
          <a:bodyPr>
            <a:normAutofit fontScale="90000"/>
          </a:bodyPr>
          <a:lstStyle/>
          <a:p>
            <a:r>
              <a:rPr lang="es-ES" sz="2200" b="1" dirty="0">
                <a:latin typeface="Book Antiqua" panose="02040602050305030304" pitchFamily="18" charset="0"/>
              </a:rPr>
              <a:t>Participación en el mercado mundial de litio por empresa</a:t>
            </a:r>
            <a:br>
              <a:rPr lang="es-ES" sz="2000" dirty="0">
                <a:latin typeface="Book Antiqua" panose="02040602050305030304" pitchFamily="18" charset="0"/>
              </a:rPr>
            </a:br>
            <a:r>
              <a:rPr lang="es-ES" sz="1400" dirty="0">
                <a:latin typeface="Book Antiqua" panose="02040602050305030304" pitchFamily="18" charset="0"/>
              </a:rPr>
              <a:t>Elaboración propia a partir de Jiménez y Sáez</a:t>
            </a:r>
            <a:br>
              <a:rPr lang="es-ES" sz="1400" dirty="0">
                <a:latin typeface="Book Antiqua" panose="02040602050305030304" pitchFamily="18" charset="0"/>
              </a:rPr>
            </a:br>
            <a:r>
              <a:rPr lang="es-ES" sz="1400" u="sng" dirty="0">
                <a:latin typeface="Book Antiqua" panose="02040602050305030304" pitchFamily="18" charset="0"/>
              </a:rPr>
              <a:t>Notas:</a:t>
            </a:r>
            <a:r>
              <a:rPr lang="es-ES" sz="1400" dirty="0">
                <a:latin typeface="Book Antiqua" panose="02040602050305030304" pitchFamily="18" charset="0"/>
              </a:rPr>
              <a:t> </a:t>
            </a:r>
            <a:br>
              <a:rPr lang="es-ES" sz="1400" dirty="0">
                <a:latin typeface="Book Antiqua" panose="02040602050305030304" pitchFamily="18" charset="0"/>
              </a:rPr>
            </a:br>
            <a:r>
              <a:rPr lang="es-ES" sz="1400" dirty="0">
                <a:latin typeface="Book Antiqua" panose="02040602050305030304" pitchFamily="18" charset="0"/>
              </a:rPr>
              <a:t>Albemarle incluye extracción de salmuera en Chile y EEUU y roca en Australia.</a:t>
            </a:r>
            <a:br>
              <a:rPr lang="es-ES" sz="1400" dirty="0">
                <a:latin typeface="Book Antiqua" panose="02040602050305030304" pitchFamily="18" charset="0"/>
              </a:rPr>
            </a:br>
            <a:r>
              <a:rPr lang="es-ES" sz="1400" dirty="0">
                <a:latin typeface="Book Antiqua" panose="02040602050305030304" pitchFamily="18" charset="0"/>
              </a:rPr>
              <a:t>Para </a:t>
            </a:r>
            <a:r>
              <a:rPr lang="es-ES" sz="1400" dirty="0" err="1">
                <a:latin typeface="Book Antiqua" panose="02040602050305030304" pitchFamily="18" charset="0"/>
              </a:rPr>
              <a:t>Tianqi</a:t>
            </a:r>
            <a:r>
              <a:rPr lang="es-ES" sz="1400" dirty="0">
                <a:latin typeface="Book Antiqua" panose="02040602050305030304" pitchFamily="18" charset="0"/>
              </a:rPr>
              <a:t> estamos contabilizando su producción de rocas en Australia, sin tener en cuenta que controla más del 25% de las acciones de SQM.</a:t>
            </a:r>
            <a:br>
              <a:rPr lang="es-ES" sz="1400" dirty="0">
                <a:latin typeface="Book Antiqua" panose="02040602050305030304" pitchFamily="18" charset="0"/>
              </a:rPr>
            </a:br>
            <a:r>
              <a:rPr lang="es-ES" sz="1400" dirty="0">
                <a:latin typeface="Book Antiqua" panose="02040602050305030304" pitchFamily="18" charset="0"/>
              </a:rPr>
              <a:t>Allkem incluye extracción de rocas en Australia y salmuera en Argentina.</a:t>
            </a:r>
            <a:br>
              <a:rPr lang="es-ES" sz="1400" dirty="0">
                <a:latin typeface="Book Antiqua" panose="02040602050305030304" pitchFamily="18" charset="0"/>
              </a:rPr>
            </a:br>
            <a:r>
              <a:rPr lang="es-ES" sz="1400" dirty="0" err="1">
                <a:latin typeface="Book Antiqua" panose="02040602050305030304" pitchFamily="18" charset="0"/>
              </a:rPr>
              <a:t>Ganfeng</a:t>
            </a:r>
            <a:r>
              <a:rPr lang="es-ES" sz="1400" dirty="0">
                <a:latin typeface="Book Antiqua" panose="02040602050305030304" pitchFamily="18" charset="0"/>
              </a:rPr>
              <a:t> posee un pequeño porcentaje accionario de </a:t>
            </a:r>
            <a:r>
              <a:rPr lang="es-ES" sz="1400" dirty="0" err="1">
                <a:latin typeface="Book Antiqua" panose="02040602050305030304" pitchFamily="18" charset="0"/>
              </a:rPr>
              <a:t>Pilbara</a:t>
            </a:r>
            <a:br>
              <a:rPr lang="es-ES" sz="1400" dirty="0">
                <a:latin typeface="Book Antiqua" panose="02040602050305030304" pitchFamily="18" charset="0"/>
              </a:rPr>
            </a:br>
            <a:r>
              <a:rPr lang="es-ES" sz="1400" dirty="0">
                <a:highlight>
                  <a:srgbClr val="FFFF00"/>
                </a:highlight>
                <a:latin typeface="Book Antiqua" panose="02040602050305030304" pitchFamily="18" charset="0"/>
              </a:rPr>
              <a:t>Allkem y Livent se han fusionado conformando </a:t>
            </a:r>
            <a:r>
              <a:rPr lang="es-ES" sz="1400" dirty="0" err="1">
                <a:highlight>
                  <a:srgbClr val="FFFF00"/>
                </a:highlight>
                <a:latin typeface="Book Antiqua" panose="02040602050305030304" pitchFamily="18" charset="0"/>
              </a:rPr>
              <a:t>Arcadium</a:t>
            </a:r>
            <a:r>
              <a:rPr lang="es-ES" sz="1400" dirty="0">
                <a:highlight>
                  <a:srgbClr val="FFFF00"/>
                </a:highlight>
                <a:latin typeface="Book Antiqua" panose="02040602050305030304" pitchFamily="18" charset="0"/>
              </a:rPr>
              <a:t> </a:t>
            </a:r>
            <a:r>
              <a:rPr lang="es-ES" sz="1400" dirty="0" err="1">
                <a:highlight>
                  <a:srgbClr val="FFFF00"/>
                </a:highlight>
                <a:latin typeface="Book Antiqua" panose="02040602050305030304" pitchFamily="18" charset="0"/>
              </a:rPr>
              <a:t>Lithium</a:t>
            </a:r>
            <a:endParaRPr lang="es-AR" sz="1400" dirty="0">
              <a:highlight>
                <a:srgbClr val="FFFF00"/>
              </a:highlight>
              <a:latin typeface="Book Antiqua" panose="02040602050305030304" pitchFamily="18" charset="0"/>
            </a:endParaRPr>
          </a:p>
        </p:txBody>
      </p:sp>
      <p:graphicFrame>
        <p:nvGraphicFramePr>
          <p:cNvPr id="6" name="Marcador de contenido 5">
            <a:extLst>
              <a:ext uri="{FF2B5EF4-FFF2-40B4-BE49-F238E27FC236}">
                <a16:creationId xmlns:a16="http://schemas.microsoft.com/office/drawing/2014/main" id="{CAFF4792-B534-ADD8-DB6C-008DC0502B1E}"/>
              </a:ext>
            </a:extLst>
          </p:cNvPr>
          <p:cNvGraphicFramePr>
            <a:graphicFrameLocks noGrp="1"/>
          </p:cNvGraphicFramePr>
          <p:nvPr>
            <p:ph idx="1"/>
          </p:nvPr>
        </p:nvGraphicFramePr>
        <p:xfrm>
          <a:off x="2592925" y="2198175"/>
          <a:ext cx="8703432" cy="45332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8466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445B65-70B4-5A34-636D-F368982855E4}"/>
              </a:ext>
            </a:extLst>
          </p:cNvPr>
          <p:cNvSpPr>
            <a:spLocks noGrp="1"/>
          </p:cNvSpPr>
          <p:nvPr>
            <p:ph type="title"/>
          </p:nvPr>
        </p:nvSpPr>
        <p:spPr>
          <a:xfrm>
            <a:off x="2592925" y="126609"/>
            <a:ext cx="8911687" cy="1350499"/>
          </a:xfrm>
        </p:spPr>
        <p:txBody>
          <a:bodyPr>
            <a:normAutofit/>
          </a:bodyPr>
          <a:lstStyle/>
          <a:p>
            <a:r>
              <a:rPr lang="es-ES" sz="3000" dirty="0">
                <a:latin typeface="Book Antiqua" panose="02040602050305030304" pitchFamily="18" charset="0"/>
              </a:rPr>
              <a:t>Participación en el mercado de </a:t>
            </a:r>
            <a:r>
              <a:rPr lang="es-ES" sz="3000" dirty="0" err="1">
                <a:latin typeface="Book Antiqua" panose="02040602050305030304" pitchFamily="18" charset="0"/>
              </a:rPr>
              <a:t>LiB</a:t>
            </a:r>
            <a:r>
              <a:rPr lang="es-ES" sz="3000" dirty="0">
                <a:latin typeface="Book Antiqua" panose="02040602050305030304" pitchFamily="18" charset="0"/>
              </a:rPr>
              <a:t> para </a:t>
            </a:r>
            <a:r>
              <a:rPr lang="es-ES" sz="3000" dirty="0" err="1">
                <a:latin typeface="Book Antiqua" panose="02040602050305030304" pitchFamily="18" charset="0"/>
              </a:rPr>
              <a:t>BEVs</a:t>
            </a:r>
            <a:r>
              <a:rPr lang="es-ES" sz="3000" dirty="0">
                <a:latin typeface="Book Antiqua" panose="02040602050305030304" pitchFamily="18" charset="0"/>
              </a:rPr>
              <a:t> y </a:t>
            </a:r>
            <a:r>
              <a:rPr lang="es-ES" sz="3000" dirty="0" err="1">
                <a:latin typeface="Book Antiqua" panose="02040602050305030304" pitchFamily="18" charset="0"/>
              </a:rPr>
              <a:t>PHEVs</a:t>
            </a:r>
            <a:r>
              <a:rPr lang="es-ES" sz="3000" dirty="0">
                <a:latin typeface="Book Antiqua" panose="02040602050305030304" pitchFamily="18" charset="0"/>
              </a:rPr>
              <a:t> por firma</a:t>
            </a:r>
            <a:br>
              <a:rPr lang="es-ES" dirty="0">
                <a:latin typeface="Book Antiqua" panose="02040602050305030304" pitchFamily="18" charset="0"/>
              </a:rPr>
            </a:br>
            <a:r>
              <a:rPr lang="es-ES" sz="2200" dirty="0">
                <a:latin typeface="Book Antiqua" panose="02040602050305030304" pitchFamily="18" charset="0"/>
              </a:rPr>
              <a:t>Elaboración propia a partir de SNE </a:t>
            </a:r>
            <a:r>
              <a:rPr lang="es-ES" sz="2200" dirty="0" err="1">
                <a:latin typeface="Book Antiqua" panose="02040602050305030304" pitchFamily="18" charset="0"/>
              </a:rPr>
              <a:t>Research</a:t>
            </a:r>
            <a:endParaRPr lang="es-AR" sz="2200" dirty="0">
              <a:latin typeface="Book Antiqua" panose="02040602050305030304" pitchFamily="18" charset="0"/>
            </a:endParaRPr>
          </a:p>
        </p:txBody>
      </p:sp>
      <p:graphicFrame>
        <p:nvGraphicFramePr>
          <p:cNvPr id="4" name="Marcador de contenido 3">
            <a:extLst>
              <a:ext uri="{FF2B5EF4-FFF2-40B4-BE49-F238E27FC236}">
                <a16:creationId xmlns:a16="http://schemas.microsoft.com/office/drawing/2014/main" id="{0E69E032-755D-D455-2A6A-C6D3ECF2FCDD}"/>
              </a:ext>
            </a:extLst>
          </p:cNvPr>
          <p:cNvGraphicFramePr>
            <a:graphicFrameLocks noGrp="1"/>
          </p:cNvGraphicFramePr>
          <p:nvPr>
            <p:ph idx="1"/>
          </p:nvPr>
        </p:nvGraphicFramePr>
        <p:xfrm>
          <a:off x="2589216" y="1477108"/>
          <a:ext cx="8915396" cy="5200015"/>
        </p:xfrm>
        <a:graphic>
          <a:graphicData uri="http://schemas.openxmlformats.org/drawingml/2006/table">
            <a:tbl>
              <a:tblPr firstRow="1" bandRow="1">
                <a:tableStyleId>{5C22544A-7EE6-4342-B048-85BDC9FD1C3A}</a:tableStyleId>
              </a:tblPr>
              <a:tblGrid>
                <a:gridCol w="1273628">
                  <a:extLst>
                    <a:ext uri="{9D8B030D-6E8A-4147-A177-3AD203B41FA5}">
                      <a16:colId xmlns:a16="http://schemas.microsoft.com/office/drawing/2014/main" val="2382366389"/>
                    </a:ext>
                  </a:extLst>
                </a:gridCol>
                <a:gridCol w="1273628">
                  <a:extLst>
                    <a:ext uri="{9D8B030D-6E8A-4147-A177-3AD203B41FA5}">
                      <a16:colId xmlns:a16="http://schemas.microsoft.com/office/drawing/2014/main" val="4155184356"/>
                    </a:ext>
                  </a:extLst>
                </a:gridCol>
                <a:gridCol w="1273628">
                  <a:extLst>
                    <a:ext uri="{9D8B030D-6E8A-4147-A177-3AD203B41FA5}">
                      <a16:colId xmlns:a16="http://schemas.microsoft.com/office/drawing/2014/main" val="2088473927"/>
                    </a:ext>
                  </a:extLst>
                </a:gridCol>
                <a:gridCol w="1273628">
                  <a:extLst>
                    <a:ext uri="{9D8B030D-6E8A-4147-A177-3AD203B41FA5}">
                      <a16:colId xmlns:a16="http://schemas.microsoft.com/office/drawing/2014/main" val="786402478"/>
                    </a:ext>
                  </a:extLst>
                </a:gridCol>
                <a:gridCol w="1273628">
                  <a:extLst>
                    <a:ext uri="{9D8B030D-6E8A-4147-A177-3AD203B41FA5}">
                      <a16:colId xmlns:a16="http://schemas.microsoft.com/office/drawing/2014/main" val="583397465"/>
                    </a:ext>
                  </a:extLst>
                </a:gridCol>
                <a:gridCol w="1273628">
                  <a:extLst>
                    <a:ext uri="{9D8B030D-6E8A-4147-A177-3AD203B41FA5}">
                      <a16:colId xmlns:a16="http://schemas.microsoft.com/office/drawing/2014/main" val="1596802846"/>
                    </a:ext>
                  </a:extLst>
                </a:gridCol>
                <a:gridCol w="1273628">
                  <a:extLst>
                    <a:ext uri="{9D8B030D-6E8A-4147-A177-3AD203B41FA5}">
                      <a16:colId xmlns:a16="http://schemas.microsoft.com/office/drawing/2014/main" val="1415009741"/>
                    </a:ext>
                  </a:extLst>
                </a:gridCol>
              </a:tblGrid>
              <a:tr h="370840">
                <a:tc>
                  <a:txBody>
                    <a:bodyPr/>
                    <a:lstStyle/>
                    <a:p>
                      <a:pPr algn="ctr" fontAlgn="b"/>
                      <a:r>
                        <a:rPr lang="es-AR" sz="1600" b="1" i="0" u="none" strike="noStrike" dirty="0">
                          <a:solidFill>
                            <a:schemeClr val="bg1"/>
                          </a:solidFill>
                          <a:effectLst/>
                          <a:latin typeface="Book Antiqua" panose="02040602050305030304" pitchFamily="18" charset="0"/>
                        </a:rPr>
                        <a:t>Empresa</a:t>
                      </a:r>
                    </a:p>
                  </a:txBody>
                  <a:tcPr marL="9525" marR="9525" marT="9525" marB="0" anchor="b"/>
                </a:tc>
                <a:tc>
                  <a:txBody>
                    <a:bodyPr/>
                    <a:lstStyle/>
                    <a:p>
                      <a:pPr algn="ctr" fontAlgn="b"/>
                      <a:r>
                        <a:rPr lang="es-AR" sz="1600" b="1" i="0" u="none" strike="noStrike" dirty="0">
                          <a:solidFill>
                            <a:schemeClr val="bg1"/>
                          </a:solidFill>
                          <a:effectLst/>
                          <a:latin typeface="Book Antiqua" panose="02040602050305030304" pitchFamily="18" charset="0"/>
                        </a:rPr>
                        <a:t>% 2021</a:t>
                      </a:r>
                    </a:p>
                  </a:txBody>
                  <a:tcPr marL="9525" marR="9525" marT="9525" marB="0" anchor="b"/>
                </a:tc>
                <a:tc>
                  <a:txBody>
                    <a:bodyPr/>
                    <a:lstStyle/>
                    <a:p>
                      <a:pPr algn="ctr" fontAlgn="b"/>
                      <a:r>
                        <a:rPr lang="es-AR" sz="1600" b="1" i="0" u="none" strike="noStrike" dirty="0">
                          <a:solidFill>
                            <a:schemeClr val="bg1"/>
                          </a:solidFill>
                          <a:effectLst/>
                          <a:latin typeface="Book Antiqua" panose="02040602050305030304" pitchFamily="18" charset="0"/>
                        </a:rPr>
                        <a:t>Rank 2021</a:t>
                      </a:r>
                    </a:p>
                  </a:txBody>
                  <a:tcPr marL="9525" marR="9525" marT="9525" marB="0" anchor="b"/>
                </a:tc>
                <a:tc>
                  <a:txBody>
                    <a:bodyPr/>
                    <a:lstStyle/>
                    <a:p>
                      <a:pPr algn="ctr" fontAlgn="b"/>
                      <a:r>
                        <a:rPr lang="es-AR" sz="1600" b="1" i="0" u="none" strike="noStrike" dirty="0">
                          <a:solidFill>
                            <a:schemeClr val="bg1"/>
                          </a:solidFill>
                          <a:effectLst/>
                          <a:latin typeface="Book Antiqua" panose="02040602050305030304" pitchFamily="18" charset="0"/>
                        </a:rPr>
                        <a:t>% 2022</a:t>
                      </a:r>
                    </a:p>
                  </a:txBody>
                  <a:tcPr marL="9525" marR="9525" marT="9525" marB="0" anchor="b"/>
                </a:tc>
                <a:tc>
                  <a:txBody>
                    <a:bodyPr/>
                    <a:lstStyle/>
                    <a:p>
                      <a:pPr algn="ctr" fontAlgn="b"/>
                      <a:r>
                        <a:rPr lang="es-AR" sz="1600" b="1" i="0" u="none" strike="noStrike" dirty="0">
                          <a:solidFill>
                            <a:schemeClr val="bg1"/>
                          </a:solidFill>
                          <a:effectLst/>
                          <a:latin typeface="Book Antiqua" panose="02040602050305030304" pitchFamily="18" charset="0"/>
                        </a:rPr>
                        <a:t>Rank 2022</a:t>
                      </a:r>
                    </a:p>
                  </a:txBody>
                  <a:tcPr marL="9525" marR="9525" marT="9525" marB="0" anchor="b"/>
                </a:tc>
                <a:tc>
                  <a:txBody>
                    <a:bodyPr/>
                    <a:lstStyle/>
                    <a:p>
                      <a:pPr algn="ctr" fontAlgn="b"/>
                      <a:r>
                        <a:rPr lang="es-AR" sz="1600" b="1" i="0" u="none" strike="noStrike" dirty="0">
                          <a:solidFill>
                            <a:schemeClr val="bg1"/>
                          </a:solidFill>
                          <a:effectLst/>
                          <a:latin typeface="Book Antiqua" panose="02040602050305030304" pitchFamily="18" charset="0"/>
                        </a:rPr>
                        <a:t>Crecimiento</a:t>
                      </a:r>
                    </a:p>
                  </a:txBody>
                  <a:tcPr marL="9525" marR="9525" marT="9525" marB="0" anchor="b"/>
                </a:tc>
                <a:tc>
                  <a:txBody>
                    <a:bodyPr/>
                    <a:lstStyle/>
                    <a:p>
                      <a:pPr algn="ctr" fontAlgn="b"/>
                      <a:r>
                        <a:rPr lang="es-AR" sz="1600" b="1" i="0" u="none" strike="noStrike" dirty="0">
                          <a:solidFill>
                            <a:schemeClr val="bg1"/>
                          </a:solidFill>
                          <a:effectLst/>
                          <a:latin typeface="Book Antiqua" panose="02040602050305030304" pitchFamily="18" charset="0"/>
                        </a:rPr>
                        <a:t>País</a:t>
                      </a:r>
                    </a:p>
                  </a:txBody>
                  <a:tcPr marL="9525" marR="9525" marT="9525" marB="0" anchor="b"/>
                </a:tc>
                <a:extLst>
                  <a:ext uri="{0D108BD9-81ED-4DB2-BD59-A6C34878D82A}">
                    <a16:rowId xmlns:a16="http://schemas.microsoft.com/office/drawing/2014/main" val="2395742515"/>
                  </a:ext>
                </a:extLst>
              </a:tr>
              <a:tr h="370840">
                <a:tc>
                  <a:txBody>
                    <a:bodyPr/>
                    <a:lstStyle/>
                    <a:p>
                      <a:pPr algn="l" fontAlgn="b"/>
                      <a:r>
                        <a:rPr lang="es-AR" sz="1600" b="0" i="0" u="none" strike="noStrike">
                          <a:solidFill>
                            <a:srgbClr val="000000"/>
                          </a:solidFill>
                          <a:effectLst/>
                          <a:latin typeface="Book Antiqua" panose="02040602050305030304" pitchFamily="18" charset="0"/>
                        </a:rPr>
                        <a:t>CATL </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33,0%</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1</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37,0%</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92,5%</a:t>
                      </a:r>
                    </a:p>
                  </a:txBody>
                  <a:tcPr marL="9525" marR="9525" marT="9525" marB="0" anchor="b"/>
                </a:tc>
                <a:tc>
                  <a:txBody>
                    <a:bodyPr/>
                    <a:lstStyle/>
                    <a:p>
                      <a:pPr algn="l" fontAlgn="b"/>
                      <a:r>
                        <a:rPr lang="es-AR" sz="1600" b="0" i="0" u="none" strike="noStrike" dirty="0">
                          <a:solidFill>
                            <a:srgbClr val="000000"/>
                          </a:solidFill>
                          <a:effectLst/>
                          <a:latin typeface="Book Antiqua" panose="02040602050305030304" pitchFamily="18" charset="0"/>
                        </a:rPr>
                        <a:t>China</a:t>
                      </a:r>
                    </a:p>
                  </a:txBody>
                  <a:tcPr marL="9525" marR="9525" marT="9525" marB="0" anchor="b"/>
                </a:tc>
                <a:extLst>
                  <a:ext uri="{0D108BD9-81ED-4DB2-BD59-A6C34878D82A}">
                    <a16:rowId xmlns:a16="http://schemas.microsoft.com/office/drawing/2014/main" val="59540810"/>
                  </a:ext>
                </a:extLst>
              </a:tr>
              <a:tr h="370840">
                <a:tc>
                  <a:txBody>
                    <a:bodyPr/>
                    <a:lstStyle/>
                    <a:p>
                      <a:pPr algn="l" fontAlgn="b"/>
                      <a:r>
                        <a:rPr lang="es-AR" sz="1600" b="0" i="0" u="none" strike="noStrike">
                          <a:solidFill>
                            <a:srgbClr val="000000"/>
                          </a:solidFill>
                          <a:effectLst/>
                          <a:latin typeface="Book Antiqua" panose="02040602050305030304" pitchFamily="18" charset="0"/>
                        </a:rPr>
                        <a:t>LG Energy Solution</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19,7%</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2</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13,6%</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2</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18,5%</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Corea</a:t>
                      </a:r>
                    </a:p>
                  </a:txBody>
                  <a:tcPr marL="9525" marR="9525" marT="9525" marB="0" anchor="b"/>
                </a:tc>
                <a:extLst>
                  <a:ext uri="{0D108BD9-81ED-4DB2-BD59-A6C34878D82A}">
                    <a16:rowId xmlns:a16="http://schemas.microsoft.com/office/drawing/2014/main" val="2721675110"/>
                  </a:ext>
                </a:extLst>
              </a:tr>
              <a:tr h="370840">
                <a:tc>
                  <a:txBody>
                    <a:bodyPr/>
                    <a:lstStyle/>
                    <a:p>
                      <a:pPr algn="l" fontAlgn="b"/>
                      <a:r>
                        <a:rPr lang="es-AR" sz="1600" b="0" i="0" u="none" strike="noStrike">
                          <a:solidFill>
                            <a:srgbClr val="000000"/>
                          </a:solidFill>
                          <a:effectLst/>
                          <a:latin typeface="Book Antiqua" panose="02040602050305030304" pitchFamily="18" charset="0"/>
                        </a:rPr>
                        <a:t>ByD</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8,7%</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4</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13,6%</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3</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167,1%</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China</a:t>
                      </a:r>
                    </a:p>
                  </a:txBody>
                  <a:tcPr marL="9525" marR="9525" marT="9525" marB="0" anchor="b"/>
                </a:tc>
                <a:extLst>
                  <a:ext uri="{0D108BD9-81ED-4DB2-BD59-A6C34878D82A}">
                    <a16:rowId xmlns:a16="http://schemas.microsoft.com/office/drawing/2014/main" val="4172686780"/>
                  </a:ext>
                </a:extLst>
              </a:tr>
              <a:tr h="370840">
                <a:tc>
                  <a:txBody>
                    <a:bodyPr/>
                    <a:lstStyle/>
                    <a:p>
                      <a:pPr algn="l" fontAlgn="b"/>
                      <a:r>
                        <a:rPr lang="es-AR" sz="1600" b="0" i="0" u="none" strike="noStrike">
                          <a:solidFill>
                            <a:srgbClr val="000000"/>
                          </a:solidFill>
                          <a:effectLst/>
                          <a:latin typeface="Book Antiqua" panose="02040602050305030304" pitchFamily="18" charset="0"/>
                        </a:rPr>
                        <a:t>Panasonic</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12,0%</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3</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7,3%</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4</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4,6%</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Japón</a:t>
                      </a:r>
                    </a:p>
                  </a:txBody>
                  <a:tcPr marL="9525" marR="9525" marT="9525" marB="0" anchor="b"/>
                </a:tc>
                <a:extLst>
                  <a:ext uri="{0D108BD9-81ED-4DB2-BD59-A6C34878D82A}">
                    <a16:rowId xmlns:a16="http://schemas.microsoft.com/office/drawing/2014/main" val="1571607801"/>
                  </a:ext>
                </a:extLst>
              </a:tr>
              <a:tr h="370840">
                <a:tc>
                  <a:txBody>
                    <a:bodyPr/>
                    <a:lstStyle/>
                    <a:p>
                      <a:pPr algn="l" fontAlgn="b"/>
                      <a:r>
                        <a:rPr lang="es-AR" sz="1600" b="0" i="0" u="none" strike="noStrike">
                          <a:solidFill>
                            <a:srgbClr val="000000"/>
                          </a:solidFill>
                          <a:effectLst/>
                          <a:latin typeface="Book Antiqua" panose="02040602050305030304" pitchFamily="18" charset="0"/>
                        </a:rPr>
                        <a:t>SK Batery</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5,7%</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5</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5,4%</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5</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61,1%</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Corea</a:t>
                      </a:r>
                    </a:p>
                  </a:txBody>
                  <a:tcPr marL="9525" marR="9525" marT="9525" marB="0" anchor="b"/>
                </a:tc>
                <a:extLst>
                  <a:ext uri="{0D108BD9-81ED-4DB2-BD59-A6C34878D82A}">
                    <a16:rowId xmlns:a16="http://schemas.microsoft.com/office/drawing/2014/main" val="3814072286"/>
                  </a:ext>
                </a:extLst>
              </a:tr>
              <a:tr h="370840">
                <a:tc>
                  <a:txBody>
                    <a:bodyPr/>
                    <a:lstStyle/>
                    <a:p>
                      <a:pPr algn="l" fontAlgn="b"/>
                      <a:r>
                        <a:rPr lang="es-AR" sz="1600" b="0" i="0" u="none" strike="noStrike">
                          <a:solidFill>
                            <a:srgbClr val="000000"/>
                          </a:solidFill>
                          <a:effectLst/>
                          <a:latin typeface="Book Antiqua" panose="02040602050305030304" pitchFamily="18" charset="0"/>
                        </a:rPr>
                        <a:t>Samsung SDI</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4,8%</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6</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4,7%</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6</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68,5%</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Corea</a:t>
                      </a:r>
                    </a:p>
                  </a:txBody>
                  <a:tcPr marL="9525" marR="9525" marT="9525" marB="0" anchor="b"/>
                </a:tc>
                <a:extLst>
                  <a:ext uri="{0D108BD9-81ED-4DB2-BD59-A6C34878D82A}">
                    <a16:rowId xmlns:a16="http://schemas.microsoft.com/office/drawing/2014/main" val="1225063968"/>
                  </a:ext>
                </a:extLst>
              </a:tr>
              <a:tr h="370840">
                <a:tc>
                  <a:txBody>
                    <a:bodyPr/>
                    <a:lstStyle/>
                    <a:p>
                      <a:pPr algn="l" fontAlgn="b"/>
                      <a:r>
                        <a:rPr lang="es-AR" sz="1600" b="0" i="0" u="none" strike="noStrike">
                          <a:solidFill>
                            <a:srgbClr val="000000"/>
                          </a:solidFill>
                          <a:effectLst/>
                          <a:latin typeface="Book Antiqua" panose="02040602050305030304" pitchFamily="18" charset="0"/>
                        </a:rPr>
                        <a:t>CALB</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2,6%</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7</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3,9%</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7</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151,6%</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China</a:t>
                      </a:r>
                    </a:p>
                  </a:txBody>
                  <a:tcPr marL="9525" marR="9525" marT="9525" marB="0" anchor="b"/>
                </a:tc>
                <a:extLst>
                  <a:ext uri="{0D108BD9-81ED-4DB2-BD59-A6C34878D82A}">
                    <a16:rowId xmlns:a16="http://schemas.microsoft.com/office/drawing/2014/main" val="2893650439"/>
                  </a:ext>
                </a:extLst>
              </a:tr>
              <a:tr h="370840">
                <a:tc>
                  <a:txBody>
                    <a:bodyPr/>
                    <a:lstStyle/>
                    <a:p>
                      <a:pPr algn="l" fontAlgn="b"/>
                      <a:r>
                        <a:rPr lang="es-AR" sz="1600" b="0" i="0" u="none" strike="noStrike">
                          <a:solidFill>
                            <a:srgbClr val="000000"/>
                          </a:solidFill>
                          <a:effectLst/>
                          <a:latin typeface="Book Antiqua" panose="02040602050305030304" pitchFamily="18" charset="0"/>
                        </a:rPr>
                        <a:t>Gotion High Tech</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2,2%</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8</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2,7%</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8</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112,2%</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China</a:t>
                      </a:r>
                    </a:p>
                  </a:txBody>
                  <a:tcPr marL="9525" marR="9525" marT="9525" marB="0" anchor="b"/>
                </a:tc>
                <a:extLst>
                  <a:ext uri="{0D108BD9-81ED-4DB2-BD59-A6C34878D82A}">
                    <a16:rowId xmlns:a16="http://schemas.microsoft.com/office/drawing/2014/main" val="2118201814"/>
                  </a:ext>
                </a:extLst>
              </a:tr>
              <a:tr h="370840">
                <a:tc>
                  <a:txBody>
                    <a:bodyPr/>
                    <a:lstStyle/>
                    <a:p>
                      <a:pPr algn="l" fontAlgn="b"/>
                      <a:r>
                        <a:rPr lang="es-AR" sz="1600" b="0" i="0" u="none" strike="noStrike">
                          <a:solidFill>
                            <a:srgbClr val="000000"/>
                          </a:solidFill>
                          <a:effectLst/>
                          <a:latin typeface="Book Antiqua" panose="02040602050305030304" pitchFamily="18" charset="0"/>
                        </a:rPr>
                        <a:t>Sunwoda</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0,9%</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 -- </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1,8%</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9</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252,2%</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China</a:t>
                      </a:r>
                    </a:p>
                  </a:txBody>
                  <a:tcPr marL="9525" marR="9525" marT="9525" marB="0" anchor="b"/>
                </a:tc>
                <a:extLst>
                  <a:ext uri="{0D108BD9-81ED-4DB2-BD59-A6C34878D82A}">
                    <a16:rowId xmlns:a16="http://schemas.microsoft.com/office/drawing/2014/main" val="2959922258"/>
                  </a:ext>
                </a:extLst>
              </a:tr>
              <a:tr h="370840">
                <a:tc>
                  <a:txBody>
                    <a:bodyPr/>
                    <a:lstStyle/>
                    <a:p>
                      <a:pPr algn="l" fontAlgn="b"/>
                      <a:r>
                        <a:rPr lang="es-AR" sz="1600" b="0" i="0" u="none" strike="noStrike">
                          <a:solidFill>
                            <a:srgbClr val="000000"/>
                          </a:solidFill>
                          <a:effectLst/>
                          <a:latin typeface="Book Antiqua" panose="02040602050305030304" pitchFamily="18" charset="0"/>
                        </a:rPr>
                        <a:t>Farasis Energy</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0,8%</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1,4%</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10</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215,1%</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China</a:t>
                      </a:r>
                    </a:p>
                  </a:txBody>
                  <a:tcPr marL="9525" marR="9525" marT="9525" marB="0" anchor="b"/>
                </a:tc>
                <a:extLst>
                  <a:ext uri="{0D108BD9-81ED-4DB2-BD59-A6C34878D82A}">
                    <a16:rowId xmlns:a16="http://schemas.microsoft.com/office/drawing/2014/main" val="1980639706"/>
                  </a:ext>
                </a:extLst>
              </a:tr>
              <a:tr h="370840">
                <a:tc>
                  <a:txBody>
                    <a:bodyPr/>
                    <a:lstStyle/>
                    <a:p>
                      <a:pPr algn="l" fontAlgn="b"/>
                      <a:r>
                        <a:rPr lang="es-AR" sz="1600" b="0" i="0" u="none" strike="noStrike">
                          <a:solidFill>
                            <a:srgbClr val="000000"/>
                          </a:solidFill>
                          <a:effectLst/>
                          <a:latin typeface="Book Antiqua" panose="02040602050305030304" pitchFamily="18" charset="0"/>
                        </a:rPr>
                        <a:t>Otras</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9,5%</a:t>
                      </a:r>
                    </a:p>
                  </a:txBody>
                  <a:tcPr marL="9525" marR="9525" marT="9525" marB="0" anchor="b"/>
                </a:tc>
                <a:tc>
                  <a:txBody>
                    <a:bodyPr/>
                    <a:lstStyle/>
                    <a:p>
                      <a:pPr algn="l" fontAlgn="b"/>
                      <a:r>
                        <a:rPr lang="es-AR" sz="1600" b="0" i="0" u="none" strike="noStrike" dirty="0">
                          <a:solidFill>
                            <a:srgbClr val="000000"/>
                          </a:solidFill>
                          <a:effectLst/>
                          <a:latin typeface="Book Antiqua" panose="02040602050305030304" pitchFamily="18" charset="0"/>
                        </a:rPr>
                        <a:t> </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8,6%</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 </a:t>
                      </a:r>
                    </a:p>
                  </a:txBody>
                  <a:tcPr marL="9525" marR="9525" marT="9525" marB="0" anchor="b"/>
                </a:tc>
                <a:tc>
                  <a:txBody>
                    <a:bodyPr/>
                    <a:lstStyle/>
                    <a:p>
                      <a:pPr algn="r" fontAlgn="b"/>
                      <a:r>
                        <a:rPr lang="es-AR" sz="1600" b="0" i="0" u="none" strike="noStrike" dirty="0">
                          <a:solidFill>
                            <a:srgbClr val="000000"/>
                          </a:solidFill>
                          <a:effectLst/>
                          <a:latin typeface="Book Antiqua" panose="02040602050305030304" pitchFamily="18" charset="0"/>
                        </a:rPr>
                        <a:t>55,9%</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 </a:t>
                      </a:r>
                    </a:p>
                  </a:txBody>
                  <a:tcPr marL="9525" marR="9525" marT="9525" marB="0" anchor="b"/>
                </a:tc>
                <a:extLst>
                  <a:ext uri="{0D108BD9-81ED-4DB2-BD59-A6C34878D82A}">
                    <a16:rowId xmlns:a16="http://schemas.microsoft.com/office/drawing/2014/main" val="4174438085"/>
                  </a:ext>
                </a:extLst>
              </a:tr>
              <a:tr h="370840">
                <a:tc>
                  <a:txBody>
                    <a:bodyPr/>
                    <a:lstStyle/>
                    <a:p>
                      <a:pPr algn="l" fontAlgn="b"/>
                      <a:r>
                        <a:rPr lang="es-AR" sz="1600" b="0" i="0" u="none" strike="noStrike">
                          <a:solidFill>
                            <a:srgbClr val="000000"/>
                          </a:solidFill>
                          <a:effectLst/>
                          <a:latin typeface="Book Antiqua" panose="02040602050305030304" pitchFamily="18" charset="0"/>
                        </a:rPr>
                        <a:t>Total</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100%</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 </a:t>
                      </a:r>
                    </a:p>
                  </a:txBody>
                  <a:tcPr marL="9525" marR="9525" marT="9525" marB="0" anchor="b"/>
                </a:tc>
                <a:tc>
                  <a:txBody>
                    <a:bodyPr/>
                    <a:lstStyle/>
                    <a:p>
                      <a:pPr algn="r" fontAlgn="b"/>
                      <a:r>
                        <a:rPr lang="es-AR" sz="1600" b="0" i="0" u="none" strike="noStrike">
                          <a:solidFill>
                            <a:srgbClr val="000000"/>
                          </a:solidFill>
                          <a:effectLst/>
                          <a:latin typeface="Book Antiqua" panose="02040602050305030304" pitchFamily="18" charset="0"/>
                        </a:rPr>
                        <a:t>100%</a:t>
                      </a:r>
                    </a:p>
                  </a:txBody>
                  <a:tcPr marL="9525" marR="9525" marT="9525" marB="0" anchor="b"/>
                </a:tc>
                <a:tc>
                  <a:txBody>
                    <a:bodyPr/>
                    <a:lstStyle/>
                    <a:p>
                      <a:pPr algn="l" fontAlgn="b"/>
                      <a:r>
                        <a:rPr lang="es-AR" sz="1600" b="0" i="0" u="none" strike="noStrike">
                          <a:solidFill>
                            <a:srgbClr val="000000"/>
                          </a:solidFill>
                          <a:effectLst/>
                          <a:latin typeface="Book Antiqua" panose="02040602050305030304" pitchFamily="18" charset="0"/>
                        </a:rPr>
                        <a:t> </a:t>
                      </a:r>
                    </a:p>
                  </a:txBody>
                  <a:tcPr marL="9525" marR="9525" marT="9525" marB="0" anchor="b"/>
                </a:tc>
                <a:tc>
                  <a:txBody>
                    <a:bodyPr/>
                    <a:lstStyle/>
                    <a:p>
                      <a:pPr algn="l" fontAlgn="b"/>
                      <a:r>
                        <a:rPr lang="es-AR" sz="1600" b="0" i="0" u="none" strike="noStrike" dirty="0">
                          <a:solidFill>
                            <a:srgbClr val="000000"/>
                          </a:solidFill>
                          <a:effectLst/>
                          <a:latin typeface="Book Antiqua" panose="02040602050305030304" pitchFamily="18" charset="0"/>
                        </a:rPr>
                        <a:t> </a:t>
                      </a:r>
                    </a:p>
                  </a:txBody>
                  <a:tcPr marL="9525" marR="9525" marT="9525" marB="0" anchor="b"/>
                </a:tc>
                <a:tc>
                  <a:txBody>
                    <a:bodyPr/>
                    <a:lstStyle/>
                    <a:p>
                      <a:pPr algn="l" fontAlgn="b"/>
                      <a:r>
                        <a:rPr lang="es-AR" sz="1600" b="0" i="0" u="none" strike="noStrike" dirty="0">
                          <a:solidFill>
                            <a:srgbClr val="000000"/>
                          </a:solidFill>
                          <a:effectLst/>
                          <a:latin typeface="Book Antiqua" panose="02040602050305030304" pitchFamily="18" charset="0"/>
                        </a:rPr>
                        <a:t> </a:t>
                      </a:r>
                    </a:p>
                  </a:txBody>
                  <a:tcPr marL="9525" marR="9525" marT="9525" marB="0" anchor="b"/>
                </a:tc>
                <a:extLst>
                  <a:ext uri="{0D108BD9-81ED-4DB2-BD59-A6C34878D82A}">
                    <a16:rowId xmlns:a16="http://schemas.microsoft.com/office/drawing/2014/main" val="2443274291"/>
                  </a:ext>
                </a:extLst>
              </a:tr>
            </a:tbl>
          </a:graphicData>
        </a:graphic>
      </p:graphicFrame>
    </p:spTree>
    <p:extLst>
      <p:ext uri="{BB962C8B-B14F-4D97-AF65-F5344CB8AC3E}">
        <p14:creationId xmlns:p14="http://schemas.microsoft.com/office/powerpoint/2010/main" val="193335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1F77B1-93C6-F888-4FC7-B652013A3F71}"/>
              </a:ext>
            </a:extLst>
          </p:cNvPr>
          <p:cNvSpPr>
            <a:spLocks noGrp="1"/>
          </p:cNvSpPr>
          <p:nvPr>
            <p:ph type="title"/>
          </p:nvPr>
        </p:nvSpPr>
        <p:spPr>
          <a:xfrm>
            <a:off x="2592925" y="0"/>
            <a:ext cx="8911687" cy="703385"/>
          </a:xfrm>
        </p:spPr>
        <p:txBody>
          <a:bodyPr>
            <a:normAutofit/>
          </a:bodyPr>
          <a:lstStyle/>
          <a:p>
            <a:r>
              <a:rPr lang="es-ES" sz="2200" dirty="0"/>
              <a:t>Venta de </a:t>
            </a:r>
            <a:r>
              <a:rPr lang="es-ES" sz="2200" dirty="0" err="1"/>
              <a:t>EVs</a:t>
            </a:r>
            <a:r>
              <a:rPr lang="es-ES" sz="2200" dirty="0"/>
              <a:t> en 2022</a:t>
            </a:r>
            <a:br>
              <a:rPr lang="es-ES" dirty="0"/>
            </a:br>
            <a:r>
              <a:rPr lang="es-ES" sz="1600" dirty="0"/>
              <a:t>Elaboración propia a partir de EV </a:t>
            </a:r>
            <a:r>
              <a:rPr lang="es-ES" sz="1600" dirty="0" err="1"/>
              <a:t>Volumes</a:t>
            </a:r>
            <a:endParaRPr lang="es-AR" sz="1600" dirty="0"/>
          </a:p>
        </p:txBody>
      </p:sp>
      <p:graphicFrame>
        <p:nvGraphicFramePr>
          <p:cNvPr id="4" name="Marcador de contenido 3">
            <a:extLst>
              <a:ext uri="{FF2B5EF4-FFF2-40B4-BE49-F238E27FC236}">
                <a16:creationId xmlns:a16="http://schemas.microsoft.com/office/drawing/2014/main" id="{C7AF0666-41FC-CA90-2B71-7517585327F5}"/>
              </a:ext>
            </a:extLst>
          </p:cNvPr>
          <p:cNvGraphicFramePr>
            <a:graphicFrameLocks noGrp="1"/>
          </p:cNvGraphicFramePr>
          <p:nvPr>
            <p:ph idx="1"/>
          </p:nvPr>
        </p:nvGraphicFramePr>
        <p:xfrm>
          <a:off x="2589212" y="647115"/>
          <a:ext cx="8915400" cy="6416040"/>
        </p:xfrm>
        <a:graphic>
          <a:graphicData uri="http://schemas.openxmlformats.org/drawingml/2006/table">
            <a:tbl>
              <a:tblPr firstRow="1" bandRow="1">
                <a:tableStyleId>{5C22544A-7EE6-4342-B048-85BDC9FD1C3A}</a:tableStyleId>
              </a:tblPr>
              <a:tblGrid>
                <a:gridCol w="2432954">
                  <a:extLst>
                    <a:ext uri="{9D8B030D-6E8A-4147-A177-3AD203B41FA5}">
                      <a16:colId xmlns:a16="http://schemas.microsoft.com/office/drawing/2014/main" val="1913678817"/>
                    </a:ext>
                  </a:extLst>
                </a:gridCol>
                <a:gridCol w="1350499">
                  <a:extLst>
                    <a:ext uri="{9D8B030D-6E8A-4147-A177-3AD203B41FA5}">
                      <a16:colId xmlns:a16="http://schemas.microsoft.com/office/drawing/2014/main" val="2454213637"/>
                    </a:ext>
                  </a:extLst>
                </a:gridCol>
                <a:gridCol w="1097280">
                  <a:extLst>
                    <a:ext uri="{9D8B030D-6E8A-4147-A177-3AD203B41FA5}">
                      <a16:colId xmlns:a16="http://schemas.microsoft.com/office/drawing/2014/main" val="3846930472"/>
                    </a:ext>
                  </a:extLst>
                </a:gridCol>
                <a:gridCol w="1125415">
                  <a:extLst>
                    <a:ext uri="{9D8B030D-6E8A-4147-A177-3AD203B41FA5}">
                      <a16:colId xmlns:a16="http://schemas.microsoft.com/office/drawing/2014/main" val="4020865702"/>
                    </a:ext>
                  </a:extLst>
                </a:gridCol>
                <a:gridCol w="984738">
                  <a:extLst>
                    <a:ext uri="{9D8B030D-6E8A-4147-A177-3AD203B41FA5}">
                      <a16:colId xmlns:a16="http://schemas.microsoft.com/office/drawing/2014/main" val="1845778207"/>
                    </a:ext>
                  </a:extLst>
                </a:gridCol>
                <a:gridCol w="1924514">
                  <a:extLst>
                    <a:ext uri="{9D8B030D-6E8A-4147-A177-3AD203B41FA5}">
                      <a16:colId xmlns:a16="http://schemas.microsoft.com/office/drawing/2014/main" val="753949984"/>
                    </a:ext>
                  </a:extLst>
                </a:gridCol>
              </a:tblGrid>
              <a:tr h="370840">
                <a:tc>
                  <a:txBody>
                    <a:bodyPr/>
                    <a:lstStyle/>
                    <a:p>
                      <a:pPr algn="l" fontAlgn="ctr"/>
                      <a:r>
                        <a:rPr lang="es-AR" sz="1200" b="1" i="0" u="none" strike="noStrike" dirty="0">
                          <a:solidFill>
                            <a:schemeClr val="bg1"/>
                          </a:solidFill>
                          <a:effectLst/>
                          <a:latin typeface="Book Antiqua" panose="02040602050305030304" pitchFamily="18" charset="0"/>
                        </a:rPr>
                        <a:t>Empresa</a:t>
                      </a:r>
                    </a:p>
                  </a:txBody>
                  <a:tcPr marL="85725" marR="0" marT="0" marB="0" anchor="ctr"/>
                </a:tc>
                <a:tc>
                  <a:txBody>
                    <a:bodyPr/>
                    <a:lstStyle/>
                    <a:p>
                      <a:pPr algn="l" fontAlgn="ctr"/>
                      <a:r>
                        <a:rPr lang="es-AR" sz="1200" b="1" i="0" u="none" strike="noStrike">
                          <a:solidFill>
                            <a:schemeClr val="bg1"/>
                          </a:solidFill>
                          <a:effectLst/>
                          <a:latin typeface="Book Antiqua" panose="02040602050305030304" pitchFamily="18" charset="0"/>
                        </a:rPr>
                        <a:t>2022</a:t>
                      </a:r>
                    </a:p>
                  </a:txBody>
                  <a:tcPr marL="85725" marR="0" marT="0" marB="0" anchor="ctr"/>
                </a:tc>
                <a:tc>
                  <a:txBody>
                    <a:bodyPr/>
                    <a:lstStyle/>
                    <a:p>
                      <a:pPr algn="l" fontAlgn="ctr"/>
                      <a:r>
                        <a:rPr lang="es-AR" sz="1200" b="1" i="0" u="none" strike="noStrike" dirty="0">
                          <a:solidFill>
                            <a:schemeClr val="bg1"/>
                          </a:solidFill>
                          <a:effectLst/>
                          <a:latin typeface="Book Antiqua" panose="02040602050305030304" pitchFamily="18" charset="0"/>
                        </a:rPr>
                        <a:t>2021</a:t>
                      </a:r>
                    </a:p>
                  </a:txBody>
                  <a:tcPr marL="85725" marR="0" marT="0" marB="0" anchor="ctr"/>
                </a:tc>
                <a:tc>
                  <a:txBody>
                    <a:bodyPr/>
                    <a:lstStyle/>
                    <a:p>
                      <a:pPr algn="l" fontAlgn="ctr"/>
                      <a:r>
                        <a:rPr lang="es-AR" sz="1200" b="1" i="0" u="none" strike="noStrike">
                          <a:solidFill>
                            <a:schemeClr val="bg1"/>
                          </a:solidFill>
                          <a:effectLst/>
                          <a:latin typeface="Book Antiqua" panose="02040602050305030304" pitchFamily="18" charset="0"/>
                        </a:rPr>
                        <a:t>Crecimiento</a:t>
                      </a:r>
                    </a:p>
                  </a:txBody>
                  <a:tcPr marL="85725" marR="0" marT="0" marB="0" anchor="ctr"/>
                </a:tc>
                <a:tc>
                  <a:txBody>
                    <a:bodyPr/>
                    <a:lstStyle/>
                    <a:p>
                      <a:pPr algn="l" fontAlgn="ctr"/>
                      <a:r>
                        <a:rPr lang="es-AR" sz="1200" b="1" i="0" u="none" strike="noStrike">
                          <a:solidFill>
                            <a:schemeClr val="bg1"/>
                          </a:solidFill>
                          <a:effectLst/>
                          <a:latin typeface="Book Antiqua" panose="02040602050305030304" pitchFamily="18" charset="0"/>
                        </a:rPr>
                        <a:t>2022%</a:t>
                      </a:r>
                    </a:p>
                  </a:txBody>
                  <a:tcPr marL="85725" marR="0" marT="0" marB="0" anchor="ctr"/>
                </a:tc>
                <a:tc>
                  <a:txBody>
                    <a:bodyPr/>
                    <a:lstStyle/>
                    <a:p>
                      <a:pPr algn="l" fontAlgn="ctr"/>
                      <a:r>
                        <a:rPr lang="es-AR" sz="1200" b="1" i="0" u="none" strike="noStrike" dirty="0">
                          <a:solidFill>
                            <a:schemeClr val="bg1"/>
                          </a:solidFill>
                          <a:effectLst/>
                          <a:latin typeface="Book Antiqua" panose="02040602050305030304" pitchFamily="18" charset="0"/>
                        </a:rPr>
                        <a:t>País</a:t>
                      </a:r>
                    </a:p>
                  </a:txBody>
                  <a:tcPr marL="85725" marR="0" marT="0" marB="0" anchor="ctr"/>
                </a:tc>
                <a:extLst>
                  <a:ext uri="{0D108BD9-81ED-4DB2-BD59-A6C34878D82A}">
                    <a16:rowId xmlns:a16="http://schemas.microsoft.com/office/drawing/2014/main" val="2800882258"/>
                  </a:ext>
                </a:extLst>
              </a:tr>
              <a:tr h="370840">
                <a:tc>
                  <a:txBody>
                    <a:bodyPr/>
                    <a:lstStyle/>
                    <a:p>
                      <a:pPr algn="l" fontAlgn="b"/>
                      <a:r>
                        <a:rPr lang="es-AR" sz="1400" b="0" i="0" u="none" strike="noStrike" dirty="0">
                          <a:solidFill>
                            <a:srgbClr val="000000"/>
                          </a:solidFill>
                          <a:effectLst/>
                          <a:latin typeface="Book Antiqua" panose="02040602050305030304" pitchFamily="18" charset="0"/>
                        </a:rPr>
                        <a:t> BYD</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1.858.364,00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598.019,00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211%</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18,1%</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China</a:t>
                      </a:r>
                    </a:p>
                  </a:txBody>
                  <a:tcPr marL="85725" marR="0" marT="0" marB="0"/>
                </a:tc>
                <a:extLst>
                  <a:ext uri="{0D108BD9-81ED-4DB2-BD59-A6C34878D82A}">
                    <a16:rowId xmlns:a16="http://schemas.microsoft.com/office/drawing/2014/main" val="2678569280"/>
                  </a:ext>
                </a:extLst>
              </a:tr>
              <a:tr h="370840">
                <a:tc>
                  <a:txBody>
                    <a:bodyPr/>
                    <a:lstStyle/>
                    <a:p>
                      <a:pPr algn="l" fontAlgn="t"/>
                      <a:r>
                        <a:rPr lang="es-AR" sz="1400" b="0" i="0" u="none" strike="noStrike" dirty="0">
                          <a:solidFill>
                            <a:srgbClr val="000000"/>
                          </a:solidFill>
                          <a:effectLst/>
                          <a:latin typeface="Book Antiqua" panose="02040602050305030304" pitchFamily="18" charset="0"/>
                        </a:rPr>
                        <a:t> Tesla</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1.314.319,00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936.247,00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40%</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12,8%</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EE.UU.</a:t>
                      </a:r>
                    </a:p>
                  </a:txBody>
                  <a:tcPr marL="85725" marR="0" marT="0" marB="0"/>
                </a:tc>
                <a:extLst>
                  <a:ext uri="{0D108BD9-81ED-4DB2-BD59-A6C34878D82A}">
                    <a16:rowId xmlns:a16="http://schemas.microsoft.com/office/drawing/2014/main" val="2746229815"/>
                  </a:ext>
                </a:extLst>
              </a:tr>
              <a:tr h="370840">
                <a:tc>
                  <a:txBody>
                    <a:bodyPr/>
                    <a:lstStyle/>
                    <a:p>
                      <a:pPr algn="l" fontAlgn="t"/>
                      <a:r>
                        <a:rPr lang="es-AR" sz="1400" b="0" i="0" u="none" strike="noStrike" dirty="0">
                          <a:solidFill>
                            <a:srgbClr val="000000"/>
                          </a:solidFill>
                          <a:effectLst/>
                          <a:latin typeface="Book Antiqua" panose="02040602050305030304" pitchFamily="18" charset="0"/>
                        </a:rPr>
                        <a:t> VW </a:t>
                      </a:r>
                      <a:r>
                        <a:rPr lang="es-AR" sz="1400" b="0" i="0" u="none" strike="noStrike" dirty="0" err="1">
                          <a:solidFill>
                            <a:srgbClr val="000000"/>
                          </a:solidFill>
                          <a:effectLst/>
                          <a:latin typeface="Book Antiqua" panose="02040602050305030304" pitchFamily="18" charset="0"/>
                        </a:rPr>
                        <a:t>Group</a:t>
                      </a:r>
                      <a:endParaRPr lang="es-AR" sz="1400" b="0" i="0" u="none" strike="noStrike" dirty="0">
                        <a:solidFill>
                          <a:srgbClr val="000000"/>
                        </a:solidFill>
                        <a:effectLst/>
                        <a:latin typeface="Book Antiqua" panose="02040602050305030304" pitchFamily="18" charset="0"/>
                      </a:endParaRP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839.207,00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763.851,00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10%</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8,2%</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Alemania</a:t>
                      </a:r>
                    </a:p>
                  </a:txBody>
                  <a:tcPr marL="85725" marR="0" marT="0" marB="0"/>
                </a:tc>
                <a:extLst>
                  <a:ext uri="{0D108BD9-81ED-4DB2-BD59-A6C34878D82A}">
                    <a16:rowId xmlns:a16="http://schemas.microsoft.com/office/drawing/2014/main" val="1042825133"/>
                  </a:ext>
                </a:extLst>
              </a:tr>
              <a:tr h="370840">
                <a:tc>
                  <a:txBody>
                    <a:bodyPr/>
                    <a:lstStyle/>
                    <a:p>
                      <a:pPr algn="l" fontAlgn="t"/>
                      <a:r>
                        <a:rPr lang="es-AR" sz="1400" b="0" i="0" u="none" strike="noStrike" dirty="0">
                          <a:solidFill>
                            <a:srgbClr val="000000"/>
                          </a:solidFill>
                          <a:effectLst/>
                          <a:latin typeface="Book Antiqua" panose="02040602050305030304" pitchFamily="18" charset="0"/>
                        </a:rPr>
                        <a:t> GM (incluyendo. </a:t>
                      </a:r>
                      <a:r>
                        <a:rPr lang="es-AR" sz="1400" b="0" i="0" u="none" strike="noStrike" dirty="0" err="1">
                          <a:solidFill>
                            <a:srgbClr val="000000"/>
                          </a:solidFill>
                          <a:effectLst/>
                          <a:latin typeface="Book Antiqua" panose="02040602050305030304" pitchFamily="18" charset="0"/>
                        </a:rPr>
                        <a:t>Wuling</a:t>
                      </a:r>
                      <a:r>
                        <a:rPr lang="es-AR" sz="1400" b="0" i="0" u="none" strike="noStrike" dirty="0">
                          <a:solidFill>
                            <a:srgbClr val="000000"/>
                          </a:solidFill>
                          <a:effectLst/>
                          <a:latin typeface="Book Antiqua" panose="02040602050305030304" pitchFamily="18" charset="0"/>
                        </a:rPr>
                        <a:t> Motors)</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    584.602,00 </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    516.631,00 </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13%</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5,7%</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"EE.UU"-China</a:t>
                      </a:r>
                    </a:p>
                  </a:txBody>
                  <a:tcPr marL="85725" marR="0" marT="0" marB="0"/>
                </a:tc>
                <a:extLst>
                  <a:ext uri="{0D108BD9-81ED-4DB2-BD59-A6C34878D82A}">
                    <a16:rowId xmlns:a16="http://schemas.microsoft.com/office/drawing/2014/main" val="1247824872"/>
                  </a:ext>
                </a:extLst>
              </a:tr>
              <a:tr h="370840">
                <a:tc>
                  <a:txBody>
                    <a:bodyPr/>
                    <a:lstStyle/>
                    <a:p>
                      <a:pPr algn="l" fontAlgn="b"/>
                      <a:r>
                        <a:rPr lang="es-AR" sz="1400" b="0" i="0" u="none" strike="noStrike">
                          <a:solidFill>
                            <a:srgbClr val="000000"/>
                          </a:solidFill>
                          <a:effectLst/>
                          <a:latin typeface="Book Antiqua" panose="02040602050305030304" pitchFamily="18" charset="0"/>
                        </a:rPr>
                        <a:t>   Stellantis</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512.276,00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381.843,00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34%</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5,0%</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EE.UU., Francia, Italia</a:t>
                      </a:r>
                    </a:p>
                  </a:txBody>
                  <a:tcPr marL="85725" marR="0" marT="0" marB="0"/>
                </a:tc>
                <a:extLst>
                  <a:ext uri="{0D108BD9-81ED-4DB2-BD59-A6C34878D82A}">
                    <a16:rowId xmlns:a16="http://schemas.microsoft.com/office/drawing/2014/main" val="1494468923"/>
                  </a:ext>
                </a:extLst>
              </a:tr>
              <a:tr h="370840">
                <a:tc>
                  <a:txBody>
                    <a:bodyPr/>
                    <a:lstStyle/>
                    <a:p>
                      <a:pPr algn="l" fontAlgn="b"/>
                      <a:r>
                        <a:rPr lang="es-AR" sz="1400" b="0" i="0" u="none" strike="noStrike">
                          <a:solidFill>
                            <a:srgbClr val="000000"/>
                          </a:solidFill>
                          <a:effectLst/>
                          <a:latin typeface="Book Antiqua" panose="02040602050305030304" pitchFamily="18" charset="0"/>
                        </a:rPr>
                        <a:t> Hyundai Motors (incl. Kia)</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497.816,00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34.866,00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43%</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4,8%</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Corea del Sur</a:t>
                      </a:r>
                    </a:p>
                  </a:txBody>
                  <a:tcPr marL="85725" marR="0" marT="0" marB="0"/>
                </a:tc>
                <a:extLst>
                  <a:ext uri="{0D108BD9-81ED-4DB2-BD59-A6C34878D82A}">
                    <a16:rowId xmlns:a16="http://schemas.microsoft.com/office/drawing/2014/main" val="2665442406"/>
                  </a:ext>
                </a:extLst>
              </a:tr>
              <a:tr h="370840">
                <a:tc>
                  <a:txBody>
                    <a:bodyPr/>
                    <a:lstStyle/>
                    <a:p>
                      <a:pPr algn="l" fontAlgn="b"/>
                      <a:r>
                        <a:rPr lang="es-AR" sz="1400" b="0" i="0" u="none" strike="noStrike">
                          <a:solidFill>
                            <a:srgbClr val="000000"/>
                          </a:solidFill>
                          <a:effectLst/>
                          <a:latin typeface="Book Antiqua" panose="02040602050305030304" pitchFamily="18" charset="0"/>
                        </a:rPr>
                        <a:t> BMW Group</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433.164,00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329.182,00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32%</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4,2%</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Alemania</a:t>
                      </a:r>
                    </a:p>
                  </a:txBody>
                  <a:tcPr marL="85725" marR="0" marT="0" marB="0"/>
                </a:tc>
                <a:extLst>
                  <a:ext uri="{0D108BD9-81ED-4DB2-BD59-A6C34878D82A}">
                    <a16:rowId xmlns:a16="http://schemas.microsoft.com/office/drawing/2014/main" val="548743399"/>
                  </a:ext>
                </a:extLst>
              </a:tr>
              <a:tr h="370840">
                <a:tc>
                  <a:txBody>
                    <a:bodyPr/>
                    <a:lstStyle/>
                    <a:p>
                      <a:pPr algn="l" fontAlgn="t"/>
                      <a:r>
                        <a:rPr lang="es-AR" sz="1400" b="0" i="0" u="none" strike="noStrike">
                          <a:solidFill>
                            <a:srgbClr val="000000"/>
                          </a:solidFill>
                          <a:effectLst/>
                          <a:latin typeface="Book Antiqua" panose="02040602050305030304" pitchFamily="18" charset="0"/>
                        </a:rPr>
                        <a:t> Geely Auto Group</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351.356,00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9.998,00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251%</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3,4%</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China</a:t>
                      </a:r>
                    </a:p>
                  </a:txBody>
                  <a:tcPr marL="85725" marR="0" marT="0" marB="0"/>
                </a:tc>
                <a:extLst>
                  <a:ext uri="{0D108BD9-81ED-4DB2-BD59-A6C34878D82A}">
                    <a16:rowId xmlns:a16="http://schemas.microsoft.com/office/drawing/2014/main" val="3463982063"/>
                  </a:ext>
                </a:extLst>
              </a:tr>
              <a:tr h="370840">
                <a:tc>
                  <a:txBody>
                    <a:bodyPr/>
                    <a:lstStyle/>
                    <a:p>
                      <a:pPr algn="l" fontAlgn="b"/>
                      <a:r>
                        <a:rPr lang="es-AR" sz="1400" b="0" i="0" u="none" strike="noStrike">
                          <a:solidFill>
                            <a:srgbClr val="000000"/>
                          </a:solidFill>
                          <a:effectLst/>
                          <a:latin typeface="Book Antiqua" panose="02040602050305030304" pitchFamily="18" charset="0"/>
                        </a:rPr>
                        <a:t> Mercedes-Benz Group</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337.364,00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281.929,00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20%</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3,3%</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Alemania</a:t>
                      </a:r>
                    </a:p>
                  </a:txBody>
                  <a:tcPr marL="85725" marR="0" marT="0" marB="0"/>
                </a:tc>
                <a:extLst>
                  <a:ext uri="{0D108BD9-81ED-4DB2-BD59-A6C34878D82A}">
                    <a16:rowId xmlns:a16="http://schemas.microsoft.com/office/drawing/2014/main" val="3039870352"/>
                  </a:ext>
                </a:extLst>
              </a:tr>
              <a:tr h="370840">
                <a:tc>
                  <a:txBody>
                    <a:bodyPr/>
                    <a:lstStyle/>
                    <a:p>
                      <a:pPr algn="l" fontAlgn="b"/>
                      <a:r>
                        <a:rPr lang="es-AR" sz="1400" b="0" i="0" u="none" strike="noStrike">
                          <a:solidFill>
                            <a:srgbClr val="000000"/>
                          </a:solidFill>
                          <a:effectLst/>
                          <a:latin typeface="Book Antiqua" panose="02040602050305030304" pitchFamily="18" charset="0"/>
                        </a:rPr>
                        <a:t>  Renault-Nissan-Mitsubishi Alliance</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335.964,00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289.473,00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16%</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3,3%</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Francia-Japón</a:t>
                      </a:r>
                    </a:p>
                  </a:txBody>
                  <a:tcPr marL="85725" marR="0" marT="0" marB="0"/>
                </a:tc>
                <a:extLst>
                  <a:ext uri="{0D108BD9-81ED-4DB2-BD59-A6C34878D82A}">
                    <a16:rowId xmlns:a16="http://schemas.microsoft.com/office/drawing/2014/main" val="267323453"/>
                  </a:ext>
                </a:extLst>
              </a:tr>
              <a:tr h="370840">
                <a:tc>
                  <a:txBody>
                    <a:bodyPr/>
                    <a:lstStyle/>
                    <a:p>
                      <a:pPr algn="l" fontAlgn="b"/>
                      <a:r>
                        <a:rPr lang="es-AR" sz="1400" b="0" i="0" u="none" strike="noStrike">
                          <a:solidFill>
                            <a:srgbClr val="000000"/>
                          </a:solidFill>
                          <a:effectLst/>
                          <a:latin typeface="Book Antiqua" panose="02040602050305030304" pitchFamily="18" charset="0"/>
                        </a:rPr>
                        <a:t> GAC Group</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287.977,00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125.384,00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130%</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2,8%</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China</a:t>
                      </a:r>
                    </a:p>
                  </a:txBody>
                  <a:tcPr marL="85725" marR="0" marT="0" marB="0"/>
                </a:tc>
                <a:extLst>
                  <a:ext uri="{0D108BD9-81ED-4DB2-BD59-A6C34878D82A}">
                    <a16:rowId xmlns:a16="http://schemas.microsoft.com/office/drawing/2014/main" val="4262034687"/>
                  </a:ext>
                </a:extLst>
              </a:tr>
              <a:tr h="370840">
                <a:tc>
                  <a:txBody>
                    <a:bodyPr/>
                    <a:lstStyle/>
                    <a:p>
                      <a:pPr algn="l" fontAlgn="t"/>
                      <a:r>
                        <a:rPr lang="es-AR" sz="1400" b="0" i="0" u="none" strike="noStrike">
                          <a:solidFill>
                            <a:srgbClr val="000000"/>
                          </a:solidFill>
                          <a:effectLst/>
                          <a:latin typeface="Book Antiqua" panose="02040602050305030304" pitchFamily="18" charset="0"/>
                        </a:rPr>
                        <a:t> SAIC Motor Corp.</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256.341,00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237.043,00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8%</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2,5%</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China</a:t>
                      </a:r>
                    </a:p>
                  </a:txBody>
                  <a:tcPr marL="85725" marR="0" marT="0" marB="0"/>
                </a:tc>
                <a:extLst>
                  <a:ext uri="{0D108BD9-81ED-4DB2-BD59-A6C34878D82A}">
                    <a16:rowId xmlns:a16="http://schemas.microsoft.com/office/drawing/2014/main" val="73860195"/>
                  </a:ext>
                </a:extLst>
              </a:tr>
              <a:tr h="370840">
                <a:tc>
                  <a:txBody>
                    <a:bodyPr/>
                    <a:lstStyle/>
                    <a:p>
                      <a:pPr algn="l" fontAlgn="b"/>
                      <a:r>
                        <a:rPr lang="es-AR" sz="1400" b="0" i="0" u="none" strike="noStrike">
                          <a:solidFill>
                            <a:srgbClr val="000000"/>
                          </a:solidFill>
                          <a:effectLst/>
                          <a:latin typeface="Book Antiqua" panose="02040602050305030304" pitchFamily="18" charset="0"/>
                        </a:rPr>
                        <a:t> Volvo Cars</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253.266,00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220.576,00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15%</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2,5%</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"Suecia"</a:t>
                      </a:r>
                    </a:p>
                  </a:txBody>
                  <a:tcPr marL="85725" marR="0" marT="0" marB="0"/>
                </a:tc>
                <a:extLst>
                  <a:ext uri="{0D108BD9-81ED-4DB2-BD59-A6C34878D82A}">
                    <a16:rowId xmlns:a16="http://schemas.microsoft.com/office/drawing/2014/main" val="2386443554"/>
                  </a:ext>
                </a:extLst>
              </a:tr>
              <a:tr h="370840">
                <a:tc>
                  <a:txBody>
                    <a:bodyPr/>
                    <a:lstStyle/>
                    <a:p>
                      <a:pPr algn="l" fontAlgn="t"/>
                      <a:r>
                        <a:rPr lang="es-AR" sz="1400" b="0" i="0" u="none" strike="noStrike">
                          <a:solidFill>
                            <a:srgbClr val="000000"/>
                          </a:solidFill>
                          <a:effectLst/>
                          <a:latin typeface="Book Antiqua" panose="02040602050305030304" pitchFamily="18" charset="0"/>
                        </a:rPr>
                        <a:t> Chery Auto Co.</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253.141,00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107.482,00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136%</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2,5%</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China</a:t>
                      </a:r>
                    </a:p>
                  </a:txBody>
                  <a:tcPr marL="85725" marR="0" marT="0" marB="0"/>
                </a:tc>
                <a:extLst>
                  <a:ext uri="{0D108BD9-81ED-4DB2-BD59-A6C34878D82A}">
                    <a16:rowId xmlns:a16="http://schemas.microsoft.com/office/drawing/2014/main" val="1323573776"/>
                  </a:ext>
                </a:extLst>
              </a:tr>
              <a:tr h="370840">
                <a:tc>
                  <a:txBody>
                    <a:bodyPr/>
                    <a:lstStyle/>
                    <a:p>
                      <a:pPr algn="l" fontAlgn="t"/>
                      <a:r>
                        <a:rPr lang="es-AR" sz="1400" b="0" i="0" u="none" strike="noStrike" dirty="0">
                          <a:solidFill>
                            <a:srgbClr val="000000"/>
                          </a:solidFill>
                          <a:effectLst/>
                          <a:latin typeface="Book Antiqua" panose="02040602050305030304" pitchFamily="18" charset="0"/>
                        </a:rPr>
                        <a:t> Changan Auto Co.</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245.555,00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105.072,00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134%</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2,4%</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China</a:t>
                      </a:r>
                    </a:p>
                  </a:txBody>
                  <a:tcPr marL="85725" marR="0" marT="0" marB="0"/>
                </a:tc>
                <a:extLst>
                  <a:ext uri="{0D108BD9-81ED-4DB2-BD59-A6C34878D82A}">
                    <a16:rowId xmlns:a16="http://schemas.microsoft.com/office/drawing/2014/main" val="1903133507"/>
                  </a:ext>
                </a:extLst>
              </a:tr>
              <a:tr h="370840">
                <a:tc>
                  <a:txBody>
                    <a:bodyPr/>
                    <a:lstStyle/>
                    <a:p>
                      <a:pPr algn="l" fontAlgn="b"/>
                      <a:r>
                        <a:rPr lang="es-AR" sz="1200" b="0" i="0" u="none" strike="noStrike">
                          <a:solidFill>
                            <a:srgbClr val="000000"/>
                          </a:solidFill>
                          <a:effectLst/>
                          <a:latin typeface="Book Antiqua" panose="02040602050305030304" pitchFamily="18" charset="0"/>
                        </a:rPr>
                        <a:t>Otras 41 empresas</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1.927.211,00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 1.326.262,00 </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45%</a:t>
                      </a:r>
                    </a:p>
                  </a:txBody>
                  <a:tcPr marL="85725" marR="0" marT="0" marB="0"/>
                </a:tc>
                <a:tc>
                  <a:txBody>
                    <a:bodyPr/>
                    <a:lstStyle/>
                    <a:p>
                      <a:pPr algn="l" fontAlgn="t"/>
                      <a:r>
                        <a:rPr lang="es-AR" sz="1200" b="0" i="0" u="none" strike="noStrike">
                          <a:solidFill>
                            <a:srgbClr val="000000"/>
                          </a:solidFill>
                          <a:effectLst/>
                          <a:latin typeface="Book Antiqua" panose="02040602050305030304" pitchFamily="18" charset="0"/>
                        </a:rPr>
                        <a:t>18,7%</a:t>
                      </a:r>
                    </a:p>
                  </a:txBody>
                  <a:tcPr marL="85725" marR="0" marT="0" marB="0"/>
                </a:tc>
                <a:tc>
                  <a:txBody>
                    <a:bodyPr/>
                    <a:lstStyle/>
                    <a:p>
                      <a:pPr algn="l" fontAlgn="t"/>
                      <a:r>
                        <a:rPr lang="es-AR" sz="1200" b="0" i="0" u="none" strike="noStrike" dirty="0">
                          <a:solidFill>
                            <a:srgbClr val="000000"/>
                          </a:solidFill>
                          <a:effectLst/>
                          <a:latin typeface="Book Antiqua" panose="02040602050305030304" pitchFamily="18" charset="0"/>
                        </a:rPr>
                        <a:t> </a:t>
                      </a:r>
                    </a:p>
                  </a:txBody>
                  <a:tcPr marL="85725" marR="0" marT="0" marB="0"/>
                </a:tc>
                <a:extLst>
                  <a:ext uri="{0D108BD9-81ED-4DB2-BD59-A6C34878D82A}">
                    <a16:rowId xmlns:a16="http://schemas.microsoft.com/office/drawing/2014/main" val="215789596"/>
                  </a:ext>
                </a:extLst>
              </a:tr>
            </a:tbl>
          </a:graphicData>
        </a:graphic>
      </p:graphicFrame>
    </p:spTree>
    <p:extLst>
      <p:ext uri="{BB962C8B-B14F-4D97-AF65-F5344CB8AC3E}">
        <p14:creationId xmlns:p14="http://schemas.microsoft.com/office/powerpoint/2010/main" val="1660196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6FBA8B-BEDE-2CD1-D8C8-ADD0D48EC895}"/>
              </a:ext>
            </a:extLst>
          </p:cNvPr>
          <p:cNvSpPr>
            <a:spLocks noGrp="1"/>
          </p:cNvSpPr>
          <p:nvPr>
            <p:ph type="title"/>
          </p:nvPr>
        </p:nvSpPr>
        <p:spPr>
          <a:xfrm>
            <a:off x="2592925" y="286603"/>
            <a:ext cx="8911687" cy="545910"/>
          </a:xfrm>
        </p:spPr>
        <p:txBody>
          <a:bodyPr>
            <a:normAutofit fontScale="90000"/>
          </a:bodyPr>
          <a:lstStyle/>
          <a:p>
            <a:r>
              <a:rPr lang="es-ES" dirty="0"/>
              <a:t>Puntos de partida</a:t>
            </a:r>
            <a:endParaRPr lang="es-AR" dirty="0"/>
          </a:p>
        </p:txBody>
      </p:sp>
      <p:sp>
        <p:nvSpPr>
          <p:cNvPr id="3" name="Marcador de contenido 2">
            <a:extLst>
              <a:ext uri="{FF2B5EF4-FFF2-40B4-BE49-F238E27FC236}">
                <a16:creationId xmlns:a16="http://schemas.microsoft.com/office/drawing/2014/main" id="{8DEEC927-A4A7-5D8E-9C72-1B5ADC117D49}"/>
              </a:ext>
            </a:extLst>
          </p:cNvPr>
          <p:cNvSpPr>
            <a:spLocks noGrp="1"/>
          </p:cNvSpPr>
          <p:nvPr>
            <p:ph idx="1"/>
          </p:nvPr>
        </p:nvSpPr>
        <p:spPr>
          <a:xfrm>
            <a:off x="2592924" y="955343"/>
            <a:ext cx="8281401" cy="5902657"/>
          </a:xfrm>
        </p:spPr>
        <p:txBody>
          <a:bodyPr>
            <a:normAutofit/>
          </a:bodyPr>
          <a:lstStyle/>
          <a:p>
            <a:r>
              <a:rPr lang="es-ES" sz="2400" dirty="0"/>
              <a:t>El carácter de la </a:t>
            </a:r>
            <a:r>
              <a:rPr lang="es-ES" sz="2400" b="1" dirty="0"/>
              <a:t>crisis</a:t>
            </a:r>
            <a:r>
              <a:rPr lang="es-ES" sz="2400" dirty="0"/>
              <a:t>. Crisis socio-ecológica global con una importante manifestación climática y el cambio climático es de origen antrópico. </a:t>
            </a:r>
          </a:p>
          <a:p>
            <a:r>
              <a:rPr lang="es-ES" sz="2400" dirty="0"/>
              <a:t>El concepto de </a:t>
            </a:r>
            <a:r>
              <a:rPr lang="es-ES" sz="2400" b="1" dirty="0"/>
              <a:t>transición energética</a:t>
            </a:r>
            <a:r>
              <a:rPr lang="es-ES" sz="2400" dirty="0"/>
              <a:t>. Necesidad de una transición de carácter socio-ecológico más que el perfil de migración –o adición- de fuentes energéticas.</a:t>
            </a:r>
          </a:p>
          <a:p>
            <a:r>
              <a:rPr lang="es-ES" sz="2400" dirty="0"/>
              <a:t>Contexto de crecientes </a:t>
            </a:r>
            <a:r>
              <a:rPr lang="es-ES" sz="2400" b="1" dirty="0"/>
              <a:t>disputas</a:t>
            </a:r>
            <a:r>
              <a:rPr lang="es-ES" sz="2400" dirty="0"/>
              <a:t> geoeconómicas y geopolíticas entre grandes potencias en dónde la cuestión del </a:t>
            </a:r>
            <a:r>
              <a:rPr lang="es-ES" sz="2400" b="1" dirty="0"/>
              <a:t>abastecimiento, transporte y almacenamiento de energía</a:t>
            </a:r>
            <a:r>
              <a:rPr lang="es-ES" sz="2400" dirty="0"/>
              <a:t> tienen un rol central.</a:t>
            </a:r>
          </a:p>
          <a:p>
            <a:r>
              <a:rPr lang="es-ES" sz="2400" b="1" dirty="0"/>
              <a:t>Abordaje amplio </a:t>
            </a:r>
            <a:r>
              <a:rPr lang="es-ES" sz="2400" dirty="0"/>
              <a:t>de las aristas vinculadas al litio.</a:t>
            </a:r>
          </a:p>
          <a:p>
            <a:r>
              <a:rPr lang="es-ES" sz="2400" dirty="0"/>
              <a:t>¿Por qué estudiar el rol de China en la cadena de valor de las baterías de litio?</a:t>
            </a:r>
          </a:p>
        </p:txBody>
      </p:sp>
    </p:spTree>
    <p:extLst>
      <p:ext uri="{BB962C8B-B14F-4D97-AF65-F5344CB8AC3E}">
        <p14:creationId xmlns:p14="http://schemas.microsoft.com/office/powerpoint/2010/main" val="3024527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79165B-37DF-B8B6-75A5-777790BEEF45}"/>
              </a:ext>
            </a:extLst>
          </p:cNvPr>
          <p:cNvSpPr>
            <a:spLocks noGrp="1"/>
          </p:cNvSpPr>
          <p:nvPr>
            <p:ph type="title"/>
          </p:nvPr>
        </p:nvSpPr>
        <p:spPr>
          <a:xfrm>
            <a:off x="2030259" y="183654"/>
            <a:ext cx="9474353" cy="6674346"/>
          </a:xfrm>
        </p:spPr>
        <p:txBody>
          <a:bodyPr>
            <a:normAutofit fontScale="90000"/>
          </a:bodyPr>
          <a:lstStyle/>
          <a:p>
            <a:r>
              <a:rPr lang="es-ES" sz="2400" dirty="0"/>
              <a:t>Principales flujos comerciales de litio</a:t>
            </a: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br>
              <a:rPr lang="es-ES" sz="2400" dirty="0"/>
            </a:br>
            <a:r>
              <a:rPr lang="es-ES" sz="1600" dirty="0"/>
              <a:t>Extraído de Jones, Acuña y Rodríguez, 2022</a:t>
            </a:r>
            <a:endParaRPr lang="es-AR" sz="1600" dirty="0"/>
          </a:p>
        </p:txBody>
      </p:sp>
      <p:pic>
        <p:nvPicPr>
          <p:cNvPr id="4" name="Imagen 3">
            <a:extLst>
              <a:ext uri="{FF2B5EF4-FFF2-40B4-BE49-F238E27FC236}">
                <a16:creationId xmlns:a16="http://schemas.microsoft.com/office/drawing/2014/main" id="{C4FCA037-4F0B-69B5-F9E9-3B8273E10462}"/>
              </a:ext>
            </a:extLst>
          </p:cNvPr>
          <p:cNvPicPr>
            <a:picLocks noChangeAspect="1"/>
          </p:cNvPicPr>
          <p:nvPr/>
        </p:nvPicPr>
        <p:blipFill rotWithShape="1">
          <a:blip r:embed="rId2"/>
          <a:srcRect l="19256" t="15106" r="22611" b="22386"/>
          <a:stretch/>
        </p:blipFill>
        <p:spPr>
          <a:xfrm>
            <a:off x="2030259" y="700452"/>
            <a:ext cx="9026946" cy="5457095"/>
          </a:xfrm>
          <a:prstGeom prst="rect">
            <a:avLst/>
          </a:prstGeom>
        </p:spPr>
      </p:pic>
    </p:spTree>
    <p:extLst>
      <p:ext uri="{BB962C8B-B14F-4D97-AF65-F5344CB8AC3E}">
        <p14:creationId xmlns:p14="http://schemas.microsoft.com/office/powerpoint/2010/main" val="3038839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672435-C009-345D-9371-A24B242903D7}"/>
              </a:ext>
            </a:extLst>
          </p:cNvPr>
          <p:cNvSpPr>
            <a:spLocks noGrp="1"/>
          </p:cNvSpPr>
          <p:nvPr>
            <p:ph type="title"/>
          </p:nvPr>
        </p:nvSpPr>
        <p:spPr>
          <a:xfrm>
            <a:off x="2592925" y="112543"/>
            <a:ext cx="8911687" cy="548640"/>
          </a:xfrm>
        </p:spPr>
        <p:txBody>
          <a:bodyPr>
            <a:normAutofit fontScale="90000"/>
          </a:bodyPr>
          <a:lstStyle/>
          <a:p>
            <a:r>
              <a:rPr lang="es-ES" dirty="0"/>
              <a:t>Investigación e innovaciones</a:t>
            </a:r>
            <a:endParaRPr lang="es-AR" dirty="0"/>
          </a:p>
        </p:txBody>
      </p:sp>
      <p:sp>
        <p:nvSpPr>
          <p:cNvPr id="3" name="Marcador de contenido 2">
            <a:extLst>
              <a:ext uri="{FF2B5EF4-FFF2-40B4-BE49-F238E27FC236}">
                <a16:creationId xmlns:a16="http://schemas.microsoft.com/office/drawing/2014/main" id="{9AD3C906-A592-B845-7773-09394C76DC0B}"/>
              </a:ext>
            </a:extLst>
          </p:cNvPr>
          <p:cNvSpPr>
            <a:spLocks noGrp="1"/>
          </p:cNvSpPr>
          <p:nvPr>
            <p:ph idx="1"/>
          </p:nvPr>
        </p:nvSpPr>
        <p:spPr>
          <a:xfrm>
            <a:off x="2585499" y="982639"/>
            <a:ext cx="8915400" cy="5227092"/>
          </a:xfrm>
        </p:spPr>
        <p:txBody>
          <a:bodyPr>
            <a:normAutofit fontScale="77500" lnSpcReduction="20000"/>
          </a:bodyPr>
          <a:lstStyle/>
          <a:p>
            <a:r>
              <a:rPr lang="es-ES" sz="2300" dirty="0"/>
              <a:t>Las innovaciones se dirigen siempre a:</a:t>
            </a:r>
          </a:p>
          <a:p>
            <a:pPr marL="0" indent="0">
              <a:buNone/>
            </a:pPr>
            <a:r>
              <a:rPr lang="es-ES" sz="2300" dirty="0"/>
              <a:t>- Reducir costos.</a:t>
            </a:r>
          </a:p>
          <a:p>
            <a:pPr marL="0" indent="0">
              <a:buNone/>
            </a:pPr>
            <a:r>
              <a:rPr lang="es-ES" sz="2300" dirty="0"/>
              <a:t>- Incrementar la autonomía</a:t>
            </a:r>
          </a:p>
          <a:p>
            <a:pPr marL="0" indent="0">
              <a:buNone/>
            </a:pPr>
            <a:r>
              <a:rPr lang="es-ES" sz="2300" dirty="0"/>
              <a:t>- Incrementar la vida útil.</a:t>
            </a:r>
          </a:p>
          <a:p>
            <a:pPr marL="0" indent="0">
              <a:buNone/>
            </a:pPr>
            <a:r>
              <a:rPr lang="es-ES" sz="2300" dirty="0"/>
              <a:t>- Obtener más estabilidad y seguridad.</a:t>
            </a:r>
          </a:p>
          <a:p>
            <a:r>
              <a:rPr lang="es-ES" sz="2300" dirty="0"/>
              <a:t>Para una batería se traduce en:</a:t>
            </a:r>
          </a:p>
          <a:p>
            <a:pPr marL="0" indent="0">
              <a:buNone/>
            </a:pPr>
            <a:r>
              <a:rPr lang="es-AR" sz="2300" dirty="0"/>
              <a:t>- Incrementar la densidad energética. Apuntando a una mayor cantidad de energía a almacenar o reducir el peso y/o volumen.</a:t>
            </a:r>
          </a:p>
          <a:p>
            <a:pPr marL="0" indent="0">
              <a:buNone/>
            </a:pPr>
            <a:r>
              <a:rPr lang="es-AR" sz="2300" dirty="0"/>
              <a:t>- Reducir los tiempos de carga</a:t>
            </a:r>
          </a:p>
          <a:p>
            <a:pPr marL="0" indent="0">
              <a:buNone/>
            </a:pPr>
            <a:r>
              <a:rPr lang="es-AR" sz="2300" dirty="0"/>
              <a:t>- Incrementar la cantidad de ciclos de batería (entre otras cosas evitar la generación de dendritas)</a:t>
            </a:r>
            <a:endParaRPr lang="es-ES" sz="2300" dirty="0"/>
          </a:p>
          <a:p>
            <a:r>
              <a:rPr lang="es-ES" sz="2300" dirty="0">
                <a:highlight>
                  <a:srgbClr val="FFFF00"/>
                </a:highlight>
              </a:rPr>
              <a:t>Focos de las innovaciones:</a:t>
            </a:r>
          </a:p>
          <a:p>
            <a:pPr>
              <a:buFontTx/>
              <a:buChar char="-"/>
            </a:pPr>
            <a:r>
              <a:rPr lang="es-ES" sz="2300" dirty="0">
                <a:highlight>
                  <a:srgbClr val="FFFF00"/>
                </a:highlight>
              </a:rPr>
              <a:t>Sobre los módulos, paquetes y ensamblajes.</a:t>
            </a:r>
          </a:p>
          <a:p>
            <a:pPr>
              <a:buFontTx/>
              <a:buChar char="-"/>
            </a:pPr>
            <a:r>
              <a:rPr lang="es-ES" sz="2300" dirty="0">
                <a:highlight>
                  <a:srgbClr val="FFFF00"/>
                </a:highlight>
              </a:rPr>
              <a:t>Sobre los elementos químicos de la celda (foco especial sobre el material catódico)</a:t>
            </a:r>
          </a:p>
          <a:p>
            <a:pPr>
              <a:buFontTx/>
              <a:buChar char="-"/>
            </a:pPr>
            <a:r>
              <a:rPr lang="es-ES" sz="2300" dirty="0">
                <a:highlight>
                  <a:srgbClr val="FFFF00"/>
                </a:highlight>
              </a:rPr>
              <a:t>Alternativas a las baterías de iones de litio.</a:t>
            </a:r>
          </a:p>
          <a:p>
            <a:pPr marL="0" indent="0">
              <a:buNone/>
            </a:pPr>
            <a:endParaRPr lang="es-AR" dirty="0"/>
          </a:p>
        </p:txBody>
      </p:sp>
    </p:spTree>
    <p:extLst>
      <p:ext uri="{BB962C8B-B14F-4D97-AF65-F5344CB8AC3E}">
        <p14:creationId xmlns:p14="http://schemas.microsoft.com/office/powerpoint/2010/main" val="2910400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F5C647-61AD-3B3C-255B-177B15B0F082}"/>
              </a:ext>
            </a:extLst>
          </p:cNvPr>
          <p:cNvSpPr>
            <a:spLocks noGrp="1"/>
          </p:cNvSpPr>
          <p:nvPr>
            <p:ph type="title"/>
          </p:nvPr>
        </p:nvSpPr>
        <p:spPr>
          <a:xfrm>
            <a:off x="2592925" y="98475"/>
            <a:ext cx="8911687" cy="675248"/>
          </a:xfrm>
        </p:spPr>
        <p:txBody>
          <a:bodyPr>
            <a:normAutofit fontScale="90000"/>
          </a:bodyPr>
          <a:lstStyle/>
          <a:p>
            <a:r>
              <a:rPr lang="es-ES" dirty="0"/>
              <a:t>Tipos de baterías según material catódico</a:t>
            </a:r>
            <a:br>
              <a:rPr lang="es-ES" dirty="0"/>
            </a:br>
            <a:r>
              <a:rPr lang="es-ES" sz="1600" dirty="0">
                <a:latin typeface="Book Antiqua" panose="02040602050305030304" pitchFamily="18" charset="0"/>
              </a:rPr>
              <a:t>Elaboración propia en base a Salinas (2021), COCHILCO (2021), Calderón (2022) y fuentes periodísticas</a:t>
            </a:r>
            <a:endParaRPr lang="es-AR" sz="1600" dirty="0">
              <a:latin typeface="Book Antiqua" panose="02040602050305030304" pitchFamily="18" charset="0"/>
            </a:endParaRPr>
          </a:p>
        </p:txBody>
      </p:sp>
      <p:graphicFrame>
        <p:nvGraphicFramePr>
          <p:cNvPr id="5" name="Marcador de contenido 4">
            <a:extLst>
              <a:ext uri="{FF2B5EF4-FFF2-40B4-BE49-F238E27FC236}">
                <a16:creationId xmlns:a16="http://schemas.microsoft.com/office/drawing/2014/main" id="{87DEEDA9-3C71-CE76-DEC3-561C03DD8E87}"/>
              </a:ext>
            </a:extLst>
          </p:cNvPr>
          <p:cNvGraphicFramePr>
            <a:graphicFrameLocks noGrp="1"/>
          </p:cNvGraphicFramePr>
          <p:nvPr>
            <p:ph idx="1"/>
          </p:nvPr>
        </p:nvGraphicFramePr>
        <p:xfrm>
          <a:off x="2589213" y="886265"/>
          <a:ext cx="8915400" cy="5931179"/>
        </p:xfrm>
        <a:graphic>
          <a:graphicData uri="http://schemas.openxmlformats.org/drawingml/2006/table">
            <a:tbl>
              <a:tblPr firstRow="1" bandRow="1">
                <a:tableStyleId>{5C22544A-7EE6-4342-B048-85BDC9FD1C3A}</a:tableStyleId>
              </a:tblPr>
              <a:tblGrid>
                <a:gridCol w="1574824">
                  <a:extLst>
                    <a:ext uri="{9D8B030D-6E8A-4147-A177-3AD203B41FA5}">
                      <a16:colId xmlns:a16="http://schemas.microsoft.com/office/drawing/2014/main" val="4201882672"/>
                    </a:ext>
                  </a:extLst>
                </a:gridCol>
                <a:gridCol w="6428935">
                  <a:extLst>
                    <a:ext uri="{9D8B030D-6E8A-4147-A177-3AD203B41FA5}">
                      <a16:colId xmlns:a16="http://schemas.microsoft.com/office/drawing/2014/main" val="2710180100"/>
                    </a:ext>
                  </a:extLst>
                </a:gridCol>
                <a:gridCol w="911641">
                  <a:extLst>
                    <a:ext uri="{9D8B030D-6E8A-4147-A177-3AD203B41FA5}">
                      <a16:colId xmlns:a16="http://schemas.microsoft.com/office/drawing/2014/main" val="1773222276"/>
                    </a:ext>
                  </a:extLst>
                </a:gridCol>
              </a:tblGrid>
              <a:tr h="370791">
                <a:tc>
                  <a:txBody>
                    <a:bodyPr/>
                    <a:lstStyle/>
                    <a:p>
                      <a:pPr algn="ctr" fontAlgn="b"/>
                      <a:r>
                        <a:rPr lang="es-AR" sz="1400" b="1" i="0" u="none" strike="noStrike" dirty="0">
                          <a:solidFill>
                            <a:schemeClr val="bg1"/>
                          </a:solidFill>
                          <a:effectLst/>
                          <a:latin typeface="Book Antiqua" panose="02040602050305030304" pitchFamily="18" charset="0"/>
                        </a:rPr>
                        <a:t>Tipo de cátodo</a:t>
                      </a:r>
                    </a:p>
                  </a:txBody>
                  <a:tcPr marL="9525" marR="9525" marT="9525" marB="0" anchor="b"/>
                </a:tc>
                <a:tc>
                  <a:txBody>
                    <a:bodyPr/>
                    <a:lstStyle/>
                    <a:p>
                      <a:pPr algn="ctr" fontAlgn="b"/>
                      <a:r>
                        <a:rPr lang="es-AR" sz="1400" b="1" i="0" u="none" strike="noStrike" dirty="0">
                          <a:solidFill>
                            <a:schemeClr val="bg1"/>
                          </a:solidFill>
                          <a:effectLst/>
                          <a:latin typeface="Book Antiqua" panose="02040602050305030304" pitchFamily="18" charset="0"/>
                        </a:rPr>
                        <a:t>Aplicaciones y características</a:t>
                      </a:r>
                    </a:p>
                  </a:txBody>
                  <a:tcPr marL="9525" marR="9525" marT="9525" marB="0" anchor="b"/>
                </a:tc>
                <a:tc>
                  <a:txBody>
                    <a:bodyPr/>
                    <a:lstStyle/>
                    <a:p>
                      <a:pPr algn="ctr" fontAlgn="b"/>
                      <a:r>
                        <a:rPr lang="es-ES" sz="1400" b="1" i="0" u="none" strike="noStrike" dirty="0">
                          <a:solidFill>
                            <a:schemeClr val="bg1"/>
                          </a:solidFill>
                          <a:effectLst/>
                          <a:latin typeface="Book Antiqua" panose="02040602050305030304" pitchFamily="18" charset="0"/>
                        </a:rPr>
                        <a:t>Requiere</a:t>
                      </a:r>
                      <a:endParaRPr lang="es-AR" sz="1400" b="1" i="0" u="none" strike="noStrike" dirty="0">
                        <a:solidFill>
                          <a:schemeClr val="bg1"/>
                        </a:solidFill>
                        <a:effectLst/>
                        <a:latin typeface="Book Antiqua" panose="02040602050305030304" pitchFamily="18" charset="0"/>
                      </a:endParaRPr>
                    </a:p>
                  </a:txBody>
                  <a:tcPr marL="9525" marR="9525" marT="9525" marB="0" anchor="b"/>
                </a:tc>
                <a:extLst>
                  <a:ext uri="{0D108BD9-81ED-4DB2-BD59-A6C34878D82A}">
                    <a16:rowId xmlns:a16="http://schemas.microsoft.com/office/drawing/2014/main" val="1613176336"/>
                  </a:ext>
                </a:extLst>
              </a:tr>
              <a:tr h="576968">
                <a:tc>
                  <a:txBody>
                    <a:bodyPr/>
                    <a:lstStyle/>
                    <a:p>
                      <a:pPr algn="l" fontAlgn="b"/>
                      <a:r>
                        <a:rPr lang="es-AR" sz="1400" b="1" i="0" u="none" strike="noStrike" dirty="0">
                          <a:solidFill>
                            <a:srgbClr val="000000"/>
                          </a:solidFill>
                          <a:effectLst/>
                          <a:latin typeface="Book Antiqua" panose="02040602050305030304" pitchFamily="18" charset="0"/>
                        </a:rPr>
                        <a:t>LCO -</a:t>
                      </a:r>
                      <a:r>
                        <a:rPr lang="es-AR" sz="1400" b="0" i="0" u="none" strike="noStrike" dirty="0">
                          <a:solidFill>
                            <a:srgbClr val="000000"/>
                          </a:solidFill>
                          <a:effectLst/>
                          <a:latin typeface="Book Antiqua" panose="02040602050305030304" pitchFamily="18" charset="0"/>
                        </a:rPr>
                        <a:t> Litio, óxido de cobalto</a:t>
                      </a:r>
                    </a:p>
                  </a:txBody>
                  <a:tcPr marL="9525" marR="9525" marT="9525" marB="0" anchor="b"/>
                </a:tc>
                <a:tc>
                  <a:txBody>
                    <a:bodyPr/>
                    <a:lstStyle/>
                    <a:p>
                      <a:pPr algn="l" fontAlgn="b"/>
                      <a:r>
                        <a:rPr lang="es-ES" sz="1400" b="0" i="0" u="none" strike="noStrike" dirty="0">
                          <a:solidFill>
                            <a:srgbClr val="000000"/>
                          </a:solidFill>
                          <a:effectLst/>
                          <a:latin typeface="Book Antiqua" panose="02040602050305030304" pitchFamily="18" charset="0"/>
                        </a:rPr>
                        <a:t>El primer tipo de batería lanzada por Sony en 1991. Altos costos por el uso de óxido de cobalto. Se emplea fundamentalmente en la electrónica de consumo</a:t>
                      </a:r>
                    </a:p>
                  </a:txBody>
                  <a:tcPr marL="9525" marR="9525" marT="9525" marB="0" anchor="b"/>
                </a:tc>
                <a:tc>
                  <a:txBody>
                    <a:bodyPr/>
                    <a:lstStyle/>
                    <a:p>
                      <a:pPr algn="l" fontAlgn="b"/>
                      <a:r>
                        <a:rPr lang="es-AR" sz="1400" b="0" i="0" u="none" strike="noStrike" dirty="0">
                          <a:solidFill>
                            <a:srgbClr val="000000"/>
                          </a:solidFill>
                          <a:effectLst/>
                          <a:latin typeface="Book Antiqua" panose="02040602050305030304" pitchFamily="18" charset="0"/>
                        </a:rPr>
                        <a:t>Carbonato de litio</a:t>
                      </a:r>
                    </a:p>
                  </a:txBody>
                  <a:tcPr marL="9525" marR="9525" marT="9525" marB="0" anchor="b"/>
                </a:tc>
                <a:extLst>
                  <a:ext uri="{0D108BD9-81ED-4DB2-BD59-A6C34878D82A}">
                    <a16:rowId xmlns:a16="http://schemas.microsoft.com/office/drawing/2014/main" val="723476287"/>
                  </a:ext>
                </a:extLst>
              </a:tr>
              <a:tr h="846850">
                <a:tc>
                  <a:txBody>
                    <a:bodyPr/>
                    <a:lstStyle/>
                    <a:p>
                      <a:pPr algn="l" fontAlgn="b"/>
                      <a:r>
                        <a:rPr lang="es-AR" sz="1400" b="1" i="0" u="none" strike="noStrike" dirty="0">
                          <a:solidFill>
                            <a:srgbClr val="000000"/>
                          </a:solidFill>
                          <a:effectLst/>
                          <a:latin typeface="Book Antiqua" panose="02040602050305030304" pitchFamily="18" charset="0"/>
                        </a:rPr>
                        <a:t>NCM - </a:t>
                      </a:r>
                      <a:r>
                        <a:rPr lang="es-AR" sz="1400" b="0" i="0" u="none" strike="noStrike" dirty="0">
                          <a:solidFill>
                            <a:srgbClr val="000000"/>
                          </a:solidFill>
                          <a:effectLst/>
                          <a:latin typeface="Book Antiqua" panose="02040602050305030304" pitchFamily="18" charset="0"/>
                        </a:rPr>
                        <a:t>Litio, óxido de níquel, cobalto manganeso (111, 622, 811)</a:t>
                      </a:r>
                    </a:p>
                  </a:txBody>
                  <a:tcPr marL="9525" marR="9525" marT="9525" marB="0" anchor="b"/>
                </a:tc>
                <a:tc>
                  <a:txBody>
                    <a:bodyPr/>
                    <a:lstStyle/>
                    <a:p>
                      <a:pPr algn="l" fontAlgn="b"/>
                      <a:r>
                        <a:rPr lang="es-ES" sz="1400" b="0" i="0" u="none" strike="noStrike" dirty="0">
                          <a:solidFill>
                            <a:srgbClr val="000000"/>
                          </a:solidFill>
                          <a:effectLst/>
                          <a:latin typeface="Book Antiqua" panose="02040602050305030304" pitchFamily="18" charset="0"/>
                        </a:rPr>
                        <a:t>Las más empleadas por la industria automotriz. Alta densidad energética. Los laboratorios estudian cómo producir material catódico reduciendo la cantidad de cobalto, evitando que se reduzca la seguridad (ante la inestabilidad del níquel)</a:t>
                      </a:r>
                    </a:p>
                  </a:txBody>
                  <a:tcPr marL="9525" marR="9525" marT="9525" marB="0" anchor="b"/>
                </a:tc>
                <a:tc>
                  <a:txBody>
                    <a:bodyPr/>
                    <a:lstStyle/>
                    <a:p>
                      <a:pPr algn="l" fontAlgn="b"/>
                      <a:r>
                        <a:rPr lang="es-AR" sz="1400" b="0" i="0" u="none" strike="noStrike" dirty="0">
                          <a:solidFill>
                            <a:srgbClr val="000000"/>
                          </a:solidFill>
                          <a:effectLst/>
                          <a:latin typeface="Book Antiqua" panose="02040602050305030304" pitchFamily="18" charset="0"/>
                        </a:rPr>
                        <a:t>Hidróxido de litio</a:t>
                      </a:r>
                    </a:p>
                  </a:txBody>
                  <a:tcPr marL="9525" marR="9525" marT="9525" marB="0" anchor="b"/>
                </a:tc>
                <a:extLst>
                  <a:ext uri="{0D108BD9-81ED-4DB2-BD59-A6C34878D82A}">
                    <a16:rowId xmlns:a16="http://schemas.microsoft.com/office/drawing/2014/main" val="224216665"/>
                  </a:ext>
                </a:extLst>
              </a:tr>
              <a:tr h="691609">
                <a:tc>
                  <a:txBody>
                    <a:bodyPr/>
                    <a:lstStyle/>
                    <a:p>
                      <a:pPr algn="l" fontAlgn="b"/>
                      <a:r>
                        <a:rPr lang="pt-BR" sz="1400" b="1" i="0" u="none" strike="noStrike" dirty="0">
                          <a:solidFill>
                            <a:srgbClr val="000000"/>
                          </a:solidFill>
                          <a:effectLst/>
                          <a:latin typeface="Book Antiqua" panose="02040602050305030304" pitchFamily="18" charset="0"/>
                        </a:rPr>
                        <a:t>NCA</a:t>
                      </a:r>
                      <a:r>
                        <a:rPr lang="pt-BR" sz="1400" b="0" i="0" u="none" strike="noStrike" dirty="0">
                          <a:solidFill>
                            <a:srgbClr val="000000"/>
                          </a:solidFill>
                          <a:effectLst/>
                          <a:latin typeface="Book Antiqua" panose="02040602050305030304" pitchFamily="18" charset="0"/>
                        </a:rPr>
                        <a:t> - </a:t>
                      </a:r>
                      <a:r>
                        <a:rPr lang="pt-BR" sz="1400" b="0" i="0" u="none" strike="noStrike" dirty="0" err="1">
                          <a:solidFill>
                            <a:srgbClr val="000000"/>
                          </a:solidFill>
                          <a:effectLst/>
                          <a:latin typeface="Book Antiqua" panose="02040602050305030304" pitchFamily="18" charset="0"/>
                        </a:rPr>
                        <a:t>Litio</a:t>
                      </a:r>
                      <a:r>
                        <a:rPr lang="pt-BR" sz="1400" b="0" i="0" u="none" strike="noStrike" dirty="0">
                          <a:solidFill>
                            <a:srgbClr val="000000"/>
                          </a:solidFill>
                          <a:effectLst/>
                          <a:latin typeface="Book Antiqua" panose="02040602050305030304" pitchFamily="18" charset="0"/>
                        </a:rPr>
                        <a:t>, óxido de níquel cobalto alumínio</a:t>
                      </a:r>
                    </a:p>
                  </a:txBody>
                  <a:tcPr marL="9525" marR="9525" marT="9525" marB="0" anchor="b"/>
                </a:tc>
                <a:tc>
                  <a:txBody>
                    <a:bodyPr/>
                    <a:lstStyle/>
                    <a:p>
                      <a:pPr algn="l" fontAlgn="b"/>
                      <a:r>
                        <a:rPr lang="es-ES" sz="1400" b="0" i="0" u="none" strike="noStrike" dirty="0">
                          <a:solidFill>
                            <a:srgbClr val="000000"/>
                          </a:solidFill>
                          <a:effectLst/>
                          <a:latin typeface="Book Antiqua" panose="02040602050305030304" pitchFamily="18" charset="0"/>
                        </a:rPr>
                        <a:t>Alta densidad energética y vida útil, pero con altos costos de producción. Se emplean en </a:t>
                      </a:r>
                      <a:r>
                        <a:rPr lang="es-ES" sz="1400" b="0" i="0" u="none" strike="noStrike" dirty="0" err="1">
                          <a:solidFill>
                            <a:srgbClr val="000000"/>
                          </a:solidFill>
                          <a:effectLst/>
                          <a:latin typeface="Book Antiqua" panose="02040602050305030304" pitchFamily="18" charset="0"/>
                        </a:rPr>
                        <a:t>BEVs</a:t>
                      </a:r>
                      <a:r>
                        <a:rPr lang="es-ES" sz="1400" b="0" i="0" u="none" strike="noStrike" dirty="0">
                          <a:solidFill>
                            <a:srgbClr val="000000"/>
                          </a:solidFill>
                          <a:effectLst/>
                          <a:latin typeface="Book Antiqua" panose="02040602050305030304" pitchFamily="18" charset="0"/>
                        </a:rPr>
                        <a:t>, pero poseen menor estabilidad que las NCM por lo cual preponderan estas últimas en dicha industria</a:t>
                      </a:r>
                    </a:p>
                  </a:txBody>
                  <a:tcPr marL="9525" marR="9525" marT="9525" marB="0" anchor="b"/>
                </a:tc>
                <a:tc>
                  <a:txBody>
                    <a:bodyPr/>
                    <a:lstStyle/>
                    <a:p>
                      <a:pPr algn="l" fontAlgn="b"/>
                      <a:r>
                        <a:rPr lang="es-AR" sz="1400" b="0" i="0" u="none" strike="noStrike" dirty="0">
                          <a:solidFill>
                            <a:srgbClr val="000000"/>
                          </a:solidFill>
                          <a:effectLst/>
                          <a:latin typeface="Book Antiqua" panose="02040602050305030304" pitchFamily="18" charset="0"/>
                        </a:rPr>
                        <a:t>Hidróxido de litio</a:t>
                      </a:r>
                    </a:p>
                  </a:txBody>
                  <a:tcPr marL="9525" marR="9525" marT="9525" marB="0" anchor="b"/>
                </a:tc>
                <a:extLst>
                  <a:ext uri="{0D108BD9-81ED-4DB2-BD59-A6C34878D82A}">
                    <a16:rowId xmlns:a16="http://schemas.microsoft.com/office/drawing/2014/main" val="1255175625"/>
                  </a:ext>
                </a:extLst>
              </a:tr>
              <a:tr h="934952">
                <a:tc>
                  <a:txBody>
                    <a:bodyPr/>
                    <a:lstStyle/>
                    <a:p>
                      <a:pPr algn="l" fontAlgn="b"/>
                      <a:r>
                        <a:rPr lang="pt-BR" sz="1400" b="1" i="0" u="none" strike="noStrike" dirty="0">
                          <a:solidFill>
                            <a:srgbClr val="000000"/>
                          </a:solidFill>
                          <a:effectLst/>
                          <a:latin typeface="Book Antiqua" panose="02040602050305030304" pitchFamily="18" charset="0"/>
                        </a:rPr>
                        <a:t>LFP</a:t>
                      </a:r>
                      <a:r>
                        <a:rPr lang="pt-BR" sz="1400" b="0" i="0" u="none" strike="noStrike" dirty="0">
                          <a:solidFill>
                            <a:srgbClr val="000000"/>
                          </a:solidFill>
                          <a:effectLst/>
                          <a:latin typeface="Book Antiqua" panose="02040602050305030304" pitchFamily="18" charset="0"/>
                        </a:rPr>
                        <a:t> - </a:t>
                      </a:r>
                      <a:r>
                        <a:rPr lang="pt-BR" sz="1400" b="0" i="0" u="none" strike="noStrike" dirty="0" err="1">
                          <a:solidFill>
                            <a:srgbClr val="000000"/>
                          </a:solidFill>
                          <a:effectLst/>
                          <a:latin typeface="Book Antiqua" panose="02040602050305030304" pitchFamily="18" charset="0"/>
                        </a:rPr>
                        <a:t>Litio</a:t>
                      </a:r>
                      <a:r>
                        <a:rPr lang="pt-BR" sz="1400" b="0" i="0" u="none" strike="noStrike" dirty="0">
                          <a:solidFill>
                            <a:srgbClr val="000000"/>
                          </a:solidFill>
                          <a:effectLst/>
                          <a:latin typeface="Book Antiqua" panose="02040602050305030304" pitchFamily="18" charset="0"/>
                        </a:rPr>
                        <a:t>, fosfato de Hierro</a:t>
                      </a:r>
                    </a:p>
                  </a:txBody>
                  <a:tcPr marL="9525" marR="9525" marT="9525" marB="0" anchor="b"/>
                </a:tc>
                <a:tc>
                  <a:txBody>
                    <a:bodyPr/>
                    <a:lstStyle/>
                    <a:p>
                      <a:pPr algn="l" fontAlgn="b"/>
                      <a:r>
                        <a:rPr lang="es-ES" sz="1400" b="0" i="0" u="none" strike="noStrike" dirty="0">
                          <a:solidFill>
                            <a:srgbClr val="000000"/>
                          </a:solidFill>
                          <a:effectLst/>
                          <a:latin typeface="Book Antiqua" panose="02040602050305030304" pitchFamily="18" charset="0"/>
                        </a:rPr>
                        <a:t>Mayores niveles de seguridad (especialmente en bajas temperaturas) y mayor vida útil que las NCM. Menor densidad energética y potencia, por lo cual los laboratorios se abocan a investigar cómo incrementarlas, ya que tienen la ventaja de no usar cobalto, reduciendo costos y problemáticas ambientales.</a:t>
                      </a:r>
                    </a:p>
                  </a:txBody>
                  <a:tcPr marL="9525" marR="9525" marT="9525" marB="0" anchor="b"/>
                </a:tc>
                <a:tc>
                  <a:txBody>
                    <a:bodyPr/>
                    <a:lstStyle/>
                    <a:p>
                      <a:pPr algn="l" fontAlgn="b"/>
                      <a:r>
                        <a:rPr lang="es-AR" sz="1400" b="0" i="0" u="none" strike="noStrike" dirty="0">
                          <a:solidFill>
                            <a:srgbClr val="000000"/>
                          </a:solidFill>
                          <a:effectLst/>
                          <a:latin typeface="Book Antiqua" panose="02040602050305030304" pitchFamily="18" charset="0"/>
                        </a:rPr>
                        <a:t>Carbonato de litio</a:t>
                      </a:r>
                    </a:p>
                  </a:txBody>
                  <a:tcPr marL="9525" marR="9525" marT="9525" marB="0" anchor="b"/>
                </a:tc>
                <a:extLst>
                  <a:ext uri="{0D108BD9-81ED-4DB2-BD59-A6C34878D82A}">
                    <a16:rowId xmlns:a16="http://schemas.microsoft.com/office/drawing/2014/main" val="1802676992"/>
                  </a:ext>
                </a:extLst>
              </a:tr>
              <a:tr h="794069">
                <a:tc>
                  <a:txBody>
                    <a:bodyPr/>
                    <a:lstStyle/>
                    <a:p>
                      <a:pPr algn="l" fontAlgn="b"/>
                      <a:r>
                        <a:rPr lang="es-AR" sz="1400" b="1" i="0" u="none" strike="noStrike" dirty="0">
                          <a:solidFill>
                            <a:srgbClr val="000000"/>
                          </a:solidFill>
                          <a:effectLst/>
                          <a:latin typeface="Book Antiqua" panose="02040602050305030304" pitchFamily="18" charset="0"/>
                        </a:rPr>
                        <a:t>LMO</a:t>
                      </a:r>
                      <a:r>
                        <a:rPr lang="es-AR" sz="1400" b="0" i="0" u="none" strike="noStrike" dirty="0">
                          <a:solidFill>
                            <a:srgbClr val="000000"/>
                          </a:solidFill>
                          <a:effectLst/>
                          <a:latin typeface="Book Antiqua" panose="02040602050305030304" pitchFamily="18" charset="0"/>
                        </a:rPr>
                        <a:t> - Litio, óxido de manganeso</a:t>
                      </a:r>
                    </a:p>
                  </a:txBody>
                  <a:tcPr marL="9525" marR="9525" marT="9525" marB="0" anchor="b"/>
                </a:tc>
                <a:tc>
                  <a:txBody>
                    <a:bodyPr/>
                    <a:lstStyle/>
                    <a:p>
                      <a:pPr algn="l" fontAlgn="b"/>
                      <a:r>
                        <a:rPr lang="es-ES" sz="1400" b="0" i="0" u="none" strike="noStrike" dirty="0">
                          <a:solidFill>
                            <a:srgbClr val="000000"/>
                          </a:solidFill>
                          <a:effectLst/>
                          <a:latin typeface="Book Antiqua" panose="02040602050305030304" pitchFamily="18" charset="0"/>
                        </a:rPr>
                        <a:t>Bajos costos pero con reducida densidad energética y problemas con los ciclos de carga y descarga. Se emplean preeminentemente para herramientas eléctricas y equipo médico.</a:t>
                      </a:r>
                    </a:p>
                  </a:txBody>
                  <a:tcPr marL="9525" marR="9525" marT="9525" marB="0" anchor="b"/>
                </a:tc>
                <a:tc>
                  <a:txBody>
                    <a:bodyPr/>
                    <a:lstStyle/>
                    <a:p>
                      <a:pPr algn="l" fontAlgn="b"/>
                      <a:r>
                        <a:rPr lang="es-AR" sz="1400" b="0" i="0" u="none" strike="noStrike" dirty="0">
                          <a:solidFill>
                            <a:srgbClr val="000000"/>
                          </a:solidFill>
                          <a:effectLst/>
                          <a:latin typeface="Book Antiqua" panose="02040602050305030304" pitchFamily="18" charset="0"/>
                        </a:rPr>
                        <a:t>Carbonato de litio</a:t>
                      </a:r>
                    </a:p>
                  </a:txBody>
                  <a:tcPr marL="9525" marR="9525" marT="9525" marB="0" anchor="b"/>
                </a:tc>
                <a:extLst>
                  <a:ext uri="{0D108BD9-81ED-4DB2-BD59-A6C34878D82A}">
                    <a16:rowId xmlns:a16="http://schemas.microsoft.com/office/drawing/2014/main" val="1110710679"/>
                  </a:ext>
                </a:extLst>
              </a:tr>
              <a:tr h="861895">
                <a:tc>
                  <a:txBody>
                    <a:bodyPr/>
                    <a:lstStyle/>
                    <a:p>
                      <a:pPr algn="l" fontAlgn="b"/>
                      <a:r>
                        <a:rPr lang="es-AR" sz="1400" b="1" i="0" u="none" strike="noStrike" dirty="0" err="1">
                          <a:solidFill>
                            <a:srgbClr val="000000"/>
                          </a:solidFill>
                          <a:effectLst/>
                          <a:latin typeface="Book Antiqua" panose="02040602050305030304" pitchFamily="18" charset="0"/>
                        </a:rPr>
                        <a:t>NMx</a:t>
                      </a:r>
                      <a:r>
                        <a:rPr lang="es-AR" sz="1400" b="0" i="0" u="none" strike="noStrike" dirty="0">
                          <a:solidFill>
                            <a:srgbClr val="000000"/>
                          </a:solidFill>
                          <a:effectLst/>
                          <a:latin typeface="Book Antiqua" panose="02040602050305030304" pitchFamily="18" charset="0"/>
                        </a:rPr>
                        <a:t> - Litio, níquel, manganeso</a:t>
                      </a:r>
                    </a:p>
                  </a:txBody>
                  <a:tcPr marL="9525" marR="9525" marT="9525" marB="0" anchor="b"/>
                </a:tc>
                <a:tc>
                  <a:txBody>
                    <a:bodyPr/>
                    <a:lstStyle/>
                    <a:p>
                      <a:pPr algn="l" fontAlgn="b"/>
                      <a:r>
                        <a:rPr lang="es-ES" sz="1400" b="0" i="0" u="none" strike="noStrike" dirty="0">
                          <a:solidFill>
                            <a:srgbClr val="000000"/>
                          </a:solidFill>
                          <a:effectLst/>
                          <a:latin typeface="Book Antiqua" panose="02040602050305030304" pitchFamily="18" charset="0"/>
                        </a:rPr>
                        <a:t>Lanzadas recientemente por la firma China </a:t>
                      </a:r>
                      <a:r>
                        <a:rPr lang="es-ES" sz="1400" b="0" i="0" u="none" strike="noStrike" dirty="0" err="1">
                          <a:solidFill>
                            <a:srgbClr val="000000"/>
                          </a:solidFill>
                          <a:effectLst/>
                          <a:latin typeface="Book Antiqua" panose="02040602050305030304" pitchFamily="18" charset="0"/>
                        </a:rPr>
                        <a:t>Svolt</a:t>
                      </a:r>
                      <a:r>
                        <a:rPr lang="es-ES" sz="1400" b="0" i="0" u="none" strike="noStrike" dirty="0">
                          <a:solidFill>
                            <a:srgbClr val="000000"/>
                          </a:solidFill>
                          <a:effectLst/>
                          <a:latin typeface="Book Antiqua" panose="02040602050305030304" pitchFamily="18" charset="0"/>
                        </a:rPr>
                        <a:t>. Con material catódico 75% níquel, 25% manganeso. Logran una densidad energética levemente menor a las NCM, con menores costos. Vida útil prolongada. Tesla también trabaja en desarrollos similares (sin usar la sigla </a:t>
                      </a:r>
                      <a:r>
                        <a:rPr lang="es-ES" sz="1400" b="0" i="0" u="none" strike="noStrike" dirty="0" err="1">
                          <a:solidFill>
                            <a:srgbClr val="000000"/>
                          </a:solidFill>
                          <a:effectLst/>
                          <a:latin typeface="Book Antiqua" panose="02040602050305030304" pitchFamily="18" charset="0"/>
                        </a:rPr>
                        <a:t>NMx</a:t>
                      </a:r>
                      <a:r>
                        <a:rPr lang="es-ES" sz="1400" b="0" i="0" u="none" strike="noStrike" dirty="0">
                          <a:solidFill>
                            <a:srgbClr val="000000"/>
                          </a:solidFill>
                          <a:effectLst/>
                          <a:latin typeface="Book Antiqua" panose="02040602050305030304" pitchFamily="18" charset="0"/>
                        </a:rPr>
                        <a:t>)</a:t>
                      </a:r>
                    </a:p>
                  </a:txBody>
                  <a:tcPr marL="9525" marR="9525" marT="9525" marB="0" anchor="b"/>
                </a:tc>
                <a:tc>
                  <a:txBody>
                    <a:bodyPr/>
                    <a:lstStyle/>
                    <a:p>
                      <a:pPr algn="l" fontAlgn="b"/>
                      <a:r>
                        <a:rPr lang="es-AR" sz="1400" b="0" i="0" u="none" strike="noStrike" dirty="0">
                          <a:solidFill>
                            <a:srgbClr val="000000"/>
                          </a:solidFill>
                          <a:effectLst/>
                          <a:latin typeface="Book Antiqua" panose="02040602050305030304" pitchFamily="18" charset="0"/>
                        </a:rPr>
                        <a:t>Hidróxido de litio</a:t>
                      </a:r>
                    </a:p>
                  </a:txBody>
                  <a:tcPr marL="9525" marR="9525" marT="9525" marB="0" anchor="b"/>
                </a:tc>
                <a:extLst>
                  <a:ext uri="{0D108BD9-81ED-4DB2-BD59-A6C34878D82A}">
                    <a16:rowId xmlns:a16="http://schemas.microsoft.com/office/drawing/2014/main" val="1581400606"/>
                  </a:ext>
                </a:extLst>
              </a:tr>
              <a:tr h="836860">
                <a:tc>
                  <a:txBody>
                    <a:bodyPr/>
                    <a:lstStyle/>
                    <a:p>
                      <a:pPr algn="l" fontAlgn="b"/>
                      <a:r>
                        <a:rPr lang="es-AR" sz="1400" b="1" i="0" u="none" strike="noStrike" dirty="0">
                          <a:solidFill>
                            <a:srgbClr val="000000"/>
                          </a:solidFill>
                          <a:effectLst/>
                          <a:latin typeface="Book Antiqua" panose="02040602050305030304" pitchFamily="18" charset="0"/>
                        </a:rPr>
                        <a:t>NFA</a:t>
                      </a:r>
                      <a:r>
                        <a:rPr lang="es-AR" sz="1400" b="0" i="0" u="none" strike="noStrike" dirty="0">
                          <a:solidFill>
                            <a:srgbClr val="000000"/>
                          </a:solidFill>
                          <a:effectLst/>
                          <a:latin typeface="Book Antiqua" panose="02040602050305030304" pitchFamily="18" charset="0"/>
                        </a:rPr>
                        <a:t> - Litio, níquel, hierro, aluminio</a:t>
                      </a:r>
                    </a:p>
                  </a:txBody>
                  <a:tcPr marL="9525" marR="9525" marT="9525" marB="0" anchor="b"/>
                </a:tc>
                <a:tc>
                  <a:txBody>
                    <a:bodyPr/>
                    <a:lstStyle/>
                    <a:p>
                      <a:pPr algn="l" fontAlgn="b"/>
                      <a:r>
                        <a:rPr lang="es-ES" sz="1400" b="0" i="0" u="none" strike="noStrike" dirty="0">
                          <a:solidFill>
                            <a:srgbClr val="000000"/>
                          </a:solidFill>
                          <a:effectLst/>
                          <a:latin typeface="Book Antiqua" panose="02040602050305030304" pitchFamily="18" charset="0"/>
                        </a:rPr>
                        <a:t>En etapa de desarrollo sin anuncios desde 2020 (laboratorio </a:t>
                      </a:r>
                      <a:r>
                        <a:rPr lang="es-ES" sz="1400" b="0" i="0" u="none" strike="noStrike" dirty="0" err="1">
                          <a:solidFill>
                            <a:srgbClr val="000000"/>
                          </a:solidFill>
                          <a:effectLst/>
                          <a:latin typeface="Book Antiqua" panose="02040602050305030304" pitchFamily="18" charset="0"/>
                        </a:rPr>
                        <a:t>Oak</a:t>
                      </a:r>
                      <a:r>
                        <a:rPr lang="es-ES" sz="1400" b="0" i="0" u="none" strike="noStrike" dirty="0">
                          <a:solidFill>
                            <a:srgbClr val="000000"/>
                          </a:solidFill>
                          <a:effectLst/>
                          <a:latin typeface="Book Antiqua" panose="02040602050305030304" pitchFamily="18" charset="0"/>
                        </a:rPr>
                        <a:t> Ridge dependiente del Departamento de Energía de EE.UU.) Exponen que sus tiempos de carga serían veloces, tendría alta densidad energética y una larga vida útil.</a:t>
                      </a:r>
                    </a:p>
                  </a:txBody>
                  <a:tcPr marL="9525" marR="9525" marT="9525" marB="0" anchor="b"/>
                </a:tc>
                <a:tc>
                  <a:txBody>
                    <a:bodyPr/>
                    <a:lstStyle/>
                    <a:p>
                      <a:pPr algn="l" fontAlgn="b"/>
                      <a:r>
                        <a:rPr lang="es-AR" sz="1400" b="0" i="0" u="none" strike="noStrike" dirty="0">
                          <a:solidFill>
                            <a:srgbClr val="000000"/>
                          </a:solidFill>
                          <a:effectLst/>
                          <a:latin typeface="Book Antiqua" panose="02040602050305030304" pitchFamily="18" charset="0"/>
                        </a:rPr>
                        <a:t>Hidróxido de litio</a:t>
                      </a:r>
                    </a:p>
                  </a:txBody>
                  <a:tcPr marL="9525" marR="9525" marT="9525" marB="0" anchor="b"/>
                </a:tc>
                <a:extLst>
                  <a:ext uri="{0D108BD9-81ED-4DB2-BD59-A6C34878D82A}">
                    <a16:rowId xmlns:a16="http://schemas.microsoft.com/office/drawing/2014/main" val="1745949604"/>
                  </a:ext>
                </a:extLst>
              </a:tr>
            </a:tbl>
          </a:graphicData>
        </a:graphic>
      </p:graphicFrame>
    </p:spTree>
    <p:extLst>
      <p:ext uri="{BB962C8B-B14F-4D97-AF65-F5344CB8AC3E}">
        <p14:creationId xmlns:p14="http://schemas.microsoft.com/office/powerpoint/2010/main" val="22607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8BB51-B08F-228C-30F0-90D87E51F493}"/>
              </a:ext>
            </a:extLst>
          </p:cNvPr>
          <p:cNvSpPr>
            <a:spLocks noGrp="1"/>
          </p:cNvSpPr>
          <p:nvPr>
            <p:ph type="title"/>
          </p:nvPr>
        </p:nvSpPr>
        <p:spPr>
          <a:xfrm>
            <a:off x="2592925" y="253218"/>
            <a:ext cx="8911687" cy="1041010"/>
          </a:xfrm>
        </p:spPr>
        <p:txBody>
          <a:bodyPr>
            <a:noAutofit/>
          </a:bodyPr>
          <a:lstStyle/>
          <a:p>
            <a:r>
              <a:rPr lang="es-ES" sz="2600" b="1" dirty="0">
                <a:effectLst/>
                <a:latin typeface="Book Antiqua" panose="02040602050305030304" pitchFamily="18" charset="0"/>
                <a:ea typeface="Calibri" panose="020F0502020204030204" pitchFamily="34" charset="0"/>
                <a:cs typeface="Times New Roman" panose="02020603050405020304" pitchFamily="18" charset="0"/>
              </a:rPr>
              <a:t>Tendencias en cuanto innovaciones tecnológicas no orientadas a cátodo</a:t>
            </a:r>
            <a:endParaRPr lang="es-AR" sz="2600" dirty="0"/>
          </a:p>
        </p:txBody>
      </p:sp>
      <p:sp>
        <p:nvSpPr>
          <p:cNvPr id="3" name="Marcador de contenido 2">
            <a:extLst>
              <a:ext uri="{FF2B5EF4-FFF2-40B4-BE49-F238E27FC236}">
                <a16:creationId xmlns:a16="http://schemas.microsoft.com/office/drawing/2014/main" id="{9D1E4C15-CBE4-5B70-EB44-819B78E00BC4}"/>
              </a:ext>
            </a:extLst>
          </p:cNvPr>
          <p:cNvSpPr>
            <a:spLocks noGrp="1"/>
          </p:cNvSpPr>
          <p:nvPr>
            <p:ph idx="1"/>
          </p:nvPr>
        </p:nvSpPr>
        <p:spPr>
          <a:xfrm>
            <a:off x="2589212" y="1195753"/>
            <a:ext cx="8915400" cy="5261317"/>
          </a:xfrm>
        </p:spPr>
        <p:txBody>
          <a:bodyPr>
            <a:normAutofit/>
          </a:bodyPr>
          <a:lstStyle/>
          <a:p>
            <a:r>
              <a:rPr lang="es-ES" sz="1800" b="1" dirty="0">
                <a:effectLst/>
                <a:latin typeface="Book Antiqua" panose="02040602050305030304" pitchFamily="18" charset="0"/>
                <a:ea typeface="Calibri" panose="020F0502020204030204" pitchFamily="34" charset="0"/>
                <a:cs typeface="Times New Roman" panose="02020603050405020304" pitchFamily="18" charset="0"/>
              </a:rPr>
              <a:t>Materiales alternativos en el ánodo:</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Las líneas de investigación sobre materiales del ánodo son variadas. Algunas ya se aplican en la industria. Se destaca la sustitución del grafito como material en el ánodo por otros materiales como titanio o ánodos de silicio. Las baterías con ánodos de titanio (LTO), cuentan como ventaja que le brindan estabilidad a la batería y permite una vida útil más larga. Sin embargo, resultan pesadas, siendo más propensas a utilizarse en sistemas de almacenamiento estacionario de energía y no en la industria automotriz. Las baterías con ánodos de silicio logran incrementar la cantidad de iones de litio que se pueden almacenar en este electrodo, aumentando su densidad energética, pero su ciclo de vida por el momento es corto.</a:t>
            </a:r>
          </a:p>
          <a:p>
            <a:r>
              <a:rPr lang="es-ES" sz="1800" b="1" dirty="0">
                <a:effectLst/>
                <a:latin typeface="Book Antiqua" panose="02040602050305030304" pitchFamily="18" charset="0"/>
                <a:ea typeface="Calibri" panose="020F0502020204030204" pitchFamily="34" charset="0"/>
                <a:cs typeface="Times New Roman" panose="02020603050405020304" pitchFamily="18" charset="0"/>
              </a:rPr>
              <a:t>Baterías de electrolito sólido:</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los ciclos de carga y descarga pueden generar que en las </a:t>
            </a:r>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LiB</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con electrolitos líquidos que el material se solidifique generando dendritas, que perjudican el rendimiento y hasta constituyen un riesgo de seguridad. Diferentes laboratorios y firmas perfeccionan distintos materiales para electrolitos sólidos, apuntando a incrementar la densidad energética, la seguridad de la batería y reducir el tiempo de carga y hasta el espacio que ocupan. Por el momento su dificultad es una vida útil más breve. Una de las empresas que avanza en mejorar una batería de estado sólido es Toyota.</a:t>
            </a:r>
            <a:endParaRPr lang="es-AR" dirty="0"/>
          </a:p>
        </p:txBody>
      </p:sp>
    </p:spTree>
    <p:extLst>
      <p:ext uri="{BB962C8B-B14F-4D97-AF65-F5344CB8AC3E}">
        <p14:creationId xmlns:p14="http://schemas.microsoft.com/office/powerpoint/2010/main" val="3400808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D679D-DF99-BAFF-A7E7-226F391F4027}"/>
              </a:ext>
            </a:extLst>
          </p:cNvPr>
          <p:cNvSpPr>
            <a:spLocks noGrp="1"/>
          </p:cNvSpPr>
          <p:nvPr>
            <p:ph type="title"/>
          </p:nvPr>
        </p:nvSpPr>
        <p:spPr>
          <a:xfrm>
            <a:off x="2592925" y="196948"/>
            <a:ext cx="8911687" cy="562707"/>
          </a:xfrm>
        </p:spPr>
        <p:txBody>
          <a:bodyPr>
            <a:normAutofit/>
          </a:bodyPr>
          <a:lstStyle/>
          <a:p>
            <a:r>
              <a:rPr lang="es-ES" sz="3000" b="1" dirty="0"/>
              <a:t>Alternativas de cátodo ante las </a:t>
            </a:r>
            <a:r>
              <a:rPr lang="es-ES" sz="3000" b="1" dirty="0" err="1"/>
              <a:t>LiB</a:t>
            </a:r>
            <a:endParaRPr lang="es-AR" sz="3000" b="1" dirty="0"/>
          </a:p>
        </p:txBody>
      </p:sp>
      <p:sp>
        <p:nvSpPr>
          <p:cNvPr id="3" name="Marcador de contenido 2">
            <a:extLst>
              <a:ext uri="{FF2B5EF4-FFF2-40B4-BE49-F238E27FC236}">
                <a16:creationId xmlns:a16="http://schemas.microsoft.com/office/drawing/2014/main" id="{13AB55F2-9BAE-0BAA-135A-1EECD02FF82E}"/>
              </a:ext>
            </a:extLst>
          </p:cNvPr>
          <p:cNvSpPr>
            <a:spLocks noGrp="1"/>
          </p:cNvSpPr>
          <p:nvPr>
            <p:ph idx="1"/>
          </p:nvPr>
        </p:nvSpPr>
        <p:spPr>
          <a:xfrm>
            <a:off x="2589212" y="759655"/>
            <a:ext cx="8915400" cy="5514536"/>
          </a:xfrm>
        </p:spPr>
        <p:txBody>
          <a:bodyPr>
            <a:noAutofit/>
          </a:bodyPr>
          <a:lstStyle/>
          <a:p>
            <a:pPr algn="just">
              <a:lnSpc>
                <a:spcPct val="107000"/>
              </a:lnSpc>
              <a:spcAft>
                <a:spcPts val="800"/>
              </a:spcAft>
            </a:pPr>
            <a:r>
              <a:rPr lang="es-ES" sz="1750" b="1" dirty="0">
                <a:effectLst/>
                <a:latin typeface="Book Antiqua" panose="02040602050305030304" pitchFamily="18" charset="0"/>
                <a:ea typeface="Calibri" panose="020F0502020204030204" pitchFamily="34" charset="0"/>
                <a:cs typeface="Times New Roman" panose="02020603050405020304" pitchFamily="18" charset="0"/>
              </a:rPr>
              <a:t>Baterías de litio-azufre (Li-S) y litio-aire (LO):</a:t>
            </a:r>
            <a:r>
              <a:rPr lang="es-ES" sz="1750" dirty="0">
                <a:effectLst/>
                <a:latin typeface="Book Antiqua" panose="02040602050305030304" pitchFamily="18" charset="0"/>
                <a:ea typeface="Calibri" panose="020F0502020204030204" pitchFamily="34" charset="0"/>
                <a:cs typeface="Times New Roman" panose="02020603050405020304" pitchFamily="18" charset="0"/>
              </a:rPr>
              <a:t> las baterías de litio-azufre y litio-aire constituyen una tecnología disruptiva frente a las de iones de litio, ya que su funcionamiento químico es diferente. En el caso de las Li-S, el azufre se emplea en el cátodo, pero llevan un ánodo de litio metálico. Su densidad energética es mayor que las </a:t>
            </a:r>
            <a:r>
              <a:rPr lang="es-ES" sz="1750" dirty="0" err="1">
                <a:effectLst/>
                <a:latin typeface="Book Antiqua" panose="02040602050305030304" pitchFamily="18" charset="0"/>
                <a:ea typeface="Calibri" panose="020F0502020204030204" pitchFamily="34" charset="0"/>
                <a:cs typeface="Times New Roman" panose="02020603050405020304" pitchFamily="18" charset="0"/>
              </a:rPr>
              <a:t>LiB</a:t>
            </a:r>
            <a:r>
              <a:rPr lang="es-ES" sz="1750" dirty="0">
                <a:effectLst/>
                <a:latin typeface="Book Antiqua" panose="02040602050305030304" pitchFamily="18" charset="0"/>
                <a:ea typeface="Calibri" panose="020F0502020204030204" pitchFamily="34" charset="0"/>
                <a:cs typeface="Times New Roman" panose="02020603050405020304" pitchFamily="18" charset="0"/>
              </a:rPr>
              <a:t>, pero tienen dificultad en alcanzar su misma cantidad de ciclos de carga y descarga. Las baterías de litio-aire (o litio-oxígeno), poseen una mayor densidad energética teórica aún, pero su producción masiva requiere mayor investigación. La llegada al mercado de ambas (especialmente las segundas) parece algo lejano.</a:t>
            </a:r>
            <a:endParaRPr lang="es-AR" sz="1750" dirty="0">
              <a:effectLst/>
              <a:latin typeface="Book Antiqua" panose="02040602050305030304" pitchFamily="18" charset="0"/>
              <a:ea typeface="Calibri" panose="020F0502020204030204" pitchFamily="34" charset="0"/>
              <a:cs typeface="Times New Roman" panose="02020603050405020304" pitchFamily="18" charset="0"/>
            </a:endParaRPr>
          </a:p>
          <a:p>
            <a:r>
              <a:rPr lang="es-ES" sz="1750" b="1" dirty="0">
                <a:effectLst/>
                <a:latin typeface="Book Antiqua" panose="02040602050305030304" pitchFamily="18" charset="0"/>
                <a:ea typeface="Calibri" panose="020F0502020204030204" pitchFamily="34" charset="0"/>
                <a:cs typeface="Times New Roman" panose="02020603050405020304" pitchFamily="18" charset="0"/>
              </a:rPr>
              <a:t>Baterías de iones de sodio (</a:t>
            </a:r>
            <a:r>
              <a:rPr lang="es-ES" sz="1750" b="1" dirty="0" err="1">
                <a:effectLst/>
                <a:latin typeface="Book Antiqua" panose="02040602050305030304" pitchFamily="18" charset="0"/>
                <a:ea typeface="Calibri" panose="020F0502020204030204" pitchFamily="34" charset="0"/>
                <a:cs typeface="Times New Roman" panose="02020603050405020304" pitchFamily="18" charset="0"/>
              </a:rPr>
              <a:t>Na</a:t>
            </a:r>
            <a:r>
              <a:rPr lang="es-ES" sz="1750" b="1" dirty="0">
                <a:effectLst/>
                <a:latin typeface="Book Antiqua" panose="02040602050305030304" pitchFamily="18" charset="0"/>
                <a:ea typeface="Calibri" panose="020F0502020204030204" pitchFamily="34" charset="0"/>
                <a:cs typeface="Times New Roman" panose="02020603050405020304" pitchFamily="18" charset="0"/>
              </a:rPr>
              <a:t>):</a:t>
            </a:r>
            <a:r>
              <a:rPr lang="es-ES" sz="1750" dirty="0">
                <a:effectLst/>
                <a:latin typeface="Book Antiqua" panose="02040602050305030304" pitchFamily="18" charset="0"/>
                <a:ea typeface="Calibri" panose="020F0502020204030204" pitchFamily="34" charset="0"/>
                <a:cs typeface="Times New Roman" panose="02020603050405020304" pitchFamily="18" charset="0"/>
              </a:rPr>
              <a:t> La firma CATL de China anunció en julo de 2021 la producción a gran escala de una línea de baterías de sodio para 2023, que de hecho en realidad adelantó y lanzó en 2022. La orientación de la empresa por el momento es producir baterías que combinen celdas de iones de sodio como celdas de iones de litio más que reemplazar una tecnología por otra. La ventaja de este tipo de baterías frente a las de iones de litio (en comparación con la propia batería LFP e la misma compañía) es que resultan más seguras, funcionan a temperaturas aún menores y su tiempo de caga es más veloz. Al mismo tiempo el sodio resulta más abundante y barato que el litio. La desventaja es una menor densidad energética, por lo cual CATL trabaja en incrementarla. Este lanzamiento cuenta con el apoyo explícito del Ministerio de Industria y Tecnología de la Información de China.</a:t>
            </a:r>
            <a:endParaRPr lang="es-AR" sz="1750" dirty="0">
              <a:latin typeface="Book Antiqua" panose="02040602050305030304" pitchFamily="18" charset="0"/>
            </a:endParaRPr>
          </a:p>
        </p:txBody>
      </p:sp>
    </p:spTree>
    <p:extLst>
      <p:ext uri="{BB962C8B-B14F-4D97-AF65-F5344CB8AC3E}">
        <p14:creationId xmlns:p14="http://schemas.microsoft.com/office/powerpoint/2010/main" val="986993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8FD14B-80D1-F721-3F9E-D8BE06698A95}"/>
              </a:ext>
            </a:extLst>
          </p:cNvPr>
          <p:cNvSpPr>
            <a:spLocks noGrp="1"/>
          </p:cNvSpPr>
          <p:nvPr>
            <p:ph type="title"/>
          </p:nvPr>
        </p:nvSpPr>
        <p:spPr>
          <a:xfrm>
            <a:off x="2592925" y="239151"/>
            <a:ext cx="8911687" cy="707627"/>
          </a:xfrm>
        </p:spPr>
        <p:txBody>
          <a:bodyPr>
            <a:normAutofit/>
          </a:bodyPr>
          <a:lstStyle/>
          <a:p>
            <a:r>
              <a:rPr lang="es-ES" dirty="0"/>
              <a:t>Innovaciones de ensamblaje</a:t>
            </a:r>
            <a:endParaRPr lang="es-AR" dirty="0"/>
          </a:p>
        </p:txBody>
      </p:sp>
      <p:sp>
        <p:nvSpPr>
          <p:cNvPr id="3" name="Marcador de contenido 2">
            <a:extLst>
              <a:ext uri="{FF2B5EF4-FFF2-40B4-BE49-F238E27FC236}">
                <a16:creationId xmlns:a16="http://schemas.microsoft.com/office/drawing/2014/main" id="{32E222E8-8D05-F5DB-7ABD-A592CE243E7E}"/>
              </a:ext>
            </a:extLst>
          </p:cNvPr>
          <p:cNvSpPr>
            <a:spLocks noGrp="1"/>
          </p:cNvSpPr>
          <p:nvPr>
            <p:ph idx="1"/>
          </p:nvPr>
        </p:nvSpPr>
        <p:spPr>
          <a:xfrm>
            <a:off x="2589212" y="946778"/>
            <a:ext cx="8915400" cy="4964444"/>
          </a:xfrm>
        </p:spPr>
        <p:txBody>
          <a:bodyPr>
            <a:normAutofit fontScale="92500" lnSpcReduction="20000"/>
          </a:bodyPr>
          <a:lstStyle/>
          <a:p>
            <a:pPr algn="just">
              <a:lnSpc>
                <a:spcPct val="107000"/>
              </a:lnSpc>
              <a:spcAft>
                <a:spcPts val="800"/>
              </a:spcAft>
            </a:pPr>
            <a:r>
              <a:rPr lang="es-ES" sz="1800" b="1" dirty="0">
                <a:effectLst/>
                <a:latin typeface="Book Antiqua" panose="02040602050305030304" pitchFamily="18" charset="0"/>
                <a:ea typeface="Calibri" panose="020F0502020204030204" pitchFamily="34" charset="0"/>
                <a:cs typeface="Times New Roman" panose="02020603050405020304" pitchFamily="18" charset="0"/>
              </a:rPr>
              <a:t>Baterías </a:t>
            </a:r>
            <a:r>
              <a:rPr lang="es-ES" sz="1800" b="1" dirty="0" err="1">
                <a:effectLst/>
                <a:latin typeface="Book Antiqua" panose="02040602050305030304" pitchFamily="18" charset="0"/>
                <a:ea typeface="Calibri" panose="020F0502020204030204" pitchFamily="34" charset="0"/>
                <a:cs typeface="Times New Roman" panose="02020603050405020304" pitchFamily="18" charset="0"/>
              </a:rPr>
              <a:t>cell</a:t>
            </a:r>
            <a:r>
              <a:rPr lang="es-ES" sz="1800" b="1" dirty="0">
                <a:effectLst/>
                <a:latin typeface="Book Antiqua" panose="02040602050305030304" pitchFamily="18" charset="0"/>
                <a:ea typeface="Calibri" panose="020F0502020204030204" pitchFamily="34" charset="0"/>
                <a:cs typeface="Times New Roman" panose="02020603050405020304" pitchFamily="18" charset="0"/>
              </a:rPr>
              <a:t>-</a:t>
            </a:r>
            <a:r>
              <a:rPr lang="es-ES" sz="1800" b="1" dirty="0" err="1">
                <a:effectLst/>
                <a:latin typeface="Book Antiqua" panose="02040602050305030304" pitchFamily="18" charset="0"/>
                <a:ea typeface="Calibri" panose="020F0502020204030204" pitchFamily="34" charset="0"/>
                <a:cs typeface="Times New Roman" panose="02020603050405020304" pitchFamily="18" charset="0"/>
              </a:rPr>
              <a:t>to</a:t>
            </a:r>
            <a:r>
              <a:rPr lang="es-ES" sz="1800" b="1" dirty="0">
                <a:effectLst/>
                <a:latin typeface="Book Antiqua" panose="02040602050305030304" pitchFamily="18" charset="0"/>
                <a:ea typeface="Calibri" panose="020F0502020204030204" pitchFamily="34" charset="0"/>
                <a:cs typeface="Times New Roman" panose="02020603050405020304" pitchFamily="18" charset="0"/>
              </a:rPr>
              <a:t>-pack (CTP): </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las baterías </a:t>
            </a:r>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cell</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a:t>
            </a:r>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to</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-pack, prescinden de utilización de módulos, mejorando la relación entre los materiales de la batería destinados al almacenamiento energético y los que no lo hacen. Las firmas que lideran está tecnología son CATL (Kirin) y BYD (Blade) de la </a:t>
            </a:r>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RPCh</a:t>
            </a:r>
            <a:r>
              <a:rPr lang="es-ES" dirty="0">
                <a:latin typeface="Book Antiqua" panose="02040602050305030304" pitchFamily="18" charset="0"/>
                <a:ea typeface="Calibri" panose="020F0502020204030204" pitchFamily="34" charset="0"/>
                <a:cs typeface="Times New Roman" panose="02020603050405020304" pitchFamily="18" charset="0"/>
              </a:rPr>
              <a:t> y se ha sumado con posterioridad Tesla (Tela 4680).</a:t>
            </a:r>
            <a:endParaRPr lang="es-ES" sz="1800" dirty="0">
              <a:effectLst/>
              <a:latin typeface="Book Antiqua" panose="0204060205030503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b="1" dirty="0">
                <a:effectLst/>
                <a:latin typeface="Book Antiqua" panose="02040602050305030304" pitchFamily="18" charset="0"/>
                <a:ea typeface="Calibri" panose="020F0502020204030204" pitchFamily="34" charset="0"/>
                <a:cs typeface="Times New Roman" panose="02020603050405020304" pitchFamily="18" charset="0"/>
              </a:rPr>
              <a:t>Baterías de celda a chasis (CTC) o baterías estructurales:</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Se trata de </a:t>
            </a:r>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BEVs</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que integran las celdas y el Sistema BMS con el chasis en forma directa. En otras palabras, la batería es parte estructural del vehículo en lugar de que en el mismo haya un espacio para guardar un paquete de batería como parte aislada del mismo. Esto reduce la masa, el peso y el número de piezas del automóvil, pero también tiene implicancias en el lay-</a:t>
            </a:r>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out</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de las fábricas.</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r>
              <a:rPr lang="es-ES" sz="1800" b="1" dirty="0">
                <a:effectLst/>
                <a:latin typeface="Book Antiqua" panose="02040602050305030304" pitchFamily="18" charset="0"/>
                <a:ea typeface="Calibri" panose="020F0502020204030204" pitchFamily="34" charset="0"/>
                <a:cs typeface="Times New Roman" panose="02020603050405020304" pitchFamily="18" charset="0"/>
              </a:rPr>
              <a:t>Baterías intercambiables en estaciones:</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para evitar los tiempos de recarga, la firma CATL ha lanzado un modelo de batería intercambiable en conjunto con una red de estaciones de intercambio. Estos productos se complementan con una aplicación que brinda el soporte de información. Lo denominan sistema EVOGO. Las baterías intercambiables se combinan con la tecnología </a:t>
            </a:r>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cell</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a:t>
            </a:r>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to</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-pack. La empresa automotriz china NIO ya emplea este sistema en su país para sus vehículos y también posee una red de estaciones de intercambio en Europa (Noruega, Suecia, Alemania y Países Bajo entr</a:t>
            </a:r>
            <a:r>
              <a:rPr lang="es-ES" dirty="0">
                <a:latin typeface="Book Antiqua" panose="02040602050305030304" pitchFamily="18" charset="0"/>
                <a:ea typeface="Calibri" panose="020F0502020204030204" pitchFamily="34" charset="0"/>
                <a:cs typeface="Times New Roman" panose="02020603050405020304" pitchFamily="18" charset="0"/>
              </a:rPr>
              <a:t>e otros). Honda evalúa un modelo de scooter con baterías intercambiables. Es un mecanismo muy popular para las motocicletas eléctricas.</a:t>
            </a:r>
            <a:endParaRPr lang="es-AR" dirty="0"/>
          </a:p>
        </p:txBody>
      </p:sp>
    </p:spTree>
    <p:extLst>
      <p:ext uri="{BB962C8B-B14F-4D97-AF65-F5344CB8AC3E}">
        <p14:creationId xmlns:p14="http://schemas.microsoft.com/office/powerpoint/2010/main" val="2971032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91BE55-9529-9656-5C04-9336A67ECD4B}"/>
              </a:ext>
            </a:extLst>
          </p:cNvPr>
          <p:cNvSpPr>
            <a:spLocks noGrp="1"/>
          </p:cNvSpPr>
          <p:nvPr>
            <p:ph type="title"/>
          </p:nvPr>
        </p:nvSpPr>
        <p:spPr>
          <a:xfrm>
            <a:off x="2592925" y="177421"/>
            <a:ext cx="8911687" cy="545910"/>
          </a:xfrm>
        </p:spPr>
        <p:txBody>
          <a:bodyPr>
            <a:normAutofit fontScale="90000"/>
          </a:bodyPr>
          <a:lstStyle/>
          <a:p>
            <a:r>
              <a:rPr lang="es-ES" dirty="0"/>
              <a:t>Políticas de China</a:t>
            </a:r>
            <a:endParaRPr lang="es-AR" dirty="0"/>
          </a:p>
        </p:txBody>
      </p:sp>
      <p:sp>
        <p:nvSpPr>
          <p:cNvPr id="3" name="Marcador de contenido 2">
            <a:extLst>
              <a:ext uri="{FF2B5EF4-FFF2-40B4-BE49-F238E27FC236}">
                <a16:creationId xmlns:a16="http://schemas.microsoft.com/office/drawing/2014/main" id="{1D51EA14-7850-1FD8-762E-E3D0BD6E1098}"/>
              </a:ext>
            </a:extLst>
          </p:cNvPr>
          <p:cNvSpPr>
            <a:spLocks noGrp="1"/>
          </p:cNvSpPr>
          <p:nvPr>
            <p:ph idx="1"/>
          </p:nvPr>
        </p:nvSpPr>
        <p:spPr>
          <a:xfrm>
            <a:off x="2589212" y="968991"/>
            <a:ext cx="8915400" cy="4942232"/>
          </a:xfrm>
        </p:spPr>
        <p:txBody>
          <a:bodyPr/>
          <a:lstStyle/>
          <a:p>
            <a:r>
              <a:rPr lang="es-ES" dirty="0"/>
              <a:t>Explicaciones clásicas: el tamaño de mercado y a política de subsidios a los consumidores.</a:t>
            </a:r>
          </a:p>
          <a:p>
            <a:r>
              <a:rPr lang="es-ES" dirty="0"/>
              <a:t>Política automotriz que requería socio local.</a:t>
            </a:r>
          </a:p>
          <a:p>
            <a:r>
              <a:rPr lang="es-ES" dirty="0"/>
              <a:t>Requerimiento de compra de baterías para </a:t>
            </a:r>
            <a:r>
              <a:rPr lang="es-ES" dirty="0" err="1"/>
              <a:t>EVs</a:t>
            </a:r>
            <a:r>
              <a:rPr lang="es-ES" dirty="0"/>
              <a:t> producidas en China.</a:t>
            </a:r>
          </a:p>
          <a:p>
            <a:r>
              <a:rPr lang="es-ES" dirty="0"/>
              <a:t>Políticas de </a:t>
            </a:r>
            <a:r>
              <a:rPr lang="es-ES" dirty="0" err="1"/>
              <a:t>desestímulo</a:t>
            </a:r>
            <a:r>
              <a:rPr lang="es-ES" dirty="0"/>
              <a:t> al automóvil de motor de combustión interna.</a:t>
            </a:r>
          </a:p>
          <a:p>
            <a:r>
              <a:rPr lang="es-AR" dirty="0"/>
              <a:t>Uso sin pago de royalties de la tecnología LFP.</a:t>
            </a:r>
          </a:p>
          <a:p>
            <a:r>
              <a:rPr lang="es-AR" dirty="0"/>
              <a:t>Estímulo a la investigación sobre materiales de batería</a:t>
            </a:r>
          </a:p>
          <a:p>
            <a:r>
              <a:rPr lang="es-AR" dirty="0"/>
              <a:t>Estímulo a la investigación sobre baterías alternativas.</a:t>
            </a:r>
          </a:p>
          <a:p>
            <a:r>
              <a:rPr lang="es-AR" dirty="0"/>
              <a:t>Expansión de la red de recarga.</a:t>
            </a:r>
          </a:p>
          <a:p>
            <a:r>
              <a:rPr lang="es-AR" dirty="0"/>
              <a:t>Estímulo a la integración vertical y al aseguramiento de recursos en el exterior.</a:t>
            </a:r>
          </a:p>
          <a:p>
            <a:r>
              <a:rPr lang="es-AR" dirty="0"/>
              <a:t>Meta de superar la capacidad productiva de 2 millones de unidades de </a:t>
            </a:r>
            <a:r>
              <a:rPr lang="es-AR" dirty="0" err="1"/>
              <a:t>EVs</a:t>
            </a:r>
            <a:endParaRPr lang="es-AR" dirty="0"/>
          </a:p>
        </p:txBody>
      </p:sp>
    </p:spTree>
    <p:extLst>
      <p:ext uri="{BB962C8B-B14F-4D97-AF65-F5344CB8AC3E}">
        <p14:creationId xmlns:p14="http://schemas.microsoft.com/office/powerpoint/2010/main" val="4086428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6CE751-EAF1-53B0-73E5-22C6511574B9}"/>
              </a:ext>
            </a:extLst>
          </p:cNvPr>
          <p:cNvSpPr>
            <a:spLocks noGrp="1"/>
          </p:cNvSpPr>
          <p:nvPr>
            <p:ph type="title"/>
          </p:nvPr>
        </p:nvSpPr>
        <p:spPr>
          <a:xfrm>
            <a:off x="2592925" y="395785"/>
            <a:ext cx="8911687" cy="550992"/>
          </a:xfrm>
        </p:spPr>
        <p:txBody>
          <a:bodyPr>
            <a:normAutofit fontScale="90000"/>
          </a:bodyPr>
          <a:lstStyle/>
          <a:p>
            <a:r>
              <a:rPr lang="es-ES" dirty="0"/>
              <a:t>Documentos respaldatorios</a:t>
            </a:r>
            <a:endParaRPr lang="es-AR" dirty="0"/>
          </a:p>
        </p:txBody>
      </p:sp>
      <p:sp>
        <p:nvSpPr>
          <p:cNvPr id="3" name="Marcador de contenido 2">
            <a:extLst>
              <a:ext uri="{FF2B5EF4-FFF2-40B4-BE49-F238E27FC236}">
                <a16:creationId xmlns:a16="http://schemas.microsoft.com/office/drawing/2014/main" id="{AAB07D7B-0F8B-CFE9-4E91-8CC6F5DA09BC}"/>
              </a:ext>
            </a:extLst>
          </p:cNvPr>
          <p:cNvSpPr>
            <a:spLocks noGrp="1"/>
          </p:cNvSpPr>
          <p:nvPr>
            <p:ph idx="1"/>
          </p:nvPr>
        </p:nvSpPr>
        <p:spPr>
          <a:xfrm>
            <a:off x="2589212" y="1132764"/>
            <a:ext cx="8915400" cy="4778458"/>
          </a:xfrm>
        </p:spPr>
        <p:txBody>
          <a:bodyPr/>
          <a:lstStyle/>
          <a:p>
            <a:r>
              <a:rPr lang="es-ES" sz="1800" dirty="0">
                <a:effectLst/>
                <a:latin typeface="Book Antiqua" panose="02040602050305030304" pitchFamily="18" charset="0"/>
                <a:ea typeface="Calibri" panose="020F0502020204030204" pitchFamily="34" charset="0"/>
                <a:cs typeface="Times New Roman" panose="02020603050405020304" pitchFamily="18" charset="0"/>
              </a:rPr>
              <a:t>XII Plan Quinquenal (2011-2015) </a:t>
            </a:r>
          </a:p>
          <a:p>
            <a:r>
              <a:rPr lang="es-ES" sz="1800" dirty="0">
                <a:effectLst/>
                <a:latin typeface="Book Antiqua" panose="02040602050305030304" pitchFamily="18" charset="0"/>
                <a:ea typeface="Calibri" panose="020F0502020204030204" pitchFamily="34" charset="0"/>
                <a:cs typeface="Times New Roman" panose="02020603050405020304" pitchFamily="18" charset="0"/>
              </a:rPr>
              <a:t>Programa para la Transformación y Modernización Industrial (2011-2015) – Consejo de Estado.</a:t>
            </a:r>
          </a:p>
          <a:p>
            <a:r>
              <a:rPr lang="es-AR" sz="1800" dirty="0">
                <a:effectLst/>
                <a:latin typeface="Book Antiqua" panose="02040602050305030304" pitchFamily="18" charset="0"/>
                <a:ea typeface="Calibri" panose="020F0502020204030204" pitchFamily="34" charset="0"/>
                <a:cs typeface="Times New Roman" panose="02020603050405020304" pitchFamily="18" charset="0"/>
              </a:rPr>
              <a:t>Plan de desarrollo de la industria de vehículos de nueva energía (2012-2020)</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 Ministerio de Industria y Tecnología de la Información (MIIT) </a:t>
            </a:r>
          </a:p>
          <a:p>
            <a:r>
              <a:rPr lang="es-ES" sz="1800" dirty="0" err="1">
                <a:effectLst/>
                <a:latin typeface="Book Antiqua" panose="02040602050305030304" pitchFamily="18" charset="0"/>
                <a:ea typeface="Calibri" panose="020F0502020204030204" pitchFamily="34" charset="0"/>
                <a:cs typeface="Times New Roman" panose="02020603050405020304" pitchFamily="18" charset="0"/>
              </a:rPr>
              <a:t>Made</a:t>
            </a:r>
            <a:r>
              <a:rPr lang="es-ES" sz="1800" dirty="0">
                <a:effectLst/>
                <a:latin typeface="Book Antiqua" panose="02040602050305030304" pitchFamily="18" charset="0"/>
                <a:ea typeface="Calibri" panose="020F0502020204030204" pitchFamily="34" charset="0"/>
                <a:cs typeface="Times New Roman" panose="02020603050405020304" pitchFamily="18" charset="0"/>
              </a:rPr>
              <a:t> in China 2025</a:t>
            </a:r>
            <a:r>
              <a:rPr lang="es-ES" dirty="0">
                <a:latin typeface="Book Antiqua" panose="02040602050305030304" pitchFamily="18" charset="0"/>
                <a:ea typeface="Calibri" panose="020F0502020204030204" pitchFamily="34" charset="0"/>
                <a:cs typeface="Times New Roman" panose="02020603050405020304" pitchFamily="18" charset="0"/>
              </a:rPr>
              <a:t>. Lanzado en 2015</a:t>
            </a:r>
          </a:p>
          <a:p>
            <a:r>
              <a:rPr lang="es-ES" sz="1800" dirty="0">
                <a:effectLst/>
                <a:latin typeface="Book Antiqua" panose="02040602050305030304" pitchFamily="18" charset="0"/>
                <a:ea typeface="Calibri" panose="020F0502020204030204" pitchFamily="34" charset="0"/>
                <a:cs typeface="Times New Roman" panose="02020603050405020304" pitchFamily="18" charset="0"/>
              </a:rPr>
              <a:t>XIII Plan Quinquenal (2016-2021). </a:t>
            </a:r>
          </a:p>
          <a:p>
            <a:r>
              <a:rPr lang="es-ES" sz="1800" dirty="0">
                <a:effectLst/>
                <a:latin typeface="Book Antiqua" panose="02040602050305030304" pitchFamily="18" charset="0"/>
                <a:ea typeface="Calibri" panose="020F0502020204030204" pitchFamily="34" charset="0"/>
                <a:cs typeface="Times New Roman" panose="02020603050405020304" pitchFamily="18" charset="0"/>
              </a:rPr>
              <a:t>Plan de desarrollo de la industria de vehículos de nueva energía (2021-2035)</a:t>
            </a:r>
            <a:endParaRPr lang="es-AR" dirty="0"/>
          </a:p>
        </p:txBody>
      </p:sp>
    </p:spTree>
    <p:extLst>
      <p:ext uri="{BB962C8B-B14F-4D97-AF65-F5344CB8AC3E}">
        <p14:creationId xmlns:p14="http://schemas.microsoft.com/office/powerpoint/2010/main" val="359522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323019-DCF6-BE88-2769-6D95A0730640}"/>
              </a:ext>
            </a:extLst>
          </p:cNvPr>
          <p:cNvSpPr>
            <a:spLocks noGrp="1"/>
          </p:cNvSpPr>
          <p:nvPr>
            <p:ph type="title"/>
          </p:nvPr>
        </p:nvSpPr>
        <p:spPr>
          <a:xfrm>
            <a:off x="2592925" y="204716"/>
            <a:ext cx="8911687" cy="627797"/>
          </a:xfrm>
        </p:spPr>
        <p:txBody>
          <a:bodyPr>
            <a:normAutofit fontScale="90000"/>
          </a:bodyPr>
          <a:lstStyle/>
          <a:p>
            <a:r>
              <a:rPr lang="es-ES" dirty="0"/>
              <a:t>Operatoria de empresas</a:t>
            </a:r>
            <a:endParaRPr lang="es-AR" dirty="0"/>
          </a:p>
        </p:txBody>
      </p:sp>
      <p:sp>
        <p:nvSpPr>
          <p:cNvPr id="3" name="Marcador de contenido 2">
            <a:extLst>
              <a:ext uri="{FF2B5EF4-FFF2-40B4-BE49-F238E27FC236}">
                <a16:creationId xmlns:a16="http://schemas.microsoft.com/office/drawing/2014/main" id="{9A5ED674-5B2F-C297-B74B-03AA08DB3632}"/>
              </a:ext>
            </a:extLst>
          </p:cNvPr>
          <p:cNvSpPr>
            <a:spLocks noGrp="1"/>
          </p:cNvSpPr>
          <p:nvPr>
            <p:ph idx="1"/>
          </p:nvPr>
        </p:nvSpPr>
        <p:spPr>
          <a:xfrm>
            <a:off x="2589212" y="1037230"/>
            <a:ext cx="8915400" cy="4873992"/>
          </a:xfrm>
        </p:spPr>
        <p:txBody>
          <a:bodyPr/>
          <a:lstStyle/>
          <a:p>
            <a:r>
              <a:rPr lang="es-ES" dirty="0"/>
              <a:t>De las que operan aguas abajo a integrar verticalmente, desarrollado empresas químicas propias, extracción y reciclaje –CATL y </a:t>
            </a:r>
            <a:r>
              <a:rPr lang="es-ES" dirty="0" err="1"/>
              <a:t>ByD</a:t>
            </a:r>
            <a:r>
              <a:rPr lang="es-ES" dirty="0"/>
              <a:t>-. En combinación con la adquisición parcial de firmas extractivas o contratos de provisión –CATL-.</a:t>
            </a:r>
          </a:p>
          <a:p>
            <a:r>
              <a:rPr lang="es-ES" dirty="0"/>
              <a:t>Caso de </a:t>
            </a:r>
            <a:r>
              <a:rPr lang="es-ES" dirty="0" err="1"/>
              <a:t>Ganfeng</a:t>
            </a:r>
            <a:r>
              <a:rPr lang="es-ES" dirty="0"/>
              <a:t>. Firma de contratos con empresas automotrices, de baterías para asegurar ventas. Integración vertical parcial. </a:t>
            </a:r>
          </a:p>
          <a:p>
            <a:pPr marL="0" indent="0">
              <a:buNone/>
            </a:pPr>
            <a:r>
              <a:rPr lang="es-ES" dirty="0"/>
              <a:t>El aseguramiento de litio tiene diferentes lógicas. Tratos con empresas exploradoras –canadienses y australianas- y adquisición parcial luego de su avance para ser el operador. Contratos de abastecimiento de mediano plazo o adquisición parcial de firmas sin ser el operador.</a:t>
            </a:r>
          </a:p>
          <a:p>
            <a:r>
              <a:rPr lang="es-ES" dirty="0"/>
              <a:t>Aparición de nuevos actores que ‘integran de manera horizontal’ los denominados ‘minerales críticos. Casos de </a:t>
            </a:r>
            <a:r>
              <a:rPr lang="es-ES" dirty="0" err="1"/>
              <a:t>Zijin</a:t>
            </a:r>
            <a:r>
              <a:rPr lang="es-ES" dirty="0"/>
              <a:t> o </a:t>
            </a:r>
            <a:r>
              <a:rPr lang="es-ES" dirty="0" err="1"/>
              <a:t>Tsingshan</a:t>
            </a:r>
            <a:r>
              <a:rPr lang="es-ES" dirty="0"/>
              <a:t>.</a:t>
            </a:r>
          </a:p>
        </p:txBody>
      </p:sp>
    </p:spTree>
    <p:extLst>
      <p:ext uri="{BB962C8B-B14F-4D97-AF65-F5344CB8AC3E}">
        <p14:creationId xmlns:p14="http://schemas.microsoft.com/office/powerpoint/2010/main" val="1750958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3AFCC2-4C6C-6668-51B8-A3DEFB4DE662}"/>
              </a:ext>
            </a:extLst>
          </p:cNvPr>
          <p:cNvSpPr>
            <a:spLocks noGrp="1"/>
          </p:cNvSpPr>
          <p:nvPr>
            <p:ph type="title"/>
          </p:nvPr>
        </p:nvSpPr>
        <p:spPr>
          <a:xfrm>
            <a:off x="2592925" y="368490"/>
            <a:ext cx="8911687" cy="750626"/>
          </a:xfrm>
        </p:spPr>
        <p:txBody>
          <a:bodyPr/>
          <a:lstStyle/>
          <a:p>
            <a:r>
              <a:rPr lang="es-ES" dirty="0"/>
              <a:t>Argentina</a:t>
            </a:r>
            <a:endParaRPr lang="es-AR" dirty="0"/>
          </a:p>
        </p:txBody>
      </p:sp>
      <p:sp>
        <p:nvSpPr>
          <p:cNvPr id="3" name="Marcador de contenido 2">
            <a:extLst>
              <a:ext uri="{FF2B5EF4-FFF2-40B4-BE49-F238E27FC236}">
                <a16:creationId xmlns:a16="http://schemas.microsoft.com/office/drawing/2014/main" id="{46C64B15-9455-5EA2-7D23-C8F3EB636C06}"/>
              </a:ext>
            </a:extLst>
          </p:cNvPr>
          <p:cNvSpPr>
            <a:spLocks noGrp="1"/>
          </p:cNvSpPr>
          <p:nvPr>
            <p:ph idx="1"/>
          </p:nvPr>
        </p:nvSpPr>
        <p:spPr>
          <a:xfrm>
            <a:off x="2589212" y="1378424"/>
            <a:ext cx="8915400" cy="4532798"/>
          </a:xfrm>
        </p:spPr>
        <p:txBody>
          <a:bodyPr>
            <a:normAutofit/>
          </a:bodyPr>
          <a:lstStyle/>
          <a:p>
            <a:r>
              <a:rPr lang="es-ES" dirty="0"/>
              <a:t>Tres proyectos en operación.</a:t>
            </a:r>
          </a:p>
          <a:p>
            <a:pPr lvl="1"/>
            <a:r>
              <a:rPr lang="es-ES" dirty="0"/>
              <a:t>Mina </a:t>
            </a:r>
            <a:r>
              <a:rPr lang="es-ES" dirty="0" err="1"/>
              <a:t>Fenix</a:t>
            </a:r>
            <a:r>
              <a:rPr lang="es-ES" dirty="0"/>
              <a:t> en el Salar del Hombre Muerto desde 1997. Propiedad de </a:t>
            </a:r>
            <a:r>
              <a:rPr lang="es-ES" dirty="0" err="1"/>
              <a:t>Livent</a:t>
            </a:r>
            <a:r>
              <a:rPr lang="es-ES" dirty="0"/>
              <a:t>.</a:t>
            </a:r>
          </a:p>
          <a:p>
            <a:pPr lvl="1"/>
            <a:r>
              <a:rPr lang="es-ES" dirty="0"/>
              <a:t>Proyecto </a:t>
            </a:r>
            <a:r>
              <a:rPr lang="es-ES" dirty="0" err="1"/>
              <a:t>Olaroz</a:t>
            </a:r>
            <a:r>
              <a:rPr lang="es-ES" dirty="0"/>
              <a:t> a cargo de Sales de Jujuy desde 2015 (</a:t>
            </a:r>
            <a:r>
              <a:rPr lang="es-ES" dirty="0" err="1"/>
              <a:t>Allkem</a:t>
            </a:r>
            <a:r>
              <a:rPr lang="es-ES" dirty="0"/>
              <a:t>, 66,5%. Toyota  </a:t>
            </a:r>
            <a:r>
              <a:rPr lang="es-ES" dirty="0" err="1"/>
              <a:t>Tsusho</a:t>
            </a:r>
            <a:r>
              <a:rPr lang="es-ES" dirty="0"/>
              <a:t>, 25%. JEMSE 8,5%)</a:t>
            </a:r>
          </a:p>
          <a:p>
            <a:pPr lvl="1"/>
            <a:r>
              <a:rPr lang="es-ES" dirty="0"/>
              <a:t>Proyecto </a:t>
            </a:r>
            <a:r>
              <a:rPr lang="es-ES" dirty="0" err="1"/>
              <a:t>Cauchari-Olaroz</a:t>
            </a:r>
            <a:r>
              <a:rPr lang="es-ES" dirty="0"/>
              <a:t> de Minera </a:t>
            </a:r>
            <a:r>
              <a:rPr lang="es-ES" dirty="0" err="1"/>
              <a:t>Exar</a:t>
            </a:r>
            <a:r>
              <a:rPr lang="es-ES" dirty="0"/>
              <a:t> (</a:t>
            </a:r>
            <a:r>
              <a:rPr lang="es-ES" dirty="0" err="1"/>
              <a:t>Ganfeng</a:t>
            </a:r>
            <a:r>
              <a:rPr lang="es-ES" dirty="0"/>
              <a:t>, 46,7%. </a:t>
            </a:r>
            <a:r>
              <a:rPr lang="es-ES" dirty="0" err="1"/>
              <a:t>Lithium</a:t>
            </a:r>
            <a:r>
              <a:rPr lang="es-ES" dirty="0"/>
              <a:t> Argentina, 44,6%. JEMSE 8,5%)</a:t>
            </a:r>
          </a:p>
          <a:p>
            <a:r>
              <a:rPr lang="es-ES" dirty="0"/>
              <a:t>Más de 70 proyectos en diferentes etapas. </a:t>
            </a:r>
          </a:p>
          <a:p>
            <a:pPr lvl="1"/>
            <a:r>
              <a:rPr lang="es-ES" dirty="0"/>
              <a:t>Tres Quebradas a cargo de </a:t>
            </a:r>
            <a:r>
              <a:rPr lang="es-ES" dirty="0" err="1">
                <a:highlight>
                  <a:srgbClr val="FFFF00"/>
                </a:highlight>
              </a:rPr>
              <a:t>Zijin</a:t>
            </a:r>
            <a:r>
              <a:rPr lang="es-ES" dirty="0">
                <a:highlight>
                  <a:srgbClr val="FFFF00"/>
                </a:highlight>
              </a:rPr>
              <a:t> </a:t>
            </a:r>
            <a:r>
              <a:rPr lang="es-ES" dirty="0" err="1">
                <a:highlight>
                  <a:srgbClr val="FFFF00"/>
                </a:highlight>
              </a:rPr>
              <a:t>Mining</a:t>
            </a:r>
            <a:endParaRPr lang="es-ES" dirty="0">
              <a:highlight>
                <a:srgbClr val="FFFF00"/>
              </a:highlight>
            </a:endParaRPr>
          </a:p>
          <a:p>
            <a:pPr lvl="1"/>
            <a:r>
              <a:rPr lang="es-ES" dirty="0"/>
              <a:t>Centenario-Ratones de </a:t>
            </a:r>
            <a:r>
              <a:rPr lang="es-ES" dirty="0" err="1"/>
              <a:t>Eramine</a:t>
            </a:r>
            <a:r>
              <a:rPr lang="es-ES" dirty="0"/>
              <a:t> y </a:t>
            </a:r>
            <a:r>
              <a:rPr lang="es-ES" dirty="0" err="1">
                <a:highlight>
                  <a:srgbClr val="FFFF00"/>
                </a:highlight>
              </a:rPr>
              <a:t>Tsingshan</a:t>
            </a:r>
            <a:r>
              <a:rPr lang="es-ES" dirty="0">
                <a:highlight>
                  <a:srgbClr val="FFFF00"/>
                </a:highlight>
              </a:rPr>
              <a:t> Eternal</a:t>
            </a:r>
          </a:p>
          <a:p>
            <a:pPr lvl="1"/>
            <a:r>
              <a:rPr lang="es-ES" dirty="0"/>
              <a:t>Mariana a cargo de </a:t>
            </a:r>
            <a:r>
              <a:rPr lang="es-ES" dirty="0" err="1">
                <a:highlight>
                  <a:srgbClr val="FFFF00"/>
                </a:highlight>
              </a:rPr>
              <a:t>Ganfeng</a:t>
            </a:r>
            <a:r>
              <a:rPr lang="es-ES" dirty="0">
                <a:highlight>
                  <a:srgbClr val="FFFF00"/>
                </a:highlight>
              </a:rPr>
              <a:t>.</a:t>
            </a:r>
          </a:p>
          <a:p>
            <a:pPr lvl="1"/>
            <a:r>
              <a:rPr lang="es-ES" dirty="0"/>
              <a:t>Sal de Vida en el </a:t>
            </a:r>
            <a:r>
              <a:rPr lang="es-ES" dirty="0" err="1"/>
              <a:t>el</a:t>
            </a:r>
            <a:r>
              <a:rPr lang="es-ES" dirty="0"/>
              <a:t> Salar del Hombre Muerto a cargo de </a:t>
            </a:r>
            <a:r>
              <a:rPr lang="es-ES" dirty="0" err="1"/>
              <a:t>Allkem</a:t>
            </a:r>
            <a:endParaRPr lang="es-ES" dirty="0"/>
          </a:p>
          <a:p>
            <a:pPr lvl="1"/>
            <a:r>
              <a:rPr lang="es-ES" dirty="0"/>
              <a:t>Sal de Oro en El Salar del Hombre Muerto a cargo de POSCO.</a:t>
            </a:r>
          </a:p>
          <a:p>
            <a:pPr lvl="1"/>
            <a:endParaRPr lang="es-ES" dirty="0"/>
          </a:p>
        </p:txBody>
      </p:sp>
    </p:spTree>
    <p:extLst>
      <p:ext uri="{BB962C8B-B14F-4D97-AF65-F5344CB8AC3E}">
        <p14:creationId xmlns:p14="http://schemas.microsoft.com/office/powerpoint/2010/main" val="2263501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F23883-6307-AF2E-9D92-24AAA2793B9C}"/>
              </a:ext>
            </a:extLst>
          </p:cNvPr>
          <p:cNvSpPr>
            <a:spLocks noGrp="1"/>
          </p:cNvSpPr>
          <p:nvPr>
            <p:ph type="title"/>
          </p:nvPr>
        </p:nvSpPr>
        <p:spPr>
          <a:xfrm>
            <a:off x="2592925" y="251791"/>
            <a:ext cx="8911687" cy="694987"/>
          </a:xfrm>
        </p:spPr>
        <p:txBody>
          <a:bodyPr>
            <a:normAutofit fontScale="90000"/>
          </a:bodyPr>
          <a:lstStyle/>
          <a:p>
            <a:r>
              <a:rPr lang="es-ES" dirty="0"/>
              <a:t>Tipos de yacimientos de litio</a:t>
            </a:r>
            <a:br>
              <a:rPr lang="es-ES" dirty="0"/>
            </a:br>
            <a:r>
              <a:rPr lang="es-ES" sz="1600" dirty="0"/>
              <a:t>Elaboración propia a partir de USGS</a:t>
            </a:r>
            <a:br>
              <a:rPr lang="es-ES" sz="1600" dirty="0"/>
            </a:br>
            <a:r>
              <a:rPr lang="es-ES" sz="1600" dirty="0"/>
              <a:t>Estas fuentes de recursos no constituyen necesariamente reservas</a:t>
            </a:r>
            <a:endParaRPr lang="es-AR" sz="1600" dirty="0"/>
          </a:p>
        </p:txBody>
      </p:sp>
      <p:graphicFrame>
        <p:nvGraphicFramePr>
          <p:cNvPr id="4" name="Marcador de contenido 3">
            <a:extLst>
              <a:ext uri="{FF2B5EF4-FFF2-40B4-BE49-F238E27FC236}">
                <a16:creationId xmlns:a16="http://schemas.microsoft.com/office/drawing/2014/main" id="{018AC815-2D64-2B08-ED65-E391326F80FD}"/>
              </a:ext>
            </a:extLst>
          </p:cNvPr>
          <p:cNvGraphicFramePr>
            <a:graphicFrameLocks noGrp="1"/>
          </p:cNvGraphicFramePr>
          <p:nvPr>
            <p:ph idx="1"/>
            <p:extLst>
              <p:ext uri="{D42A27DB-BD31-4B8C-83A1-F6EECF244321}">
                <p14:modId xmlns:p14="http://schemas.microsoft.com/office/powerpoint/2010/main" val="4223337825"/>
              </p:ext>
            </p:extLst>
          </p:nvPr>
        </p:nvGraphicFramePr>
        <p:xfrm>
          <a:off x="2180492" y="1280160"/>
          <a:ext cx="9324121" cy="5100322"/>
        </p:xfrm>
        <a:graphic>
          <a:graphicData uri="http://schemas.openxmlformats.org/drawingml/2006/table">
            <a:tbl>
              <a:tblPr firstRow="1" bandRow="1">
                <a:tableStyleId>{5C22544A-7EE6-4342-B048-85BDC9FD1C3A}</a:tableStyleId>
              </a:tblPr>
              <a:tblGrid>
                <a:gridCol w="1560878">
                  <a:extLst>
                    <a:ext uri="{9D8B030D-6E8A-4147-A177-3AD203B41FA5}">
                      <a16:colId xmlns:a16="http://schemas.microsoft.com/office/drawing/2014/main" val="3913161377"/>
                    </a:ext>
                  </a:extLst>
                </a:gridCol>
                <a:gridCol w="4655203">
                  <a:extLst>
                    <a:ext uri="{9D8B030D-6E8A-4147-A177-3AD203B41FA5}">
                      <a16:colId xmlns:a16="http://schemas.microsoft.com/office/drawing/2014/main" val="2963031062"/>
                    </a:ext>
                  </a:extLst>
                </a:gridCol>
                <a:gridCol w="3108040">
                  <a:extLst>
                    <a:ext uri="{9D8B030D-6E8A-4147-A177-3AD203B41FA5}">
                      <a16:colId xmlns:a16="http://schemas.microsoft.com/office/drawing/2014/main" val="54339502"/>
                    </a:ext>
                  </a:extLst>
                </a:gridCol>
              </a:tblGrid>
              <a:tr h="445363">
                <a:tc gridSpan="2">
                  <a:txBody>
                    <a:bodyPr/>
                    <a:lstStyle/>
                    <a:p>
                      <a:r>
                        <a:rPr lang="es-ES" dirty="0"/>
                        <a:t>Tipo</a:t>
                      </a:r>
                      <a:endParaRPr lang="es-AR" dirty="0"/>
                    </a:p>
                  </a:txBody>
                  <a:tcPr/>
                </a:tc>
                <a:tc hMerge="1">
                  <a:txBody>
                    <a:bodyPr/>
                    <a:lstStyle/>
                    <a:p>
                      <a:endParaRPr lang="es-AR" dirty="0"/>
                    </a:p>
                  </a:txBody>
                  <a:tcPr/>
                </a:tc>
                <a:tc>
                  <a:txBody>
                    <a:bodyPr/>
                    <a:lstStyle/>
                    <a:p>
                      <a:r>
                        <a:rPr lang="es-ES" dirty="0"/>
                        <a:t>Países</a:t>
                      </a:r>
                      <a:endParaRPr lang="es-AR" dirty="0"/>
                    </a:p>
                  </a:txBody>
                  <a:tcPr/>
                </a:tc>
                <a:extLst>
                  <a:ext uri="{0D108BD9-81ED-4DB2-BD59-A6C34878D82A}">
                    <a16:rowId xmlns:a16="http://schemas.microsoft.com/office/drawing/2014/main" val="2609739515"/>
                  </a:ext>
                </a:extLst>
              </a:tr>
              <a:tr h="768709">
                <a:tc rowSpan="3">
                  <a:txBody>
                    <a:bodyPr/>
                    <a:lstStyle/>
                    <a:p>
                      <a:r>
                        <a:rPr lang="es-ES" dirty="0"/>
                        <a:t>Salmueras</a:t>
                      </a:r>
                      <a:endParaRPr lang="es-AR" dirty="0"/>
                    </a:p>
                  </a:txBody>
                  <a:tcPr>
                    <a:solidFill>
                      <a:schemeClr val="bg2">
                        <a:lumMod val="90000"/>
                      </a:schemeClr>
                    </a:solidFill>
                  </a:tcPr>
                </a:tc>
                <a:tc>
                  <a:txBody>
                    <a:bodyPr/>
                    <a:lstStyle/>
                    <a:p>
                      <a:r>
                        <a:rPr lang="es-ES" dirty="0"/>
                        <a:t>Humedales altoandinos - Salares</a:t>
                      </a:r>
                      <a:endParaRPr lang="es-AR" dirty="0"/>
                    </a:p>
                  </a:txBody>
                  <a:tcPr>
                    <a:solidFill>
                      <a:schemeClr val="bg2">
                        <a:lumMod val="90000"/>
                      </a:schemeClr>
                    </a:solidFill>
                  </a:tcPr>
                </a:tc>
                <a:tc>
                  <a:txBody>
                    <a:bodyPr/>
                    <a:lstStyle/>
                    <a:p>
                      <a:r>
                        <a:rPr lang="es-ES" dirty="0"/>
                        <a:t>Argentina, Bolivia, Chile, China, EE.UU.</a:t>
                      </a:r>
                      <a:endParaRPr lang="es-AR" dirty="0"/>
                    </a:p>
                  </a:txBody>
                  <a:tcPr>
                    <a:solidFill>
                      <a:schemeClr val="bg2">
                        <a:lumMod val="90000"/>
                      </a:schemeClr>
                    </a:solidFill>
                  </a:tcPr>
                </a:tc>
                <a:extLst>
                  <a:ext uri="{0D108BD9-81ED-4DB2-BD59-A6C34878D82A}">
                    <a16:rowId xmlns:a16="http://schemas.microsoft.com/office/drawing/2014/main" val="73047489"/>
                  </a:ext>
                </a:extLst>
              </a:tr>
              <a:tr h="445363">
                <a:tc vMerge="1">
                  <a:txBody>
                    <a:bodyPr/>
                    <a:lstStyle/>
                    <a:p>
                      <a:endParaRPr lang="es-AR" dirty="0"/>
                    </a:p>
                  </a:txBody>
                  <a:tcPr/>
                </a:tc>
                <a:tc>
                  <a:txBody>
                    <a:bodyPr/>
                    <a:lstStyle/>
                    <a:p>
                      <a:r>
                        <a:rPr lang="es-ES" dirty="0"/>
                        <a:t>Salmueras geotermales</a:t>
                      </a:r>
                      <a:endParaRPr lang="es-AR" dirty="0"/>
                    </a:p>
                  </a:txBody>
                  <a:tcPr>
                    <a:solidFill>
                      <a:schemeClr val="bg2">
                        <a:lumMod val="90000"/>
                      </a:schemeClr>
                    </a:solidFill>
                  </a:tcPr>
                </a:tc>
                <a:tc>
                  <a:txBody>
                    <a:bodyPr/>
                    <a:lstStyle/>
                    <a:p>
                      <a:r>
                        <a:rPr lang="es-ES" dirty="0"/>
                        <a:t>EE.UU, Alemania</a:t>
                      </a:r>
                      <a:endParaRPr lang="es-AR" dirty="0"/>
                    </a:p>
                  </a:txBody>
                  <a:tcPr>
                    <a:solidFill>
                      <a:schemeClr val="bg2">
                        <a:lumMod val="90000"/>
                      </a:schemeClr>
                    </a:solidFill>
                  </a:tcPr>
                </a:tc>
                <a:extLst>
                  <a:ext uri="{0D108BD9-81ED-4DB2-BD59-A6C34878D82A}">
                    <a16:rowId xmlns:a16="http://schemas.microsoft.com/office/drawing/2014/main" val="1652895891"/>
                  </a:ext>
                </a:extLst>
              </a:tr>
              <a:tr h="445363">
                <a:tc vMerge="1">
                  <a:txBody>
                    <a:bodyPr/>
                    <a:lstStyle/>
                    <a:p>
                      <a:endParaRPr lang="es-AR" dirty="0"/>
                    </a:p>
                  </a:txBody>
                  <a:tcPr/>
                </a:tc>
                <a:tc>
                  <a:txBody>
                    <a:bodyPr/>
                    <a:lstStyle/>
                    <a:p>
                      <a:r>
                        <a:rPr lang="es-ES" dirty="0"/>
                        <a:t>Salmueras de campos petrolíferos</a:t>
                      </a:r>
                      <a:endParaRPr lang="es-AR" dirty="0"/>
                    </a:p>
                  </a:txBody>
                  <a:tcPr>
                    <a:solidFill>
                      <a:schemeClr val="bg2">
                        <a:lumMod val="90000"/>
                      </a:schemeClr>
                    </a:solidFill>
                  </a:tcPr>
                </a:tc>
                <a:tc>
                  <a:txBody>
                    <a:bodyPr/>
                    <a:lstStyle/>
                    <a:p>
                      <a:r>
                        <a:rPr lang="es-ES" dirty="0"/>
                        <a:t>EE.UU.</a:t>
                      </a:r>
                      <a:endParaRPr lang="es-AR" dirty="0"/>
                    </a:p>
                  </a:txBody>
                  <a:tcPr>
                    <a:solidFill>
                      <a:schemeClr val="bg2">
                        <a:lumMod val="90000"/>
                      </a:schemeClr>
                    </a:solidFill>
                  </a:tcPr>
                </a:tc>
                <a:extLst>
                  <a:ext uri="{0D108BD9-81ED-4DB2-BD59-A6C34878D82A}">
                    <a16:rowId xmlns:a16="http://schemas.microsoft.com/office/drawing/2014/main" val="2976500736"/>
                  </a:ext>
                </a:extLst>
              </a:tr>
              <a:tr h="445363">
                <a:tc rowSpan="4">
                  <a:txBody>
                    <a:bodyPr/>
                    <a:lstStyle/>
                    <a:p>
                      <a:r>
                        <a:rPr lang="es-ES" dirty="0"/>
                        <a:t>Minerales</a:t>
                      </a:r>
                      <a:endParaRPr lang="es-AR" dirty="0"/>
                    </a:p>
                  </a:txBody>
                  <a:tcPr>
                    <a:solidFill>
                      <a:schemeClr val="accent6">
                        <a:lumMod val="20000"/>
                        <a:lumOff val="80000"/>
                      </a:schemeClr>
                    </a:solidFill>
                  </a:tcPr>
                </a:tc>
                <a:tc>
                  <a:txBody>
                    <a:bodyPr/>
                    <a:lstStyle/>
                    <a:p>
                      <a:r>
                        <a:rPr lang="es-ES" dirty="0" err="1"/>
                        <a:t>Espudumeno</a:t>
                      </a:r>
                      <a:endParaRPr lang="es-AR" dirty="0"/>
                    </a:p>
                  </a:txBody>
                  <a:tcPr/>
                </a:tc>
                <a:tc>
                  <a:txBody>
                    <a:bodyPr/>
                    <a:lstStyle/>
                    <a:p>
                      <a:r>
                        <a:rPr lang="es-ES" dirty="0"/>
                        <a:t>Australia, EE.UU. Brasil</a:t>
                      </a:r>
                      <a:endParaRPr lang="es-AR" dirty="0"/>
                    </a:p>
                  </a:txBody>
                  <a:tcPr/>
                </a:tc>
                <a:extLst>
                  <a:ext uri="{0D108BD9-81ED-4DB2-BD59-A6C34878D82A}">
                    <a16:rowId xmlns:a16="http://schemas.microsoft.com/office/drawing/2014/main" val="3227809409"/>
                  </a:ext>
                </a:extLst>
              </a:tr>
              <a:tr h="445363">
                <a:tc vMerge="1">
                  <a:txBody>
                    <a:bodyPr/>
                    <a:lstStyle/>
                    <a:p>
                      <a:endParaRPr lang="es-AR" dirty="0"/>
                    </a:p>
                  </a:txBody>
                  <a:tcPr/>
                </a:tc>
                <a:tc>
                  <a:txBody>
                    <a:bodyPr/>
                    <a:lstStyle/>
                    <a:p>
                      <a:r>
                        <a:rPr lang="es-ES" dirty="0"/>
                        <a:t>Lepidolita</a:t>
                      </a:r>
                      <a:endParaRPr lang="es-AR" dirty="0"/>
                    </a:p>
                  </a:txBody>
                  <a:tcPr>
                    <a:solidFill>
                      <a:schemeClr val="accent6">
                        <a:lumMod val="20000"/>
                        <a:lumOff val="80000"/>
                      </a:schemeClr>
                    </a:solidFill>
                  </a:tcPr>
                </a:tc>
                <a:tc>
                  <a:txBody>
                    <a:bodyPr/>
                    <a:lstStyle/>
                    <a:p>
                      <a:r>
                        <a:rPr lang="es-ES" dirty="0"/>
                        <a:t>EE.UU., Canadá</a:t>
                      </a:r>
                      <a:endParaRPr lang="es-AR" dirty="0"/>
                    </a:p>
                  </a:txBody>
                  <a:tcPr>
                    <a:solidFill>
                      <a:schemeClr val="accent6">
                        <a:lumMod val="20000"/>
                        <a:lumOff val="80000"/>
                      </a:schemeClr>
                    </a:solidFill>
                  </a:tcPr>
                </a:tc>
                <a:extLst>
                  <a:ext uri="{0D108BD9-81ED-4DB2-BD59-A6C34878D82A}">
                    <a16:rowId xmlns:a16="http://schemas.microsoft.com/office/drawing/2014/main" val="1069517269"/>
                  </a:ext>
                </a:extLst>
              </a:tr>
              <a:tr h="445363">
                <a:tc vMerge="1">
                  <a:txBody>
                    <a:bodyPr/>
                    <a:lstStyle/>
                    <a:p>
                      <a:endParaRPr lang="es-AR" dirty="0"/>
                    </a:p>
                  </a:txBody>
                  <a:tcPr/>
                </a:tc>
                <a:tc>
                  <a:txBody>
                    <a:bodyPr/>
                    <a:lstStyle/>
                    <a:p>
                      <a:r>
                        <a:rPr lang="es-ES" dirty="0" err="1"/>
                        <a:t>Jadarita</a:t>
                      </a:r>
                      <a:endParaRPr lang="es-AR" dirty="0"/>
                    </a:p>
                  </a:txBody>
                  <a:tcPr>
                    <a:solidFill>
                      <a:schemeClr val="accent6">
                        <a:lumMod val="20000"/>
                        <a:lumOff val="80000"/>
                      </a:schemeClr>
                    </a:solidFill>
                  </a:tcPr>
                </a:tc>
                <a:tc>
                  <a:txBody>
                    <a:bodyPr/>
                    <a:lstStyle/>
                    <a:p>
                      <a:r>
                        <a:rPr lang="es-ES" dirty="0"/>
                        <a:t>Serbia</a:t>
                      </a:r>
                      <a:endParaRPr lang="es-AR" dirty="0"/>
                    </a:p>
                  </a:txBody>
                  <a:tcPr>
                    <a:solidFill>
                      <a:schemeClr val="accent6">
                        <a:lumMod val="20000"/>
                        <a:lumOff val="80000"/>
                      </a:schemeClr>
                    </a:solidFill>
                  </a:tcPr>
                </a:tc>
                <a:extLst>
                  <a:ext uri="{0D108BD9-81ED-4DB2-BD59-A6C34878D82A}">
                    <a16:rowId xmlns:a16="http://schemas.microsoft.com/office/drawing/2014/main" val="285716832"/>
                  </a:ext>
                </a:extLst>
              </a:tr>
              <a:tr h="445363">
                <a:tc vMerge="1">
                  <a:txBody>
                    <a:bodyPr/>
                    <a:lstStyle/>
                    <a:p>
                      <a:endParaRPr lang="es-AR" dirty="0"/>
                    </a:p>
                  </a:txBody>
                  <a:tcPr/>
                </a:tc>
                <a:tc>
                  <a:txBody>
                    <a:bodyPr/>
                    <a:lstStyle/>
                    <a:p>
                      <a:r>
                        <a:rPr lang="es-ES" dirty="0" err="1"/>
                        <a:t>Petalita</a:t>
                      </a:r>
                      <a:endParaRPr lang="es-AR" dirty="0"/>
                    </a:p>
                  </a:txBody>
                  <a:tcPr>
                    <a:solidFill>
                      <a:schemeClr val="accent6">
                        <a:lumMod val="20000"/>
                        <a:lumOff val="80000"/>
                      </a:schemeClr>
                    </a:solidFill>
                  </a:tcPr>
                </a:tc>
                <a:tc>
                  <a:txBody>
                    <a:bodyPr/>
                    <a:lstStyle/>
                    <a:p>
                      <a:r>
                        <a:rPr lang="es-ES" dirty="0"/>
                        <a:t>Perú, África</a:t>
                      </a:r>
                      <a:endParaRPr lang="es-AR" dirty="0"/>
                    </a:p>
                  </a:txBody>
                  <a:tcPr>
                    <a:solidFill>
                      <a:schemeClr val="accent6">
                        <a:lumMod val="20000"/>
                        <a:lumOff val="80000"/>
                      </a:schemeClr>
                    </a:solidFill>
                  </a:tcPr>
                </a:tc>
                <a:extLst>
                  <a:ext uri="{0D108BD9-81ED-4DB2-BD59-A6C34878D82A}">
                    <a16:rowId xmlns:a16="http://schemas.microsoft.com/office/drawing/2014/main" val="4088855152"/>
                  </a:ext>
                </a:extLst>
              </a:tr>
              <a:tr h="445363">
                <a:tc>
                  <a:txBody>
                    <a:bodyPr/>
                    <a:lstStyle/>
                    <a:p>
                      <a:pPr marL="0" algn="l" defTabSz="457200" rtl="0" eaLnBrk="1" latinLnBrk="0" hangingPunct="1"/>
                      <a:r>
                        <a:rPr lang="es-ES" sz="1800" kern="1200" dirty="0">
                          <a:solidFill>
                            <a:schemeClr val="dk1"/>
                          </a:solidFill>
                          <a:latin typeface="+mn-lt"/>
                          <a:ea typeface="+mn-ea"/>
                          <a:cs typeface="+mn-cs"/>
                        </a:rPr>
                        <a:t>Arcillas</a:t>
                      </a:r>
                      <a:endParaRPr lang="es-AR" sz="1800" kern="1200" dirty="0">
                        <a:solidFill>
                          <a:schemeClr val="dk1"/>
                        </a:solidFill>
                        <a:latin typeface="+mn-lt"/>
                        <a:ea typeface="+mn-ea"/>
                        <a:cs typeface="+mn-cs"/>
                      </a:endParaRPr>
                    </a:p>
                  </a:txBody>
                  <a:tcPr>
                    <a:solidFill>
                      <a:schemeClr val="accent1">
                        <a:lumMod val="20000"/>
                        <a:lumOff val="80000"/>
                      </a:schemeClr>
                    </a:solidFill>
                  </a:tcPr>
                </a:tc>
                <a:tc>
                  <a:txBody>
                    <a:bodyPr/>
                    <a:lstStyle/>
                    <a:p>
                      <a:endParaRPr lang="es-AR" dirty="0"/>
                    </a:p>
                  </a:txBody>
                  <a:tcPr>
                    <a:solidFill>
                      <a:schemeClr val="accent1">
                        <a:lumMod val="20000"/>
                        <a:lumOff val="80000"/>
                      </a:schemeClr>
                    </a:solidFill>
                  </a:tcPr>
                </a:tc>
                <a:tc>
                  <a:txBody>
                    <a:bodyPr/>
                    <a:lstStyle/>
                    <a:p>
                      <a:r>
                        <a:rPr lang="es-ES" dirty="0"/>
                        <a:t>México, EE.UU.</a:t>
                      </a:r>
                      <a:endParaRPr lang="es-AR" dirty="0"/>
                    </a:p>
                  </a:txBody>
                  <a:tcPr>
                    <a:solidFill>
                      <a:schemeClr val="accent1">
                        <a:lumMod val="20000"/>
                        <a:lumOff val="80000"/>
                      </a:schemeClr>
                    </a:solidFill>
                  </a:tcPr>
                </a:tc>
                <a:extLst>
                  <a:ext uri="{0D108BD9-81ED-4DB2-BD59-A6C34878D82A}">
                    <a16:rowId xmlns:a16="http://schemas.microsoft.com/office/drawing/2014/main" val="855435565"/>
                  </a:ext>
                </a:extLst>
              </a:tr>
              <a:tr h="768709">
                <a:tc>
                  <a:txBody>
                    <a:bodyPr/>
                    <a:lstStyle/>
                    <a:p>
                      <a:r>
                        <a:rPr lang="es-ES" dirty="0"/>
                        <a:t>Aguas de Mar</a:t>
                      </a:r>
                      <a:endParaRPr lang="es-AR" dirty="0"/>
                    </a:p>
                  </a:txBody>
                  <a:tcPr/>
                </a:tc>
                <a:tc>
                  <a:txBody>
                    <a:bodyPr/>
                    <a:lstStyle/>
                    <a:p>
                      <a:r>
                        <a:rPr lang="es-ES" dirty="0"/>
                        <a:t>Observación: muy reducida concentración</a:t>
                      </a:r>
                      <a:endParaRPr lang="es-AR" dirty="0"/>
                    </a:p>
                  </a:txBody>
                  <a:tcPr/>
                </a:tc>
                <a:tc>
                  <a:txBody>
                    <a:bodyPr/>
                    <a:lstStyle/>
                    <a:p>
                      <a:endParaRPr lang="es-AR" dirty="0"/>
                    </a:p>
                  </a:txBody>
                  <a:tcPr/>
                </a:tc>
                <a:extLst>
                  <a:ext uri="{0D108BD9-81ED-4DB2-BD59-A6C34878D82A}">
                    <a16:rowId xmlns:a16="http://schemas.microsoft.com/office/drawing/2014/main" val="3356506308"/>
                  </a:ext>
                </a:extLst>
              </a:tr>
            </a:tbl>
          </a:graphicData>
        </a:graphic>
      </p:graphicFrame>
    </p:spTree>
    <p:extLst>
      <p:ext uri="{BB962C8B-B14F-4D97-AF65-F5344CB8AC3E}">
        <p14:creationId xmlns:p14="http://schemas.microsoft.com/office/powerpoint/2010/main" val="27125334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551F63-3B28-4529-9093-BB3B875E8E3B}"/>
              </a:ext>
            </a:extLst>
          </p:cNvPr>
          <p:cNvSpPr>
            <a:spLocks noGrp="1"/>
          </p:cNvSpPr>
          <p:nvPr>
            <p:ph type="title"/>
          </p:nvPr>
        </p:nvSpPr>
        <p:spPr>
          <a:xfrm>
            <a:off x="2592925" y="323557"/>
            <a:ext cx="8911687" cy="773723"/>
          </a:xfrm>
        </p:spPr>
        <p:txBody>
          <a:bodyPr>
            <a:normAutofit/>
          </a:bodyPr>
          <a:lstStyle/>
          <a:p>
            <a:r>
              <a:rPr lang="es-ES" sz="3800" dirty="0">
                <a:latin typeface="Book Antiqua" panose="02040602050305030304" pitchFamily="18" charset="0"/>
              </a:rPr>
              <a:t>Marco normativo y tributario vigente</a:t>
            </a:r>
            <a:endParaRPr lang="es-AR" sz="3800" dirty="0">
              <a:latin typeface="Book Antiqua" panose="02040602050305030304" pitchFamily="18" charset="0"/>
            </a:endParaRPr>
          </a:p>
        </p:txBody>
      </p:sp>
      <p:sp>
        <p:nvSpPr>
          <p:cNvPr id="3" name="Marcador de contenido 2">
            <a:extLst>
              <a:ext uri="{FF2B5EF4-FFF2-40B4-BE49-F238E27FC236}">
                <a16:creationId xmlns:a16="http://schemas.microsoft.com/office/drawing/2014/main" id="{621E32DF-9B2C-4E3E-A288-F2798173CB93}"/>
              </a:ext>
            </a:extLst>
          </p:cNvPr>
          <p:cNvSpPr>
            <a:spLocks noGrp="1"/>
          </p:cNvSpPr>
          <p:nvPr>
            <p:ph idx="1"/>
          </p:nvPr>
        </p:nvSpPr>
        <p:spPr>
          <a:xfrm>
            <a:off x="2589212" y="1195754"/>
            <a:ext cx="8915400" cy="5059272"/>
          </a:xfrm>
        </p:spPr>
        <p:txBody>
          <a:bodyPr>
            <a:normAutofit fontScale="85000" lnSpcReduction="20000"/>
          </a:bodyPr>
          <a:lstStyle/>
          <a:p>
            <a:pPr marL="0" indent="0">
              <a:buNone/>
            </a:pPr>
            <a:r>
              <a:rPr lang="es-ES" sz="2200" dirty="0">
                <a:latin typeface="Book Antiqua" panose="02040602050305030304" pitchFamily="18" charset="0"/>
              </a:rPr>
              <a:t>Tratamiento bajo la legislación minera</a:t>
            </a:r>
          </a:p>
          <a:p>
            <a:r>
              <a:rPr lang="es-ES" sz="2200" dirty="0">
                <a:latin typeface="Book Antiqua" panose="02040602050305030304" pitchFamily="18" charset="0"/>
              </a:rPr>
              <a:t>Artículo 124 de la Constitución Nacional (1994).</a:t>
            </a:r>
          </a:p>
          <a:p>
            <a:r>
              <a:rPr lang="es-ES" sz="2200" dirty="0">
                <a:latin typeface="Book Antiqua" panose="02040602050305030304" pitchFamily="18" charset="0"/>
              </a:rPr>
              <a:t>Ley de Inversiones Mineras – N°24.196 (1993)</a:t>
            </a:r>
          </a:p>
          <a:p>
            <a:r>
              <a:rPr lang="es-ES" sz="2200" dirty="0">
                <a:latin typeface="Book Antiqua" panose="02040602050305030304" pitchFamily="18" charset="0"/>
              </a:rPr>
              <a:t>Código de Minería (1886 </a:t>
            </a:r>
            <a:r>
              <a:rPr lang="es-ES" sz="2200" dirty="0" err="1">
                <a:latin typeface="Book Antiqua" panose="02040602050305030304" pitchFamily="18" charset="0"/>
              </a:rPr>
              <a:t>Ref</a:t>
            </a:r>
            <a:r>
              <a:rPr lang="es-ES" sz="2200" dirty="0">
                <a:latin typeface="Book Antiqua" panose="02040602050305030304" pitchFamily="18" charset="0"/>
              </a:rPr>
              <a:t> 1997)</a:t>
            </a:r>
          </a:p>
          <a:p>
            <a:pPr marL="0" indent="0">
              <a:buNone/>
            </a:pPr>
            <a:r>
              <a:rPr lang="es-ES" sz="2200" dirty="0">
                <a:latin typeface="Book Antiqua" panose="02040602050305030304" pitchFamily="18" charset="0"/>
              </a:rPr>
              <a:t>******</a:t>
            </a:r>
          </a:p>
          <a:p>
            <a:r>
              <a:rPr lang="es-ES" sz="2200" dirty="0">
                <a:latin typeface="Book Antiqua" panose="02040602050305030304" pitchFamily="18" charset="0"/>
              </a:rPr>
              <a:t>Reintegros de a las exportaciones de mercaderías elaboradas a partir de sustancias minerales extraídas en las Provincias de Catamarca, Jujuy y Salta del 5% (Res. 762/93; Res. 479/98; Res 220/01)</a:t>
            </a:r>
          </a:p>
          <a:p>
            <a:r>
              <a:rPr lang="es-ES" sz="2200" dirty="0">
                <a:latin typeface="Book Antiqua" panose="02040602050305030304" pitchFamily="18" charset="0"/>
              </a:rPr>
              <a:t>Reintegros de Exportación al Carbonato y al Cloruro de Litio del 1,5% del valor FOB (Decreto 767/2018, antes era 3%)</a:t>
            </a:r>
          </a:p>
          <a:p>
            <a:pPr marL="0" indent="0">
              <a:buNone/>
            </a:pPr>
            <a:r>
              <a:rPr lang="es-ES" sz="2200" dirty="0">
                <a:latin typeface="Book Antiqua" panose="02040602050305030304" pitchFamily="18" charset="0"/>
              </a:rPr>
              <a:t>Es interesante observar que el hidróxido de litio tiene los mismos reintegros de exportación.</a:t>
            </a:r>
          </a:p>
          <a:p>
            <a:r>
              <a:rPr lang="es-AR" sz="2200" dirty="0">
                <a:effectLst/>
                <a:latin typeface="Book Antiqua" panose="02040602050305030304" pitchFamily="18" charset="0"/>
                <a:ea typeface="Times New Roman" panose="02020603050405020304" pitchFamily="18" charset="0"/>
              </a:rPr>
              <a:t>Ley </a:t>
            </a:r>
            <a:r>
              <a:rPr lang="es-AR" sz="2200" dirty="0" err="1">
                <a:effectLst/>
                <a:latin typeface="Book Antiqua" panose="02040602050305030304" pitchFamily="18" charset="0"/>
                <a:ea typeface="Times New Roman" panose="02020603050405020304" pitchFamily="18" charset="0"/>
              </a:rPr>
              <a:t>N°</a:t>
            </a:r>
            <a:r>
              <a:rPr lang="es-AR" sz="2200" dirty="0">
                <a:effectLst/>
                <a:latin typeface="Book Antiqua" panose="02040602050305030304" pitchFamily="18" charset="0"/>
                <a:ea typeface="Times New Roman" panose="02020603050405020304" pitchFamily="18" charset="0"/>
              </a:rPr>
              <a:t> 24.228</a:t>
            </a:r>
            <a:r>
              <a:rPr lang="es-ES" sz="2200" dirty="0">
                <a:effectLst/>
                <a:latin typeface="Book Antiqua" panose="02040602050305030304" pitchFamily="18" charset="0"/>
                <a:ea typeface="Times New Roman" panose="02020603050405020304" pitchFamily="18" charset="0"/>
              </a:rPr>
              <a:t> </a:t>
            </a:r>
            <a:r>
              <a:rPr lang="es-ES" sz="2200" dirty="0">
                <a:latin typeface="Book Antiqua" panose="02040602050305030304" pitchFamily="18" charset="0"/>
                <a:ea typeface="Times New Roman" panose="02020603050405020304" pitchFamily="18" charset="0"/>
              </a:rPr>
              <a:t>incentivando a que las provincias promuevan reducciones tributarias propias (Sellos, Ingresos Brutos).</a:t>
            </a:r>
          </a:p>
          <a:p>
            <a:pPr marL="0" indent="0">
              <a:buNone/>
            </a:pPr>
            <a:r>
              <a:rPr lang="es-ES" sz="2200" dirty="0">
                <a:latin typeface="Book Antiqua" panose="02040602050305030304" pitchFamily="18" charset="0"/>
                <a:ea typeface="Times New Roman" panose="02020603050405020304" pitchFamily="18" charset="0"/>
              </a:rPr>
              <a:t>En Jujuy: exención de Ingresos Brutos Leyes 5290, 5791 (código fiscal de la Provincia) 6002 Exenciones de Sellos para múltiples actos jurídicos Ley 5791</a:t>
            </a:r>
          </a:p>
          <a:p>
            <a:pPr marL="0" indent="0">
              <a:buNone/>
            </a:pPr>
            <a:endParaRPr lang="es-ES" sz="2200" dirty="0">
              <a:latin typeface="Book Antiqua" panose="02040602050305030304" pitchFamily="18" charset="0"/>
            </a:endParaRPr>
          </a:p>
          <a:p>
            <a:pPr marL="0" indent="0">
              <a:buNone/>
            </a:pPr>
            <a:endParaRPr lang="es-ES" dirty="0"/>
          </a:p>
          <a:p>
            <a:pPr marL="0" indent="0">
              <a:buNone/>
            </a:pPr>
            <a:endParaRPr lang="es-ES" dirty="0"/>
          </a:p>
          <a:p>
            <a:pPr marL="0" indent="0">
              <a:buNone/>
            </a:pPr>
            <a:endParaRPr lang="es-ES" dirty="0"/>
          </a:p>
          <a:p>
            <a:pPr marL="0" indent="0">
              <a:buNone/>
            </a:pPr>
            <a:endParaRPr lang="es-ES" dirty="0"/>
          </a:p>
          <a:p>
            <a:endParaRPr lang="es-AR" dirty="0"/>
          </a:p>
        </p:txBody>
      </p:sp>
    </p:spTree>
    <p:extLst>
      <p:ext uri="{BB962C8B-B14F-4D97-AF65-F5344CB8AC3E}">
        <p14:creationId xmlns:p14="http://schemas.microsoft.com/office/powerpoint/2010/main" val="140571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3E34CA-FD39-472C-B4F1-3A374E1786F7}"/>
              </a:ext>
            </a:extLst>
          </p:cNvPr>
          <p:cNvSpPr>
            <a:spLocks noGrp="1"/>
          </p:cNvSpPr>
          <p:nvPr>
            <p:ph type="title"/>
          </p:nvPr>
        </p:nvSpPr>
        <p:spPr>
          <a:xfrm>
            <a:off x="2592925" y="351692"/>
            <a:ext cx="8911687" cy="759656"/>
          </a:xfrm>
        </p:spPr>
        <p:txBody>
          <a:bodyPr>
            <a:normAutofit fontScale="90000"/>
          </a:bodyPr>
          <a:lstStyle/>
          <a:p>
            <a:r>
              <a:rPr lang="es-ES" dirty="0"/>
              <a:t>Artículo 124 de la Constitución Nacional</a:t>
            </a:r>
            <a:endParaRPr lang="es-AR" dirty="0"/>
          </a:p>
        </p:txBody>
      </p:sp>
      <p:sp>
        <p:nvSpPr>
          <p:cNvPr id="3" name="Marcador de contenido 2">
            <a:extLst>
              <a:ext uri="{FF2B5EF4-FFF2-40B4-BE49-F238E27FC236}">
                <a16:creationId xmlns:a16="http://schemas.microsoft.com/office/drawing/2014/main" id="{448EB8CF-2738-466C-981A-EE5CD18C3F18}"/>
              </a:ext>
            </a:extLst>
          </p:cNvPr>
          <p:cNvSpPr>
            <a:spLocks noGrp="1"/>
          </p:cNvSpPr>
          <p:nvPr>
            <p:ph idx="1"/>
          </p:nvPr>
        </p:nvSpPr>
        <p:spPr>
          <a:xfrm>
            <a:off x="2589212" y="1350498"/>
            <a:ext cx="8915400" cy="4560724"/>
          </a:xfrm>
        </p:spPr>
        <p:txBody>
          <a:bodyPr/>
          <a:lstStyle/>
          <a:p>
            <a:pPr marL="0" indent="0">
              <a:buNone/>
            </a:pPr>
            <a:r>
              <a:rPr lang="es-ES" sz="2400" b="1" dirty="0">
                <a:latin typeface="Book Antiqua" panose="02040602050305030304" pitchFamily="18" charset="0"/>
              </a:rPr>
              <a:t>Provincialización del recurso</a:t>
            </a:r>
          </a:p>
          <a:p>
            <a:pPr marL="0" indent="0">
              <a:buNone/>
            </a:pPr>
            <a:endParaRPr lang="es-ES" dirty="0"/>
          </a:p>
          <a:p>
            <a:pPr marL="0" indent="0" algn="just">
              <a:buNone/>
            </a:pPr>
            <a:r>
              <a:rPr lang="es-ES" dirty="0"/>
              <a:t>“Las provincias podrán crear regiones para el desarrollo económico y social y establecer órganos con facultades para el cumplimiento de sus fines y podrán también celebrar convenios internacionales en tanto no sean incompatibles con la política exterior de la Nación y no afecten las facultades delegadas al Gobierno federal o el crédito público de la Nación; con conocimiento del Congreso Nacional. La ciudad de Buenos Aires tendrá el régimen que se establezca a tal efecto. </a:t>
            </a:r>
          </a:p>
          <a:p>
            <a:pPr marL="0" indent="0" algn="just">
              <a:buNone/>
            </a:pPr>
            <a:r>
              <a:rPr lang="es-ES" b="1" dirty="0"/>
              <a:t>Corresponde a las provincias el dominio originario de los recursos naturales existentes en su territorio.”</a:t>
            </a:r>
            <a:endParaRPr lang="es-AR" b="1" dirty="0"/>
          </a:p>
        </p:txBody>
      </p:sp>
    </p:spTree>
    <p:extLst>
      <p:ext uri="{BB962C8B-B14F-4D97-AF65-F5344CB8AC3E}">
        <p14:creationId xmlns:p14="http://schemas.microsoft.com/office/powerpoint/2010/main" val="1862026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EFCF42-518C-44EE-95B2-CB8558F13D74}"/>
              </a:ext>
            </a:extLst>
          </p:cNvPr>
          <p:cNvSpPr>
            <a:spLocks noGrp="1"/>
          </p:cNvSpPr>
          <p:nvPr>
            <p:ph type="title"/>
          </p:nvPr>
        </p:nvSpPr>
        <p:spPr>
          <a:xfrm>
            <a:off x="2592925" y="351693"/>
            <a:ext cx="8911687" cy="886264"/>
          </a:xfrm>
        </p:spPr>
        <p:txBody>
          <a:bodyPr>
            <a:normAutofit fontScale="90000"/>
          </a:bodyPr>
          <a:lstStyle/>
          <a:p>
            <a:r>
              <a:rPr lang="es-ES" dirty="0"/>
              <a:t>Ley de Inversiones Mineras</a:t>
            </a:r>
            <a:br>
              <a:rPr lang="es-ES" dirty="0"/>
            </a:br>
            <a:r>
              <a:rPr lang="es-ES" sz="2000" dirty="0"/>
              <a:t>(y otras leyes)</a:t>
            </a:r>
            <a:endParaRPr lang="es-AR" sz="2000" dirty="0"/>
          </a:p>
        </p:txBody>
      </p:sp>
      <p:sp>
        <p:nvSpPr>
          <p:cNvPr id="3" name="Marcador de contenido 2">
            <a:extLst>
              <a:ext uri="{FF2B5EF4-FFF2-40B4-BE49-F238E27FC236}">
                <a16:creationId xmlns:a16="http://schemas.microsoft.com/office/drawing/2014/main" id="{C0287742-D4D2-4099-AF91-621AD5CC645A}"/>
              </a:ext>
            </a:extLst>
          </p:cNvPr>
          <p:cNvSpPr>
            <a:spLocks noGrp="1"/>
          </p:cNvSpPr>
          <p:nvPr>
            <p:ph idx="1"/>
          </p:nvPr>
        </p:nvSpPr>
        <p:spPr>
          <a:xfrm>
            <a:off x="2589212" y="1237957"/>
            <a:ext cx="8915400" cy="4937556"/>
          </a:xfrm>
        </p:spPr>
        <p:txBody>
          <a:bodyPr>
            <a:normAutofit/>
          </a:bodyPr>
          <a:lstStyle/>
          <a:p>
            <a:pPr algn="just"/>
            <a:r>
              <a:rPr lang="es-ES" dirty="0">
                <a:latin typeface="Book Antiqua" panose="02040602050305030304" pitchFamily="18" charset="0"/>
              </a:rPr>
              <a:t>Estabilidad Fiscal por 30 años</a:t>
            </a:r>
          </a:p>
          <a:p>
            <a:pPr algn="just"/>
            <a:r>
              <a:rPr lang="es-AR" dirty="0">
                <a:latin typeface="Book Antiqua" panose="02040602050305030304" pitchFamily="18" charset="0"/>
                <a:ea typeface="Times New Roman" panose="02020603050405020304" pitchFamily="18" charset="0"/>
              </a:rPr>
              <a:t>P</a:t>
            </a:r>
            <a:r>
              <a:rPr lang="es-AR" dirty="0">
                <a:effectLst/>
                <a:latin typeface="Book Antiqua" panose="02040602050305030304" pitchFamily="18" charset="0"/>
                <a:ea typeface="Times New Roman" panose="02020603050405020304" pitchFamily="18" charset="0"/>
              </a:rPr>
              <a:t>ermite la deducción de los montos invertidos en prospección, exploración y estudios de factibilidad del Impuesto a las Ganancias.</a:t>
            </a:r>
          </a:p>
          <a:p>
            <a:pPr algn="just"/>
            <a:r>
              <a:rPr lang="es-AR" dirty="0">
                <a:latin typeface="Book Antiqua" panose="02040602050305030304" pitchFamily="18" charset="0"/>
                <a:ea typeface="Times New Roman" panose="02020603050405020304" pitchFamily="18" charset="0"/>
              </a:rPr>
              <a:t>Amortización acelerada de las maquinarias, instalaciones, vehículos y bienes durables de producción en general a los fines de reducir el pago del I.GG.</a:t>
            </a:r>
          </a:p>
          <a:p>
            <a:pPr algn="just"/>
            <a:r>
              <a:rPr lang="es-AR" dirty="0">
                <a:effectLst/>
                <a:latin typeface="Book Antiqua" panose="02040602050305030304" pitchFamily="18" charset="0"/>
                <a:ea typeface="Times New Roman" panose="02020603050405020304" pitchFamily="18" charset="0"/>
              </a:rPr>
              <a:t>La importaci</a:t>
            </a:r>
            <a:r>
              <a:rPr lang="es-AR" dirty="0">
                <a:latin typeface="Book Antiqua" panose="02040602050305030304" pitchFamily="18" charset="0"/>
                <a:ea typeface="Times New Roman" panose="02020603050405020304" pitchFamily="18" charset="0"/>
              </a:rPr>
              <a:t>ón de equipos cuenta con devolución anticipada del IVA.</a:t>
            </a:r>
          </a:p>
          <a:p>
            <a:pPr algn="just"/>
            <a:r>
              <a:rPr lang="es-AR" dirty="0">
                <a:effectLst/>
                <a:latin typeface="Book Antiqua" panose="02040602050305030304" pitchFamily="18" charset="0"/>
                <a:ea typeface="Times New Roman" panose="02020603050405020304" pitchFamily="18" charset="0"/>
              </a:rPr>
              <a:t>Regalías 3% del “Valor en boca de mina” (valor obtenido en la primera etapa luego de la deducción de costos de extracción).</a:t>
            </a:r>
          </a:p>
          <a:p>
            <a:pPr algn="just"/>
            <a:r>
              <a:rPr lang="es-AR" dirty="0">
                <a:latin typeface="Book Antiqua" panose="02040602050305030304" pitchFamily="18" charset="0"/>
                <a:ea typeface="Times New Roman" panose="02020603050405020304" pitchFamily="18" charset="0"/>
              </a:rPr>
              <a:t>Deducción del impuesto a los combustibles líquidos.</a:t>
            </a:r>
            <a:endParaRPr lang="es-AR" dirty="0">
              <a:effectLst/>
              <a:latin typeface="Book Antiqua" panose="02040602050305030304" pitchFamily="18" charset="0"/>
              <a:ea typeface="Times New Roman" panose="02020603050405020304" pitchFamily="18" charset="0"/>
            </a:endParaRPr>
          </a:p>
          <a:p>
            <a:pPr algn="just"/>
            <a:r>
              <a:rPr lang="es-AR" dirty="0">
                <a:effectLst/>
                <a:latin typeface="Book Antiqua" panose="02040602050305030304" pitchFamily="18" charset="0"/>
                <a:ea typeface="Times New Roman" panose="02020603050405020304" pitchFamily="18" charset="0"/>
              </a:rPr>
              <a:t>La Ley </a:t>
            </a:r>
            <a:r>
              <a:rPr lang="es-AR" dirty="0" err="1">
                <a:effectLst/>
                <a:latin typeface="Book Antiqua" panose="02040602050305030304" pitchFamily="18" charset="0"/>
                <a:ea typeface="Times New Roman" panose="02020603050405020304" pitchFamily="18" charset="0"/>
              </a:rPr>
              <a:t>N°</a:t>
            </a:r>
            <a:r>
              <a:rPr lang="es-AR" dirty="0">
                <a:effectLst/>
                <a:latin typeface="Book Antiqua" panose="02040602050305030304" pitchFamily="18" charset="0"/>
                <a:ea typeface="Times New Roman" panose="02020603050405020304" pitchFamily="18" charset="0"/>
              </a:rPr>
              <a:t> 24.228 establece que las provincias -en sintonía con el accionar de la Nación-, deberán propiciar la eliminación del pago de gravámenes y tasas provinciales y municipales (lo cual puede incluir el Impuesto sobre los Ingresos Brutos) y la eliminación del Impuesto de Sellos en actos jurídicos vinculados con la prospección, exploración o explotación minera.</a:t>
            </a:r>
            <a:endParaRPr lang="es-AR" dirty="0">
              <a:latin typeface="Book Antiqua" panose="02040602050305030304" pitchFamily="18" charset="0"/>
            </a:endParaRPr>
          </a:p>
        </p:txBody>
      </p:sp>
    </p:spTree>
    <p:extLst>
      <p:ext uri="{BB962C8B-B14F-4D97-AF65-F5344CB8AC3E}">
        <p14:creationId xmlns:p14="http://schemas.microsoft.com/office/powerpoint/2010/main" val="3259430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3E6F3F-4C35-4A2A-AA8F-43AB4E3E29B0}"/>
              </a:ext>
            </a:extLst>
          </p:cNvPr>
          <p:cNvSpPr>
            <a:spLocks noGrp="1"/>
          </p:cNvSpPr>
          <p:nvPr>
            <p:ph type="title"/>
          </p:nvPr>
        </p:nvSpPr>
        <p:spPr>
          <a:xfrm>
            <a:off x="2592925" y="309490"/>
            <a:ext cx="8911687" cy="759656"/>
          </a:xfrm>
        </p:spPr>
        <p:txBody>
          <a:bodyPr/>
          <a:lstStyle/>
          <a:p>
            <a:r>
              <a:rPr lang="es-ES" dirty="0"/>
              <a:t>Código de Minería</a:t>
            </a:r>
            <a:endParaRPr lang="es-AR" dirty="0"/>
          </a:p>
        </p:txBody>
      </p:sp>
      <p:sp>
        <p:nvSpPr>
          <p:cNvPr id="3" name="Marcador de contenido 2">
            <a:extLst>
              <a:ext uri="{FF2B5EF4-FFF2-40B4-BE49-F238E27FC236}">
                <a16:creationId xmlns:a16="http://schemas.microsoft.com/office/drawing/2014/main" id="{2FF38220-946F-4852-8F08-B43F75732111}"/>
              </a:ext>
            </a:extLst>
          </p:cNvPr>
          <p:cNvSpPr>
            <a:spLocks noGrp="1"/>
          </p:cNvSpPr>
          <p:nvPr>
            <p:ph idx="1"/>
          </p:nvPr>
        </p:nvSpPr>
        <p:spPr>
          <a:xfrm>
            <a:off x="2589212" y="1069146"/>
            <a:ext cx="8915400" cy="4842076"/>
          </a:xfrm>
        </p:spPr>
        <p:txBody>
          <a:bodyPr/>
          <a:lstStyle/>
          <a:p>
            <a:pPr algn="just"/>
            <a:r>
              <a:rPr lang="es-AR" sz="1800" dirty="0">
                <a:effectLst/>
                <a:latin typeface="Book Antiqua" panose="02040602050305030304" pitchFamily="18" charset="0"/>
                <a:ea typeface="Times New Roman" panose="02020603050405020304" pitchFamily="18" charset="0"/>
              </a:rPr>
              <a:t>Código diferencia la propiedad superficiaria y la del subsuelo, resultando la segunda propiedad del descubridor. En este sentido, los minerales no son tratados como un bien público, sino que los mismos son susceptibles de ser aprovechados por sus descubridores, a quienes </a:t>
            </a:r>
            <a:r>
              <a:rPr lang="es-AR" sz="1800" b="1" dirty="0">
                <a:effectLst/>
                <a:latin typeface="Book Antiqua" panose="02040602050305030304" pitchFamily="18" charset="0"/>
                <a:ea typeface="Times New Roman" panose="02020603050405020304" pitchFamily="18" charset="0"/>
              </a:rPr>
              <a:t>el Estado tiene la potestad para realizarles concesiones.</a:t>
            </a:r>
            <a:r>
              <a:rPr lang="es-AR" sz="1800" dirty="0">
                <a:effectLst/>
                <a:latin typeface="Book Antiqua" panose="02040602050305030304" pitchFamily="18" charset="0"/>
                <a:ea typeface="Times New Roman" panose="02020603050405020304" pitchFamily="18" charset="0"/>
              </a:rPr>
              <a:t> Para hacerse de la mina, un particular tan solo debe realizar una manifestación de descubrimiento ante un escribano de minas (actualmente un Juzgado de Minas), mientras que para hacerse de la propiedad del subsuelo debe: a) abonar un canon minero; b) invertir un capital mínimo; c) llevar adelante la explotación.</a:t>
            </a:r>
          </a:p>
          <a:p>
            <a:pPr marL="0" indent="0" algn="just">
              <a:buNone/>
            </a:pPr>
            <a:endParaRPr lang="es-AR" dirty="0">
              <a:latin typeface="Book Antiqua" panose="02040602050305030304" pitchFamily="18" charset="0"/>
            </a:endParaRPr>
          </a:p>
          <a:p>
            <a:pPr marL="0" indent="0" algn="just">
              <a:buNone/>
            </a:pPr>
            <a:r>
              <a:rPr lang="es-AR" dirty="0">
                <a:latin typeface="Book Antiqua" panose="02040602050305030304" pitchFamily="18" charset="0"/>
              </a:rPr>
              <a:t>Lógica de “los exploradores” e incluso especulación de tipo inmobiliaria a partir de la tenencia de pedimentos.</a:t>
            </a:r>
          </a:p>
        </p:txBody>
      </p:sp>
    </p:spTree>
    <p:extLst>
      <p:ext uri="{BB962C8B-B14F-4D97-AF65-F5344CB8AC3E}">
        <p14:creationId xmlns:p14="http://schemas.microsoft.com/office/powerpoint/2010/main" val="607649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C429DC92-64DB-9ACD-4E94-E07EE24B0498}"/>
              </a:ext>
            </a:extLst>
          </p:cNvPr>
          <p:cNvGraphicFramePr>
            <a:graphicFrameLocks noGrp="1"/>
          </p:cNvGraphicFramePr>
          <p:nvPr>
            <p:ph idx="1"/>
            <p:extLst>
              <p:ext uri="{D42A27DB-BD31-4B8C-83A1-F6EECF244321}">
                <p14:modId xmlns:p14="http://schemas.microsoft.com/office/powerpoint/2010/main" val="1290065066"/>
              </p:ext>
            </p:extLst>
          </p:nvPr>
        </p:nvGraphicFramePr>
        <p:xfrm>
          <a:off x="2561916" y="200002"/>
          <a:ext cx="9188806" cy="7396822"/>
        </p:xfrm>
        <a:graphic>
          <a:graphicData uri="http://schemas.openxmlformats.org/drawingml/2006/table">
            <a:tbl>
              <a:tblPr firstRow="1" bandRow="1">
                <a:tableStyleId>{5C22544A-7EE6-4342-B048-85BDC9FD1C3A}</a:tableStyleId>
              </a:tblPr>
              <a:tblGrid>
                <a:gridCol w="1328628">
                  <a:extLst>
                    <a:ext uri="{9D8B030D-6E8A-4147-A177-3AD203B41FA5}">
                      <a16:colId xmlns:a16="http://schemas.microsoft.com/office/drawing/2014/main" val="1817484542"/>
                    </a:ext>
                  </a:extLst>
                </a:gridCol>
                <a:gridCol w="1480923">
                  <a:extLst>
                    <a:ext uri="{9D8B030D-6E8A-4147-A177-3AD203B41FA5}">
                      <a16:colId xmlns:a16="http://schemas.microsoft.com/office/drawing/2014/main" val="4143423717"/>
                    </a:ext>
                  </a:extLst>
                </a:gridCol>
                <a:gridCol w="1975763">
                  <a:extLst>
                    <a:ext uri="{9D8B030D-6E8A-4147-A177-3AD203B41FA5}">
                      <a16:colId xmlns:a16="http://schemas.microsoft.com/office/drawing/2014/main" val="2813218872"/>
                    </a:ext>
                  </a:extLst>
                </a:gridCol>
                <a:gridCol w="693780">
                  <a:extLst>
                    <a:ext uri="{9D8B030D-6E8A-4147-A177-3AD203B41FA5}">
                      <a16:colId xmlns:a16="http://schemas.microsoft.com/office/drawing/2014/main" val="1391257896"/>
                    </a:ext>
                  </a:extLst>
                </a:gridCol>
                <a:gridCol w="3709712">
                  <a:extLst>
                    <a:ext uri="{9D8B030D-6E8A-4147-A177-3AD203B41FA5}">
                      <a16:colId xmlns:a16="http://schemas.microsoft.com/office/drawing/2014/main" val="3077041180"/>
                    </a:ext>
                  </a:extLst>
                </a:gridCol>
              </a:tblGrid>
              <a:tr h="417298">
                <a:tc>
                  <a:txBody>
                    <a:bodyPr/>
                    <a:lstStyle/>
                    <a:p>
                      <a:pPr algn="ctr">
                        <a:lnSpc>
                          <a:spcPct val="107000"/>
                        </a:lnSpc>
                        <a:spcAft>
                          <a:spcPts val="800"/>
                        </a:spcAft>
                      </a:pPr>
                      <a:r>
                        <a:rPr lang="es-ES" sz="1200" b="1" dirty="0">
                          <a:effectLst/>
                          <a:latin typeface="Arial Narrow" panose="020B0606020202030204" pitchFamily="34" charset="0"/>
                          <a:ea typeface="Calibri" panose="020F0502020204030204" pitchFamily="34" charset="0"/>
                        </a:rPr>
                        <a:t>Proyecto y empresa subsidiaria</a:t>
                      </a:r>
                      <a:endParaRPr lang="es-AR" sz="1200" dirty="0">
                        <a:effectLst/>
                        <a:latin typeface="Calibri" panose="020F0502020204030204" pitchFamily="34" charset="0"/>
                        <a:ea typeface="Calibri" panose="020F0502020204030204" pitchFamily="34" charset="0"/>
                      </a:endParaRPr>
                    </a:p>
                  </a:txBody>
                  <a:tcPr marL="36195" marR="36195" marT="0" marB="0"/>
                </a:tc>
                <a:tc>
                  <a:txBody>
                    <a:bodyPr/>
                    <a:lstStyle/>
                    <a:p>
                      <a:pPr algn="ctr">
                        <a:lnSpc>
                          <a:spcPct val="107000"/>
                        </a:lnSpc>
                        <a:spcAft>
                          <a:spcPts val="800"/>
                        </a:spcAft>
                      </a:pPr>
                      <a:r>
                        <a:rPr lang="es-ES" sz="1200" b="1" dirty="0">
                          <a:effectLst/>
                          <a:latin typeface="Arial Narrow" panose="020B0606020202030204" pitchFamily="34" charset="0"/>
                          <a:ea typeface="Calibri" panose="020F0502020204030204" pitchFamily="34" charset="0"/>
                        </a:rPr>
                        <a:t>Salar y Provincia</a:t>
                      </a:r>
                      <a:endParaRPr lang="es-AR" sz="1200" dirty="0">
                        <a:effectLst/>
                        <a:latin typeface="Calibri" panose="020F0502020204030204" pitchFamily="34" charset="0"/>
                        <a:ea typeface="Calibri" panose="020F0502020204030204" pitchFamily="34" charset="0"/>
                      </a:endParaRPr>
                    </a:p>
                  </a:txBody>
                  <a:tcPr marL="36195" marR="36195" marT="0" marB="0"/>
                </a:tc>
                <a:tc>
                  <a:txBody>
                    <a:bodyPr/>
                    <a:lstStyle/>
                    <a:p>
                      <a:pPr algn="ctr">
                        <a:lnSpc>
                          <a:spcPct val="107000"/>
                        </a:lnSpc>
                        <a:spcAft>
                          <a:spcPts val="800"/>
                        </a:spcAft>
                      </a:pPr>
                      <a:r>
                        <a:rPr lang="es-ES" sz="1200" b="1" dirty="0">
                          <a:effectLst/>
                          <a:latin typeface="Arial Narrow" panose="020B0606020202030204" pitchFamily="34" charset="0"/>
                          <a:ea typeface="Calibri" panose="020F0502020204030204" pitchFamily="34" charset="0"/>
                        </a:rPr>
                        <a:t>Controlantes</a:t>
                      </a:r>
                      <a:endParaRPr lang="es-AR" sz="1200" dirty="0">
                        <a:effectLst/>
                        <a:latin typeface="Calibri" panose="020F0502020204030204" pitchFamily="34" charset="0"/>
                        <a:ea typeface="Calibri" panose="020F0502020204030204" pitchFamily="34" charset="0"/>
                      </a:endParaRPr>
                    </a:p>
                  </a:txBody>
                  <a:tcPr marL="36195" marR="36195" marT="0" marB="0"/>
                </a:tc>
                <a:tc>
                  <a:txBody>
                    <a:bodyPr/>
                    <a:lstStyle/>
                    <a:p>
                      <a:pPr algn="ctr">
                        <a:lnSpc>
                          <a:spcPct val="107000"/>
                        </a:lnSpc>
                        <a:spcAft>
                          <a:spcPts val="800"/>
                        </a:spcAft>
                      </a:pPr>
                      <a:r>
                        <a:rPr lang="es-ES" sz="1200" b="1">
                          <a:effectLst/>
                          <a:latin typeface="Arial Narrow" panose="020B0606020202030204" pitchFamily="34" charset="0"/>
                          <a:ea typeface="Calibri" panose="020F0502020204030204" pitchFamily="34" charset="0"/>
                        </a:rPr>
                        <a:t>Estado</a:t>
                      </a:r>
                      <a:endParaRPr lang="es-AR" sz="1200">
                        <a:effectLst/>
                        <a:latin typeface="Calibri" panose="020F0502020204030204" pitchFamily="34" charset="0"/>
                        <a:ea typeface="Calibri" panose="020F0502020204030204" pitchFamily="34" charset="0"/>
                      </a:endParaRPr>
                    </a:p>
                  </a:txBody>
                  <a:tcPr marL="36195" marR="36195" marT="0" marB="0"/>
                </a:tc>
                <a:tc>
                  <a:txBody>
                    <a:bodyPr/>
                    <a:lstStyle/>
                    <a:p>
                      <a:pPr algn="ctr">
                        <a:lnSpc>
                          <a:spcPct val="107000"/>
                        </a:lnSpc>
                        <a:spcAft>
                          <a:spcPts val="800"/>
                        </a:spcAft>
                      </a:pPr>
                      <a:r>
                        <a:rPr lang="es-ES" sz="1200" b="1" dirty="0">
                          <a:effectLst/>
                          <a:latin typeface="Arial Narrow" panose="020B0606020202030204" pitchFamily="34" charset="0"/>
                          <a:ea typeface="Calibri" panose="020F0502020204030204" pitchFamily="34" charset="0"/>
                        </a:rPr>
                        <a:t>Observaciones</a:t>
                      </a:r>
                      <a:endParaRPr lang="es-AR" sz="1200" dirty="0">
                        <a:effectLst/>
                        <a:latin typeface="Calibri" panose="020F0502020204030204" pitchFamily="34" charset="0"/>
                        <a:ea typeface="Calibri" panose="020F0502020204030204" pitchFamily="34" charset="0"/>
                      </a:endParaRPr>
                    </a:p>
                  </a:txBody>
                  <a:tcPr marL="36195" marR="36195" marT="0" marB="0"/>
                </a:tc>
                <a:extLst>
                  <a:ext uri="{0D108BD9-81ED-4DB2-BD59-A6C34878D82A}">
                    <a16:rowId xmlns:a16="http://schemas.microsoft.com/office/drawing/2014/main" val="3360528642"/>
                  </a:ext>
                </a:extLst>
              </a:tr>
              <a:tr h="1802337">
                <a:tc>
                  <a:txBody>
                    <a:bodyPr/>
                    <a:lstStyle/>
                    <a:p>
                      <a:pPr algn="ct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CAUCHARI-OLAROZ</a:t>
                      </a:r>
                    </a:p>
                    <a:p>
                      <a:pPr marL="0" marR="0" lvl="0" indent="0" algn="ctr" defTabSz="457200" rtl="0" eaLnBrk="1" fontAlgn="auto" latinLnBrk="0" hangingPunct="1">
                        <a:lnSpc>
                          <a:spcPct val="107000"/>
                        </a:lnSpc>
                        <a:spcBef>
                          <a:spcPts val="0"/>
                        </a:spcBef>
                        <a:spcAft>
                          <a:spcPts val="800"/>
                        </a:spcAft>
                        <a:buClrTx/>
                        <a:buSzTx/>
                        <a:buFontTx/>
                        <a:buNone/>
                        <a:tabLst/>
                        <a:defRPr/>
                      </a:pPr>
                      <a:r>
                        <a:rPr lang="es-ES" sz="1200" dirty="0">
                          <a:effectLst/>
                          <a:latin typeface="Arial" panose="020B0604020202020204" pitchFamily="34" charset="0"/>
                          <a:ea typeface="Times New Roman" panose="02020603050405020304" pitchFamily="18" charset="0"/>
                          <a:cs typeface="Arial" panose="020B0604020202020204" pitchFamily="34" charset="0"/>
                        </a:rPr>
                        <a:t>Minera </a:t>
                      </a:r>
                      <a:r>
                        <a:rPr lang="es-ES" sz="1200" dirty="0" err="1">
                          <a:effectLst/>
                          <a:latin typeface="Arial" panose="020B0604020202020204" pitchFamily="34" charset="0"/>
                          <a:ea typeface="Times New Roman" panose="02020603050405020304" pitchFamily="18" charset="0"/>
                          <a:cs typeface="Arial" panose="020B0604020202020204" pitchFamily="34" charset="0"/>
                        </a:rPr>
                        <a:t>Exar</a:t>
                      </a:r>
                      <a:r>
                        <a:rPr lang="es-ES" sz="1200" dirty="0">
                          <a:effectLst/>
                          <a:latin typeface="Arial" panose="020B0604020202020204" pitchFamily="34" charset="0"/>
                          <a:ea typeface="Times New Roman" panose="02020603050405020304" pitchFamily="18" charset="0"/>
                          <a:cs typeface="Arial" panose="020B0604020202020204" pitchFamily="34" charset="0"/>
                        </a:rPr>
                        <a:t> SA</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gn="ctr">
                        <a:lnSpc>
                          <a:spcPct val="107000"/>
                        </a:lnSpc>
                        <a:spcAft>
                          <a:spcPts val="800"/>
                        </a:spcAft>
                      </a:pPr>
                      <a:r>
                        <a:rPr lang="es-ES" sz="1200" dirty="0" err="1">
                          <a:effectLst/>
                          <a:latin typeface="Arial" panose="020B0604020202020204" pitchFamily="34" charset="0"/>
                          <a:ea typeface="Times New Roman" panose="02020603050405020304" pitchFamily="18" charset="0"/>
                          <a:cs typeface="Arial" panose="020B0604020202020204" pitchFamily="34" charset="0"/>
                        </a:rPr>
                        <a:t>Cauchari</a:t>
                      </a:r>
                      <a:r>
                        <a:rPr lang="es-ES" sz="1200" dirty="0">
                          <a:effectLst/>
                          <a:latin typeface="Arial" panose="020B0604020202020204" pitchFamily="34" charset="0"/>
                          <a:ea typeface="Times New Roman" panose="02020603050405020304" pitchFamily="18" charset="0"/>
                          <a:cs typeface="Arial" panose="020B0604020202020204" pitchFamily="34" charset="0"/>
                        </a:rPr>
                        <a:t> y </a:t>
                      </a:r>
                      <a:r>
                        <a:rPr lang="es-ES" sz="1200" dirty="0" err="1">
                          <a:effectLst/>
                          <a:latin typeface="Arial" panose="020B0604020202020204" pitchFamily="34" charset="0"/>
                          <a:ea typeface="Times New Roman" panose="02020603050405020304" pitchFamily="18" charset="0"/>
                          <a:cs typeface="Arial" panose="020B0604020202020204" pitchFamily="34" charset="0"/>
                        </a:rPr>
                        <a:t>Olaroz</a:t>
                      </a:r>
                      <a:endParaRPr lang="es-ES" sz="1200" dirty="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7000"/>
                        </a:lnSpc>
                        <a:spcAft>
                          <a:spcPts val="800"/>
                        </a:spcAft>
                      </a:pPr>
                      <a:r>
                        <a:rPr lang="es-ES" sz="1200" dirty="0">
                          <a:effectLst/>
                          <a:latin typeface="Arial" panose="020B0604020202020204" pitchFamily="34" charset="0"/>
                          <a:ea typeface="Calibri" panose="020F0502020204030204" pitchFamily="34" charset="0"/>
                          <a:cs typeface="Arial" panose="020B0604020202020204" pitchFamily="34" charset="0"/>
                        </a:rPr>
                        <a:t>Jujuy</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err="1">
                          <a:effectLst/>
                          <a:latin typeface="Arial" panose="020B0604020202020204" pitchFamily="34" charset="0"/>
                          <a:ea typeface="Times New Roman" panose="02020603050405020304" pitchFamily="18" charset="0"/>
                          <a:cs typeface="Arial" panose="020B0604020202020204" pitchFamily="34" charset="0"/>
                        </a:rPr>
                        <a:t>Ganfeng</a:t>
                      </a:r>
                      <a:r>
                        <a:rPr lang="es-ES" sz="1200" dirty="0">
                          <a:effectLst/>
                          <a:latin typeface="Arial" panose="020B0604020202020204" pitchFamily="34" charset="0"/>
                          <a:ea typeface="Times New Roman" panose="02020603050405020304" pitchFamily="18" charset="0"/>
                          <a:cs typeface="Arial" panose="020B0604020202020204" pitchFamily="34" charset="0"/>
                        </a:rPr>
                        <a:t> </a:t>
                      </a:r>
                      <a:r>
                        <a:rPr lang="es-ES" sz="1200" dirty="0" err="1">
                          <a:effectLst/>
                          <a:latin typeface="Arial" panose="020B0604020202020204" pitchFamily="34" charset="0"/>
                          <a:ea typeface="Times New Roman" panose="02020603050405020304" pitchFamily="18" charset="0"/>
                          <a:cs typeface="Arial" panose="020B0604020202020204" pitchFamily="34" charset="0"/>
                        </a:rPr>
                        <a:t>Lithium</a:t>
                      </a:r>
                      <a:r>
                        <a:rPr lang="es-ES" sz="1200" dirty="0">
                          <a:effectLst/>
                          <a:latin typeface="Arial" panose="020B0604020202020204" pitchFamily="34" charset="0"/>
                          <a:ea typeface="Times New Roman" panose="02020603050405020304" pitchFamily="18" charset="0"/>
                          <a:cs typeface="Arial" panose="020B0604020202020204" pitchFamily="34" charset="0"/>
                        </a:rPr>
                        <a:t> Co. Ltd. (46,7%) (CHN)</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1200" dirty="0" err="1">
                          <a:effectLst/>
                          <a:latin typeface="Arial" panose="020B0604020202020204" pitchFamily="34" charset="0"/>
                          <a:ea typeface="Times New Roman" panose="02020603050405020304" pitchFamily="18" charset="0"/>
                          <a:cs typeface="Arial" panose="020B0604020202020204" pitchFamily="34" charset="0"/>
                        </a:rPr>
                        <a:t>Lithium</a:t>
                      </a:r>
                      <a:r>
                        <a:rPr lang="es-ES" sz="1200" dirty="0">
                          <a:effectLst/>
                          <a:latin typeface="Arial" panose="020B0604020202020204" pitchFamily="34" charset="0"/>
                          <a:ea typeface="Times New Roman" panose="02020603050405020304" pitchFamily="18" charset="0"/>
                          <a:cs typeface="Arial" panose="020B0604020202020204" pitchFamily="34" charset="0"/>
                        </a:rPr>
                        <a:t> Argentina </a:t>
                      </a:r>
                      <a:r>
                        <a:rPr lang="es-ES" sz="1200" dirty="0" err="1">
                          <a:effectLst/>
                          <a:latin typeface="Arial" panose="020B0604020202020204" pitchFamily="34" charset="0"/>
                          <a:ea typeface="Times New Roman" panose="02020603050405020304" pitchFamily="18" charset="0"/>
                          <a:cs typeface="Arial" panose="020B0604020202020204" pitchFamily="34" charset="0"/>
                        </a:rPr>
                        <a:t>Corp</a:t>
                      </a:r>
                      <a:r>
                        <a:rPr lang="es-ES" sz="1200" dirty="0">
                          <a:effectLst/>
                          <a:latin typeface="Arial" panose="020B0604020202020204" pitchFamily="34" charset="0"/>
                          <a:ea typeface="Times New Roman" panose="02020603050405020304" pitchFamily="18" charset="0"/>
                          <a:cs typeface="Arial" panose="020B0604020202020204" pitchFamily="34" charset="0"/>
                        </a:rPr>
                        <a:t> (44,6%) (CAN)</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JEMSE (8,5%) (ARG)</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Operación</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Capacidad extractiva de 40.000 </a:t>
                      </a:r>
                      <a:r>
                        <a:rPr lang="es-ES" sz="1200" dirty="0" err="1">
                          <a:effectLst/>
                          <a:latin typeface="Arial" panose="020B0604020202020204" pitchFamily="34" charset="0"/>
                          <a:ea typeface="Times New Roman" panose="02020603050405020304" pitchFamily="18" charset="0"/>
                          <a:cs typeface="Arial" panose="020B0604020202020204" pitchFamily="34" charset="0"/>
                        </a:rPr>
                        <a:t>Tn</a:t>
                      </a:r>
                      <a:r>
                        <a:rPr lang="es-ES" sz="1200" dirty="0">
                          <a:effectLst/>
                          <a:latin typeface="Arial" panose="020B0604020202020204" pitchFamily="34" charset="0"/>
                          <a:ea typeface="Times New Roman" panose="02020603050405020304" pitchFamily="18" charset="0"/>
                          <a:cs typeface="Arial" panose="020B0604020202020204" pitchFamily="34" charset="0"/>
                        </a:rPr>
                        <a:t> anuales de LCE.</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Registró cifras récord de contagios de COVID por deficiente condiciones de higiene y seguridad</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Opera en la misma cuenca que el proyecto de Sales de Jujuy y otros proyectos en etapas exploratorias o evaluación. Genera riesgos de estrés hídrico.</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extLst>
                  <a:ext uri="{0D108BD9-81ED-4DB2-BD59-A6C34878D82A}">
                    <a16:rowId xmlns:a16="http://schemas.microsoft.com/office/drawing/2014/main" val="872713478"/>
                  </a:ext>
                </a:extLst>
              </a:tr>
              <a:tr h="0">
                <a:tc>
                  <a:txBody>
                    <a:bodyPr/>
                    <a:lstStyle/>
                    <a:p>
                      <a:pPr algn="ct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CENTENARIO-RATONES</a:t>
                      </a:r>
                    </a:p>
                    <a:p>
                      <a:pPr marL="0" marR="0" lvl="0" indent="0" algn="ctr" defTabSz="457200" rtl="0" eaLnBrk="1" fontAlgn="auto" latinLnBrk="0" hangingPunct="1">
                        <a:lnSpc>
                          <a:spcPct val="107000"/>
                        </a:lnSpc>
                        <a:spcBef>
                          <a:spcPts val="0"/>
                        </a:spcBef>
                        <a:spcAft>
                          <a:spcPts val="800"/>
                        </a:spcAft>
                        <a:buClrTx/>
                        <a:buSzTx/>
                        <a:buFontTx/>
                        <a:buNone/>
                        <a:tabLst/>
                        <a:defRPr/>
                      </a:pPr>
                      <a:r>
                        <a:rPr lang="es-ES" sz="1200" dirty="0" err="1">
                          <a:effectLst/>
                          <a:latin typeface="Arial" panose="020B0604020202020204" pitchFamily="34" charset="0"/>
                          <a:ea typeface="Times New Roman" panose="02020603050405020304" pitchFamily="18" charset="0"/>
                          <a:cs typeface="Arial" panose="020B0604020202020204" pitchFamily="34" charset="0"/>
                        </a:rPr>
                        <a:t>Eramine</a:t>
                      </a:r>
                      <a:r>
                        <a:rPr lang="es-ES" sz="1200" dirty="0">
                          <a:effectLst/>
                          <a:latin typeface="Arial" panose="020B0604020202020204" pitchFamily="34" charset="0"/>
                          <a:ea typeface="Times New Roman" panose="02020603050405020304" pitchFamily="18" charset="0"/>
                          <a:cs typeface="Arial" panose="020B0604020202020204" pitchFamily="34" charset="0"/>
                        </a:rPr>
                        <a:t> Sudamericana</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gn="ct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Centenario y Ratones</a:t>
                      </a:r>
                    </a:p>
                    <a:p>
                      <a:pPr algn="ctr">
                        <a:lnSpc>
                          <a:spcPct val="107000"/>
                        </a:lnSpc>
                        <a:spcAft>
                          <a:spcPts val="800"/>
                        </a:spcAft>
                      </a:pPr>
                      <a:r>
                        <a:rPr lang="es-ES" sz="1200" dirty="0">
                          <a:effectLst/>
                          <a:latin typeface="Arial" panose="020B0604020202020204" pitchFamily="34" charset="0"/>
                          <a:ea typeface="Calibri" panose="020F0502020204030204" pitchFamily="34" charset="0"/>
                          <a:cs typeface="Arial" panose="020B0604020202020204" pitchFamily="34" charset="0"/>
                        </a:rPr>
                        <a:t>Salta</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err="1">
                          <a:effectLst/>
                          <a:latin typeface="Arial" panose="020B0604020202020204" pitchFamily="34" charset="0"/>
                          <a:ea typeface="Times New Roman" panose="02020603050405020304" pitchFamily="18" charset="0"/>
                          <a:cs typeface="Arial" panose="020B0604020202020204" pitchFamily="34" charset="0"/>
                        </a:rPr>
                        <a:t>Eramet</a:t>
                      </a:r>
                      <a:r>
                        <a:rPr lang="es-ES" sz="1200" dirty="0">
                          <a:effectLst/>
                          <a:latin typeface="Arial" panose="020B0604020202020204" pitchFamily="34" charset="0"/>
                          <a:ea typeface="Times New Roman" panose="02020603050405020304" pitchFamily="18" charset="0"/>
                          <a:cs typeface="Arial" panose="020B0604020202020204" pitchFamily="34" charset="0"/>
                        </a:rPr>
                        <a:t> (50,1%) (FRA)</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Eternal </a:t>
                      </a:r>
                      <a:r>
                        <a:rPr lang="es-ES" sz="1200" dirty="0" err="1">
                          <a:effectLst/>
                          <a:latin typeface="Arial" panose="020B0604020202020204" pitchFamily="34" charset="0"/>
                          <a:ea typeface="Times New Roman" panose="02020603050405020304" pitchFamily="18" charset="0"/>
                          <a:cs typeface="Arial" panose="020B0604020202020204" pitchFamily="34" charset="0"/>
                        </a:rPr>
                        <a:t>Tsingshan</a:t>
                      </a:r>
                      <a:r>
                        <a:rPr lang="es-ES" sz="1200" dirty="0">
                          <a:effectLst/>
                          <a:latin typeface="Arial" panose="020B0604020202020204" pitchFamily="34" charset="0"/>
                          <a:ea typeface="Times New Roman" panose="02020603050405020304" pitchFamily="18" charset="0"/>
                          <a:cs typeface="Arial" panose="020B0604020202020204" pitchFamily="34" charset="0"/>
                        </a:rPr>
                        <a:t> </a:t>
                      </a:r>
                      <a:r>
                        <a:rPr lang="es-ES" sz="1200" dirty="0" err="1">
                          <a:effectLst/>
                          <a:latin typeface="Arial" panose="020B0604020202020204" pitchFamily="34" charset="0"/>
                          <a:ea typeface="Times New Roman" panose="02020603050405020304" pitchFamily="18" charset="0"/>
                          <a:cs typeface="Arial" panose="020B0604020202020204" pitchFamily="34" charset="0"/>
                        </a:rPr>
                        <a:t>Group</a:t>
                      </a:r>
                      <a:r>
                        <a:rPr lang="es-ES" sz="1200" dirty="0">
                          <a:effectLst/>
                          <a:latin typeface="Arial" panose="020B0604020202020204" pitchFamily="34" charset="0"/>
                          <a:ea typeface="Times New Roman" panose="02020603050405020304" pitchFamily="18" charset="0"/>
                          <a:cs typeface="Arial" panose="020B0604020202020204" pitchFamily="34" charset="0"/>
                        </a:rPr>
                        <a:t> (49,9%) (CHN)</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Construcción</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El proyecto utilizará procesos de adsorción selectiva, nanofiltración, ósmosis inversa y extracción por solvente. A pesar de utilizar un método de extracción directa de litio el uso de agua sigue siendo importante.</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extLst>
                  <a:ext uri="{0D108BD9-81ED-4DB2-BD59-A6C34878D82A}">
                    <a16:rowId xmlns:a16="http://schemas.microsoft.com/office/drawing/2014/main" val="3490693964"/>
                  </a:ext>
                </a:extLst>
              </a:tr>
              <a:tr h="771824">
                <a:tc>
                  <a:txBody>
                    <a:bodyPr/>
                    <a:lstStyle/>
                    <a:p>
                      <a:pPr algn="ct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MARIANA</a:t>
                      </a:r>
                    </a:p>
                    <a:p>
                      <a:pPr marL="0" marR="0" lvl="0" indent="0" algn="ctr" defTabSz="457200" rtl="0" eaLnBrk="1" fontAlgn="auto" latinLnBrk="0" hangingPunct="1">
                        <a:lnSpc>
                          <a:spcPct val="107000"/>
                        </a:lnSpc>
                        <a:spcBef>
                          <a:spcPts val="0"/>
                        </a:spcBef>
                        <a:spcAft>
                          <a:spcPts val="800"/>
                        </a:spcAft>
                        <a:buClrTx/>
                        <a:buSzTx/>
                        <a:buFontTx/>
                        <a:buNone/>
                        <a:tabLst/>
                        <a:defRPr/>
                      </a:pPr>
                      <a:r>
                        <a:rPr lang="es-ES" sz="1200" dirty="0">
                          <a:effectLst/>
                          <a:latin typeface="Arial" panose="020B0604020202020204" pitchFamily="34" charset="0"/>
                          <a:ea typeface="Times New Roman" panose="02020603050405020304" pitchFamily="18" charset="0"/>
                          <a:cs typeface="Arial" panose="020B0604020202020204" pitchFamily="34" charset="0"/>
                        </a:rPr>
                        <a:t>Litio Minera Argentina SA</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gn="ct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Llullaillaco</a:t>
                      </a:r>
                    </a:p>
                    <a:p>
                      <a:pPr algn="ctr">
                        <a:lnSpc>
                          <a:spcPct val="107000"/>
                        </a:lnSpc>
                        <a:spcAft>
                          <a:spcPts val="800"/>
                        </a:spcAft>
                      </a:pPr>
                      <a:r>
                        <a:rPr lang="es-ES" sz="1200" dirty="0">
                          <a:effectLst/>
                          <a:latin typeface="Arial" panose="020B0604020202020204" pitchFamily="34" charset="0"/>
                          <a:ea typeface="Calibri" panose="020F0502020204030204" pitchFamily="34" charset="0"/>
                          <a:cs typeface="Arial" panose="020B0604020202020204" pitchFamily="34" charset="0"/>
                        </a:rPr>
                        <a:t>Salta</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Jiangxi </a:t>
                      </a:r>
                      <a:r>
                        <a:rPr lang="es-ES" sz="1200" dirty="0" err="1">
                          <a:effectLst/>
                          <a:latin typeface="Arial" panose="020B0604020202020204" pitchFamily="34" charset="0"/>
                          <a:ea typeface="Times New Roman" panose="02020603050405020304" pitchFamily="18" charset="0"/>
                          <a:cs typeface="Arial" panose="020B0604020202020204" pitchFamily="34" charset="0"/>
                        </a:rPr>
                        <a:t>Ganfeng</a:t>
                      </a:r>
                      <a:r>
                        <a:rPr lang="es-ES" sz="1200" dirty="0">
                          <a:effectLst/>
                          <a:latin typeface="Arial" panose="020B0604020202020204" pitchFamily="34" charset="0"/>
                          <a:ea typeface="Times New Roman" panose="02020603050405020304" pitchFamily="18" charset="0"/>
                          <a:cs typeface="Arial" panose="020B0604020202020204" pitchFamily="34" charset="0"/>
                        </a:rPr>
                        <a:t> </a:t>
                      </a:r>
                      <a:r>
                        <a:rPr lang="es-ES" sz="1200" dirty="0" err="1">
                          <a:effectLst/>
                          <a:latin typeface="Arial" panose="020B0604020202020204" pitchFamily="34" charset="0"/>
                          <a:ea typeface="Times New Roman" panose="02020603050405020304" pitchFamily="18" charset="0"/>
                          <a:cs typeface="Arial" panose="020B0604020202020204" pitchFamily="34" charset="0"/>
                        </a:rPr>
                        <a:t>Lithium</a:t>
                      </a:r>
                      <a:r>
                        <a:rPr lang="es-ES" sz="1200" dirty="0">
                          <a:effectLst/>
                          <a:latin typeface="Arial" panose="020B0604020202020204" pitchFamily="34" charset="0"/>
                          <a:ea typeface="Times New Roman" panose="02020603050405020304" pitchFamily="18" charset="0"/>
                          <a:cs typeface="Arial" panose="020B0604020202020204" pitchFamily="34" charset="0"/>
                        </a:rPr>
                        <a:t> Co. Ltd. (100%) (CHN)</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Construcción</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Proyecto de 10.000 </a:t>
                      </a:r>
                      <a:r>
                        <a:rPr lang="es-ES" sz="1200" dirty="0" err="1">
                          <a:effectLst/>
                          <a:latin typeface="Arial" panose="020B0604020202020204" pitchFamily="34" charset="0"/>
                          <a:ea typeface="Times New Roman" panose="02020603050405020304" pitchFamily="18" charset="0"/>
                          <a:cs typeface="Arial" panose="020B0604020202020204" pitchFamily="34" charset="0"/>
                        </a:rPr>
                        <a:t>Tn</a:t>
                      </a:r>
                      <a:r>
                        <a:rPr lang="es-ES" sz="1200" dirty="0">
                          <a:effectLst/>
                          <a:latin typeface="Arial" panose="020B0604020202020204" pitchFamily="34" charset="0"/>
                          <a:ea typeface="Times New Roman" panose="02020603050405020304" pitchFamily="18" charset="0"/>
                          <a:cs typeface="Arial" panose="020B0604020202020204" pitchFamily="34" charset="0"/>
                        </a:rPr>
                        <a:t> anuales de LCE. </a:t>
                      </a:r>
                      <a:r>
                        <a:rPr lang="es-ES" sz="1200" dirty="0" err="1">
                          <a:effectLst/>
                          <a:latin typeface="Arial" panose="020B0604020202020204" pitchFamily="34" charset="0"/>
                          <a:ea typeface="Times New Roman" panose="02020603050405020304" pitchFamily="18" charset="0"/>
                          <a:cs typeface="Arial" panose="020B0604020202020204" pitchFamily="34" charset="0"/>
                        </a:rPr>
                        <a:t>Ganfeng</a:t>
                      </a:r>
                      <a:r>
                        <a:rPr lang="es-ES" sz="1200" dirty="0">
                          <a:effectLst/>
                          <a:latin typeface="Arial" panose="020B0604020202020204" pitchFamily="34" charset="0"/>
                          <a:ea typeface="Times New Roman" panose="02020603050405020304" pitchFamily="18" charset="0"/>
                          <a:cs typeface="Arial" panose="020B0604020202020204" pitchFamily="34" charset="0"/>
                        </a:rPr>
                        <a:t> adquirió el proyecto en varias etapas, finalizando la compra antes de iniciar la construcción.</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extLst>
                  <a:ext uri="{0D108BD9-81ED-4DB2-BD59-A6C34878D82A}">
                    <a16:rowId xmlns:a16="http://schemas.microsoft.com/office/drawing/2014/main" val="1303884081"/>
                  </a:ext>
                </a:extLst>
              </a:tr>
              <a:tr h="992428">
                <a:tc>
                  <a:txBody>
                    <a:bodyPr/>
                    <a:lstStyle/>
                    <a:p>
                      <a:pPr algn="ct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SAL DE LOS ÁNGELES</a:t>
                      </a:r>
                    </a:p>
                    <a:p>
                      <a:pPr marL="0" marR="0" lvl="0" indent="0" algn="ctr" defTabSz="457200" rtl="0" eaLnBrk="1" fontAlgn="auto" latinLnBrk="0" hangingPunct="1">
                        <a:lnSpc>
                          <a:spcPct val="107000"/>
                        </a:lnSpc>
                        <a:spcBef>
                          <a:spcPts val="0"/>
                        </a:spcBef>
                        <a:spcAft>
                          <a:spcPts val="800"/>
                        </a:spcAft>
                        <a:buClrTx/>
                        <a:buSzTx/>
                        <a:buFontTx/>
                        <a:buNone/>
                        <a:tabLst/>
                        <a:defRPr/>
                      </a:pPr>
                      <a:r>
                        <a:rPr lang="es-ES" sz="1200" dirty="0">
                          <a:effectLst/>
                          <a:latin typeface="Arial" panose="020B0604020202020204" pitchFamily="34" charset="0"/>
                          <a:ea typeface="Times New Roman" panose="02020603050405020304" pitchFamily="18" charset="0"/>
                          <a:cs typeface="Arial" panose="020B0604020202020204" pitchFamily="34" charset="0"/>
                        </a:rPr>
                        <a:t>Diablillos</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gn="ctr">
                        <a:lnSpc>
                          <a:spcPct val="107000"/>
                        </a:lnSpc>
                        <a:spcAft>
                          <a:spcPts val="800"/>
                        </a:spcAft>
                      </a:pPr>
                      <a:r>
                        <a:rPr lang="es-ES" sz="1200" dirty="0">
                          <a:effectLst/>
                          <a:latin typeface="Arial" panose="020B0604020202020204" pitchFamily="34" charset="0"/>
                          <a:ea typeface="Calibri" panose="020F0502020204030204" pitchFamily="34" charset="0"/>
                          <a:cs typeface="Arial" panose="020B0604020202020204" pitchFamily="34" charset="0"/>
                        </a:rPr>
                        <a:t>Diablillos</a:t>
                      </a:r>
                    </a:p>
                    <a:p>
                      <a:pPr algn="ctr">
                        <a:lnSpc>
                          <a:spcPct val="107000"/>
                        </a:lnSpc>
                        <a:spcAft>
                          <a:spcPts val="800"/>
                        </a:spcAft>
                      </a:pPr>
                      <a:r>
                        <a:rPr lang="es-ES" sz="1200" dirty="0">
                          <a:effectLst/>
                          <a:latin typeface="Arial" panose="020B0604020202020204" pitchFamily="34" charset="0"/>
                          <a:ea typeface="Calibri" panose="020F0502020204030204" pitchFamily="34" charset="0"/>
                          <a:cs typeface="Arial" panose="020B0604020202020204" pitchFamily="34" charset="0"/>
                        </a:rPr>
                        <a:t>Salta</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err="1">
                          <a:effectLst/>
                          <a:latin typeface="Arial" panose="020B0604020202020204" pitchFamily="34" charset="0"/>
                          <a:ea typeface="Times New Roman" panose="02020603050405020304" pitchFamily="18" charset="0"/>
                          <a:cs typeface="Arial" panose="020B0604020202020204" pitchFamily="34" charset="0"/>
                        </a:rPr>
                        <a:t>Revotech</a:t>
                      </a:r>
                      <a:r>
                        <a:rPr lang="es-ES" sz="1200" dirty="0">
                          <a:effectLst/>
                          <a:latin typeface="Arial" panose="020B0604020202020204" pitchFamily="34" charset="0"/>
                          <a:ea typeface="Times New Roman" panose="02020603050405020304" pitchFamily="18" charset="0"/>
                          <a:cs typeface="Arial" panose="020B0604020202020204" pitchFamily="34" charset="0"/>
                        </a:rPr>
                        <a:t> Asia </a:t>
                      </a:r>
                      <a:r>
                        <a:rPr lang="es-ES" sz="1200" dirty="0" err="1">
                          <a:effectLst/>
                          <a:latin typeface="Arial" panose="020B0604020202020204" pitchFamily="34" charset="0"/>
                          <a:ea typeface="Times New Roman" panose="02020603050405020304" pitchFamily="18" charset="0"/>
                          <a:cs typeface="Arial" panose="020B0604020202020204" pitchFamily="34" charset="0"/>
                        </a:rPr>
                        <a:t>Limited</a:t>
                      </a:r>
                      <a:r>
                        <a:rPr lang="es-ES" sz="1200" dirty="0">
                          <a:effectLst/>
                          <a:latin typeface="Arial" panose="020B0604020202020204" pitchFamily="34" charset="0"/>
                          <a:ea typeface="Times New Roman" panose="02020603050405020304" pitchFamily="18" charset="0"/>
                          <a:cs typeface="Arial" panose="020B0604020202020204" pitchFamily="34" charset="0"/>
                        </a:rPr>
                        <a:t> (46%) (CHN)</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1200" dirty="0" err="1">
                          <a:effectLst/>
                          <a:latin typeface="Arial" panose="020B0604020202020204" pitchFamily="34" charset="0"/>
                          <a:ea typeface="Times New Roman" panose="02020603050405020304" pitchFamily="18" charset="0"/>
                          <a:cs typeface="Arial" panose="020B0604020202020204" pitchFamily="34" charset="0"/>
                        </a:rPr>
                        <a:t>Tibet</a:t>
                      </a:r>
                      <a:r>
                        <a:rPr lang="es-ES" sz="1200" dirty="0">
                          <a:effectLst/>
                          <a:latin typeface="Arial" panose="020B0604020202020204" pitchFamily="34" charset="0"/>
                          <a:ea typeface="Times New Roman" panose="02020603050405020304" pitchFamily="18" charset="0"/>
                          <a:cs typeface="Arial" panose="020B0604020202020204" pitchFamily="34" charset="0"/>
                        </a:rPr>
                        <a:t> Summit </a:t>
                      </a:r>
                      <a:r>
                        <a:rPr lang="es-ES" sz="1200" dirty="0" err="1">
                          <a:effectLst/>
                          <a:latin typeface="Arial" panose="020B0604020202020204" pitchFamily="34" charset="0"/>
                          <a:ea typeface="Times New Roman" panose="02020603050405020304" pitchFamily="18" charset="0"/>
                          <a:cs typeface="Arial" panose="020B0604020202020204" pitchFamily="34" charset="0"/>
                        </a:rPr>
                        <a:t>Resources</a:t>
                      </a:r>
                      <a:r>
                        <a:rPr lang="es-ES" sz="1200" dirty="0">
                          <a:effectLst/>
                          <a:latin typeface="Arial" panose="020B0604020202020204" pitchFamily="34" charset="0"/>
                          <a:ea typeface="Times New Roman" panose="02020603050405020304" pitchFamily="18" charset="0"/>
                          <a:cs typeface="Arial" panose="020B0604020202020204" pitchFamily="34" charset="0"/>
                        </a:rPr>
                        <a:t> Co (45%) (CHN)</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Evaluación Económica Preliminar</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Curiosamente existe registro oficial de realizar una exportación a China de salmuera con contenido de 35% de litio disuelto en octubre de 2020.</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extLst>
                  <a:ext uri="{0D108BD9-81ED-4DB2-BD59-A6C34878D82A}">
                    <a16:rowId xmlns:a16="http://schemas.microsoft.com/office/drawing/2014/main" val="952241475"/>
                  </a:ext>
                </a:extLst>
              </a:tr>
              <a:tr h="576526">
                <a:tc>
                  <a:txBody>
                    <a:bodyPr/>
                    <a:lstStyle/>
                    <a:p>
                      <a:pPr algn="ct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TRES QUEBRADAS</a:t>
                      </a:r>
                    </a:p>
                    <a:p>
                      <a:pPr algn="ctr">
                        <a:lnSpc>
                          <a:spcPct val="107000"/>
                        </a:lnSpc>
                        <a:spcAft>
                          <a:spcPts val="800"/>
                        </a:spcAft>
                      </a:pPr>
                      <a:r>
                        <a:rPr lang="es-ES" sz="1200" dirty="0" err="1">
                          <a:effectLst/>
                          <a:latin typeface="Arial" panose="020B0604020202020204" pitchFamily="34" charset="0"/>
                          <a:ea typeface="Calibri" panose="020F0502020204030204" pitchFamily="34" charset="0"/>
                          <a:cs typeface="Arial" panose="020B0604020202020204" pitchFamily="34" charset="0"/>
                        </a:rPr>
                        <a:t>Liex</a:t>
                      </a:r>
                      <a:r>
                        <a:rPr lang="es-ES" sz="1200" dirty="0">
                          <a:effectLst/>
                          <a:latin typeface="Arial" panose="020B0604020202020204" pitchFamily="34" charset="0"/>
                          <a:ea typeface="Calibri" panose="020F0502020204030204" pitchFamily="34" charset="0"/>
                          <a:cs typeface="Arial" panose="020B0604020202020204" pitchFamily="34" charset="0"/>
                        </a:rPr>
                        <a:t> SA</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gn="ct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Tres Quebradas</a:t>
                      </a:r>
                    </a:p>
                    <a:p>
                      <a:pPr algn="ctr">
                        <a:lnSpc>
                          <a:spcPct val="107000"/>
                        </a:lnSpc>
                        <a:spcAft>
                          <a:spcPts val="800"/>
                        </a:spcAft>
                      </a:pPr>
                      <a:r>
                        <a:rPr lang="es-ES" sz="1200" dirty="0">
                          <a:effectLst/>
                          <a:latin typeface="Arial" panose="020B0604020202020204" pitchFamily="34" charset="0"/>
                          <a:ea typeface="Calibri" panose="020F0502020204030204" pitchFamily="34" charset="0"/>
                          <a:cs typeface="Arial" panose="020B0604020202020204" pitchFamily="34" charset="0"/>
                        </a:rPr>
                        <a:t>Catamarca</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a:effectLst/>
                          <a:latin typeface="Arial" panose="020B0604020202020204" pitchFamily="34" charset="0"/>
                          <a:ea typeface="Times New Roman" panose="02020603050405020304" pitchFamily="18" charset="0"/>
                          <a:cs typeface="Arial" panose="020B0604020202020204" pitchFamily="34" charset="0"/>
                        </a:rPr>
                        <a:t>Zijin Mining Group Ltd. (100%) (CHN)</a:t>
                      </a: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a:effectLst/>
                          <a:latin typeface="Arial" panose="020B0604020202020204" pitchFamily="34" charset="0"/>
                          <a:ea typeface="Times New Roman" panose="02020603050405020304" pitchFamily="18" charset="0"/>
                          <a:cs typeface="Arial" panose="020B0604020202020204" pitchFamily="34" charset="0"/>
                        </a:rPr>
                        <a:t>Construcción</a:t>
                      </a:r>
                      <a:endParaRPr lang="es-AR" sz="120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tc>
                  <a:txBody>
                    <a:bodyPr/>
                    <a:lstStyle/>
                    <a:p>
                      <a:pPr>
                        <a:lnSpc>
                          <a:spcPct val="107000"/>
                        </a:lnSpc>
                        <a:spcAft>
                          <a:spcPts val="800"/>
                        </a:spcAft>
                      </a:pPr>
                      <a:r>
                        <a:rPr lang="es-ES" sz="1200" dirty="0">
                          <a:effectLst/>
                          <a:latin typeface="Arial" panose="020B0604020202020204" pitchFamily="34" charset="0"/>
                          <a:ea typeface="Times New Roman" panose="02020603050405020304" pitchFamily="18" charset="0"/>
                          <a:cs typeface="Arial" panose="020B0604020202020204" pitchFamily="34" charset="0"/>
                        </a:rPr>
                        <a:t>Afecta sitio Ramsar “Lagunas Altoandinas y Puneñas de Catamarca”</a:t>
                      </a:r>
                      <a:endParaRPr lang="es-AR" sz="1200" dirty="0">
                        <a:effectLst/>
                        <a:latin typeface="Arial" panose="020B0604020202020204" pitchFamily="34" charset="0"/>
                        <a:ea typeface="Calibri" panose="020F0502020204030204" pitchFamily="34" charset="0"/>
                        <a:cs typeface="Arial" panose="020B0604020202020204" pitchFamily="34" charset="0"/>
                      </a:endParaRPr>
                    </a:p>
                  </a:txBody>
                  <a:tcPr marL="36195" marR="36195" marT="0" marB="0" anchor="ctr"/>
                </a:tc>
                <a:extLst>
                  <a:ext uri="{0D108BD9-81ED-4DB2-BD59-A6C34878D82A}">
                    <a16:rowId xmlns:a16="http://schemas.microsoft.com/office/drawing/2014/main" val="1660876926"/>
                  </a:ext>
                </a:extLst>
              </a:tr>
              <a:tr h="444593">
                <a:tc>
                  <a:txBody>
                    <a:bodyPr/>
                    <a:lstStyle/>
                    <a:p>
                      <a:pPr algn="ctr"/>
                      <a:endParaRPr lang="es-ES" sz="1200" dirty="0">
                        <a:latin typeface="Arial" panose="020B0604020202020204" pitchFamily="34" charset="0"/>
                        <a:cs typeface="Arial" panose="020B0604020202020204" pitchFamily="34" charset="0"/>
                      </a:endParaRPr>
                    </a:p>
                    <a:p>
                      <a:pPr algn="ctr"/>
                      <a:r>
                        <a:rPr lang="es-ES" sz="1200" dirty="0">
                          <a:latin typeface="Arial" panose="020B0604020202020204" pitchFamily="34" charset="0"/>
                          <a:cs typeface="Arial" panose="020B0604020202020204" pitchFamily="34" charset="0"/>
                        </a:rPr>
                        <a:t>Sal de Puna</a:t>
                      </a:r>
                      <a:endParaRPr lang="es-AR" sz="1200" dirty="0">
                        <a:latin typeface="Arial" panose="020B0604020202020204" pitchFamily="34" charset="0"/>
                        <a:cs typeface="Arial" panose="020B0604020202020204" pitchFamily="34" charset="0"/>
                      </a:endParaRPr>
                    </a:p>
                  </a:txBody>
                  <a:tcPr/>
                </a:tc>
                <a:tc>
                  <a:txBody>
                    <a:bodyPr/>
                    <a:lstStyle/>
                    <a:p>
                      <a:pPr algn="ctr"/>
                      <a:r>
                        <a:rPr lang="es-ES" sz="1200" dirty="0">
                          <a:latin typeface="Arial" panose="020B0604020202020204" pitchFamily="34" charset="0"/>
                          <a:cs typeface="Arial" panose="020B0604020202020204" pitchFamily="34" charset="0"/>
                        </a:rPr>
                        <a:t>Pastos Grandes</a:t>
                      </a:r>
                    </a:p>
                    <a:p>
                      <a:pPr algn="ctr"/>
                      <a:endParaRPr lang="es-ES" sz="1200" dirty="0">
                        <a:latin typeface="Arial" panose="020B0604020202020204" pitchFamily="34" charset="0"/>
                        <a:cs typeface="Arial" panose="020B0604020202020204" pitchFamily="34" charset="0"/>
                      </a:endParaRPr>
                    </a:p>
                    <a:p>
                      <a:pPr algn="ctr"/>
                      <a:r>
                        <a:rPr lang="es-ES" sz="1200" dirty="0">
                          <a:latin typeface="Arial" panose="020B0604020202020204" pitchFamily="34" charset="0"/>
                          <a:cs typeface="Arial" panose="020B0604020202020204" pitchFamily="34" charset="0"/>
                        </a:rPr>
                        <a:t>Salta</a:t>
                      </a:r>
                      <a:endParaRPr lang="es-AR" sz="1200" dirty="0">
                        <a:latin typeface="Arial" panose="020B0604020202020204" pitchFamily="34" charset="0"/>
                        <a:cs typeface="Arial" panose="020B0604020202020204" pitchFamily="34" charset="0"/>
                      </a:endParaRPr>
                    </a:p>
                  </a:txBody>
                  <a:tcPr/>
                </a:tc>
                <a:tc>
                  <a:txBody>
                    <a:bodyPr/>
                    <a:lstStyle/>
                    <a:p>
                      <a:pPr>
                        <a:lnSpc>
                          <a:spcPct val="107000"/>
                        </a:lnSpc>
                        <a:spcAft>
                          <a:spcPts val="800"/>
                        </a:spcAft>
                      </a:pPr>
                      <a:r>
                        <a:rPr lang="es-ES" sz="1200" dirty="0" err="1">
                          <a:effectLst/>
                          <a:latin typeface="Arial" panose="020B0604020202020204" pitchFamily="34" charset="0"/>
                          <a:ea typeface="Times New Roman" panose="02020603050405020304" pitchFamily="18" charset="0"/>
                          <a:cs typeface="Arial" panose="020B0604020202020204" pitchFamily="34" charset="0"/>
                        </a:rPr>
                        <a:t>Ganfeng</a:t>
                      </a:r>
                      <a:r>
                        <a:rPr lang="es-ES" sz="1200" dirty="0">
                          <a:effectLst/>
                          <a:latin typeface="Arial" panose="020B0604020202020204" pitchFamily="34" charset="0"/>
                          <a:ea typeface="Times New Roman" panose="02020603050405020304" pitchFamily="18" charset="0"/>
                          <a:cs typeface="Arial" panose="020B0604020202020204" pitchFamily="34" charset="0"/>
                        </a:rPr>
                        <a:t> </a:t>
                      </a:r>
                      <a:r>
                        <a:rPr lang="es-ES" sz="1200" dirty="0" err="1">
                          <a:effectLst/>
                          <a:latin typeface="Arial" panose="020B0604020202020204" pitchFamily="34" charset="0"/>
                          <a:ea typeface="Times New Roman" panose="02020603050405020304" pitchFamily="18" charset="0"/>
                          <a:cs typeface="Arial" panose="020B0604020202020204" pitchFamily="34" charset="0"/>
                        </a:rPr>
                        <a:t>Lithium</a:t>
                      </a:r>
                      <a:r>
                        <a:rPr lang="es-ES" sz="1200" dirty="0">
                          <a:effectLst/>
                          <a:latin typeface="Arial" panose="020B0604020202020204" pitchFamily="34" charset="0"/>
                          <a:ea typeface="Times New Roman" panose="02020603050405020304" pitchFamily="18" charset="0"/>
                          <a:cs typeface="Arial" panose="020B0604020202020204" pitchFamily="34" charset="0"/>
                        </a:rPr>
                        <a:t> Co. Ltd. (35%) (CHN)</a:t>
                      </a:r>
                      <a:endParaRPr lang="es-AR"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1200" dirty="0" err="1">
                          <a:effectLst/>
                          <a:latin typeface="Arial" panose="020B0604020202020204" pitchFamily="34" charset="0"/>
                          <a:ea typeface="Times New Roman" panose="02020603050405020304" pitchFamily="18" charset="0"/>
                          <a:cs typeface="Arial" panose="020B0604020202020204" pitchFamily="34" charset="0"/>
                        </a:rPr>
                        <a:t>Lithium</a:t>
                      </a:r>
                      <a:r>
                        <a:rPr lang="es-ES" sz="1200" dirty="0">
                          <a:effectLst/>
                          <a:latin typeface="Arial" panose="020B0604020202020204" pitchFamily="34" charset="0"/>
                          <a:ea typeface="Times New Roman" panose="02020603050405020304" pitchFamily="18" charset="0"/>
                          <a:cs typeface="Arial" panose="020B0604020202020204" pitchFamily="34" charset="0"/>
                        </a:rPr>
                        <a:t> Argentina </a:t>
                      </a:r>
                      <a:r>
                        <a:rPr lang="es-ES" sz="1200" dirty="0" err="1">
                          <a:effectLst/>
                          <a:latin typeface="Arial" panose="020B0604020202020204" pitchFamily="34" charset="0"/>
                          <a:ea typeface="Times New Roman" panose="02020603050405020304" pitchFamily="18" charset="0"/>
                          <a:cs typeface="Arial" panose="020B0604020202020204" pitchFamily="34" charset="0"/>
                        </a:rPr>
                        <a:t>Corp</a:t>
                      </a:r>
                      <a:r>
                        <a:rPr lang="es-ES" sz="1200" dirty="0">
                          <a:effectLst/>
                          <a:latin typeface="Arial" panose="020B0604020202020204" pitchFamily="34" charset="0"/>
                          <a:ea typeface="Times New Roman" panose="02020603050405020304" pitchFamily="18" charset="0"/>
                          <a:cs typeface="Arial" panose="020B0604020202020204" pitchFamily="34" charset="0"/>
                        </a:rPr>
                        <a:t> (65%) (CAN)</a:t>
                      </a:r>
                    </a:p>
                  </a:txBody>
                  <a:tcPr/>
                </a:tc>
                <a:tc>
                  <a:txBody>
                    <a:bodyPr/>
                    <a:lstStyle/>
                    <a:p>
                      <a:r>
                        <a:rPr lang="es-ES" sz="1200" dirty="0" err="1">
                          <a:latin typeface="Arial" panose="020B0604020202020204" pitchFamily="34" charset="0"/>
                          <a:cs typeface="Arial" panose="020B0604020202020204" pitchFamily="34" charset="0"/>
                        </a:rPr>
                        <a:t>Develpment</a:t>
                      </a:r>
                      <a:r>
                        <a:rPr lang="es-ES" sz="1200" dirty="0">
                          <a:latin typeface="Arial" panose="020B0604020202020204" pitchFamily="34" charset="0"/>
                          <a:cs typeface="Arial" panose="020B0604020202020204" pitchFamily="34" charset="0"/>
                        </a:rPr>
                        <a:t> plan</a:t>
                      </a:r>
                      <a:endParaRPr lang="es-AR" sz="1200" dirty="0">
                        <a:latin typeface="Arial" panose="020B0604020202020204" pitchFamily="34" charset="0"/>
                        <a:cs typeface="Arial" panose="020B0604020202020204" pitchFamily="34" charset="0"/>
                      </a:endParaRPr>
                    </a:p>
                  </a:txBody>
                  <a:tcPr/>
                </a:tc>
                <a:tc>
                  <a:txBody>
                    <a:bodyPr/>
                    <a:lstStyle/>
                    <a:p>
                      <a:endParaRPr lang="es-AR"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35630658"/>
                  </a:ext>
                </a:extLst>
              </a:tr>
              <a:tr h="444593">
                <a:tc gridSpan="5">
                  <a:txBody>
                    <a:bodyPr/>
                    <a:lstStyle/>
                    <a:p>
                      <a:r>
                        <a:rPr lang="es-ES" sz="1200" dirty="0">
                          <a:latin typeface="Arial" panose="020B0604020202020204" pitchFamily="34" charset="0"/>
                          <a:cs typeface="Arial" panose="020B0604020202020204" pitchFamily="34" charset="0"/>
                        </a:rPr>
                        <a:t>Elaboración propia sobre la base de información de las empresas.</a:t>
                      </a:r>
                      <a:endParaRPr lang="es-AR" sz="1200" dirty="0">
                        <a:latin typeface="Arial" panose="020B0604020202020204" pitchFamily="34" charset="0"/>
                        <a:cs typeface="Arial" panose="020B0604020202020204" pitchFamily="34" charset="0"/>
                      </a:endParaRPr>
                    </a:p>
                  </a:txBody>
                  <a:tcPr/>
                </a:tc>
                <a:tc hMerge="1">
                  <a:txBody>
                    <a:bodyPr/>
                    <a:lstStyle/>
                    <a:p>
                      <a:endParaRPr lang="es-AR" sz="1200">
                        <a:latin typeface="Arial" panose="020B0604020202020204" pitchFamily="34" charset="0"/>
                        <a:cs typeface="Arial" panose="020B0604020202020204" pitchFamily="34" charset="0"/>
                      </a:endParaRPr>
                    </a:p>
                  </a:txBody>
                  <a:tcPr/>
                </a:tc>
                <a:tc hMerge="1">
                  <a:txBody>
                    <a:bodyPr/>
                    <a:lstStyle/>
                    <a:p>
                      <a:endParaRPr lang="es-AR" sz="1200" dirty="0">
                        <a:latin typeface="Arial" panose="020B0604020202020204" pitchFamily="34" charset="0"/>
                        <a:cs typeface="Arial" panose="020B0604020202020204" pitchFamily="34" charset="0"/>
                      </a:endParaRPr>
                    </a:p>
                  </a:txBody>
                  <a:tcPr/>
                </a:tc>
                <a:tc hMerge="1">
                  <a:txBody>
                    <a:bodyPr/>
                    <a:lstStyle/>
                    <a:p>
                      <a:endParaRPr lang="es-AR" sz="1200">
                        <a:latin typeface="Arial" panose="020B0604020202020204" pitchFamily="34" charset="0"/>
                        <a:cs typeface="Arial" panose="020B0604020202020204" pitchFamily="34" charset="0"/>
                      </a:endParaRPr>
                    </a:p>
                  </a:txBody>
                  <a:tcPr/>
                </a:tc>
                <a:tc hMerge="1">
                  <a:txBody>
                    <a:bodyPr/>
                    <a:lstStyle/>
                    <a:p>
                      <a:endParaRPr lang="es-AR"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5857151"/>
                  </a:ext>
                </a:extLst>
              </a:tr>
            </a:tbl>
          </a:graphicData>
        </a:graphic>
      </p:graphicFrame>
    </p:spTree>
    <p:extLst>
      <p:ext uri="{BB962C8B-B14F-4D97-AF65-F5344CB8AC3E}">
        <p14:creationId xmlns:p14="http://schemas.microsoft.com/office/powerpoint/2010/main" val="3707184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6D98F8-549D-F400-CF78-0A0E7F43F08C}"/>
              </a:ext>
            </a:extLst>
          </p:cNvPr>
          <p:cNvSpPr>
            <a:spLocks noGrp="1"/>
          </p:cNvSpPr>
          <p:nvPr>
            <p:ph type="ctrTitle"/>
          </p:nvPr>
        </p:nvSpPr>
        <p:spPr>
          <a:xfrm>
            <a:off x="2589213" y="3029803"/>
            <a:ext cx="8915399" cy="1747576"/>
          </a:xfrm>
        </p:spPr>
        <p:txBody>
          <a:bodyPr>
            <a:normAutofit fontScale="90000"/>
          </a:bodyPr>
          <a:lstStyle/>
          <a:p>
            <a:pPr algn="ctr"/>
            <a:br>
              <a:rPr lang="es-ES" dirty="0">
                <a:latin typeface="Book Antiqua" panose="02040602050305030304" pitchFamily="18" charset="0"/>
              </a:rPr>
            </a:br>
            <a:br>
              <a:rPr lang="es-ES" dirty="0">
                <a:latin typeface="Book Antiqua" panose="02040602050305030304" pitchFamily="18" charset="0"/>
              </a:rPr>
            </a:br>
            <a:r>
              <a:rPr lang="es-ES" sz="3100" dirty="0">
                <a:latin typeface="Book Antiqua" panose="02040602050305030304" pitchFamily="18" charset="0"/>
              </a:rPr>
              <a:t>¡</a:t>
            </a:r>
            <a:r>
              <a:rPr lang="es-ES" sz="4400" dirty="0">
                <a:latin typeface="Book Antiqua" panose="02040602050305030304" pitchFamily="18" charset="0"/>
              </a:rPr>
              <a:t>Muchas gracias!</a:t>
            </a:r>
            <a:br>
              <a:rPr lang="es-ES" sz="3100" dirty="0">
                <a:latin typeface="Book Antiqua" panose="02040602050305030304" pitchFamily="18" charset="0"/>
              </a:rPr>
            </a:br>
            <a:br>
              <a:rPr lang="es-ES" altLang="ja-JP" sz="3300" dirty="0">
                <a:latin typeface="Book Antiqua" panose="02040602050305030304" pitchFamily="18" charset="0"/>
              </a:rPr>
            </a:br>
            <a:endParaRPr lang="es-AR" sz="3300" dirty="0"/>
          </a:p>
        </p:txBody>
      </p:sp>
      <p:sp>
        <p:nvSpPr>
          <p:cNvPr id="3" name="Subtítulo 2">
            <a:extLst>
              <a:ext uri="{FF2B5EF4-FFF2-40B4-BE49-F238E27FC236}">
                <a16:creationId xmlns:a16="http://schemas.microsoft.com/office/drawing/2014/main" id="{BFBE6285-5040-C4F7-94B0-D2FB2E06D957}"/>
              </a:ext>
            </a:extLst>
          </p:cNvPr>
          <p:cNvSpPr>
            <a:spLocks noGrp="1"/>
          </p:cNvSpPr>
          <p:nvPr>
            <p:ph type="subTitle" idx="1"/>
          </p:nvPr>
        </p:nvSpPr>
        <p:spPr>
          <a:xfrm>
            <a:off x="2589213" y="4271749"/>
            <a:ext cx="8915399" cy="1631913"/>
          </a:xfrm>
        </p:spPr>
        <p:txBody>
          <a:bodyPr/>
          <a:lstStyle/>
          <a:p>
            <a:r>
              <a:rPr lang="es-ES" b="1" dirty="0">
                <a:latin typeface="Book Antiqua" panose="02040602050305030304" pitchFamily="18" charset="0"/>
              </a:rPr>
              <a:t>Ariel M. Slipak. </a:t>
            </a:r>
            <a:r>
              <a:rPr lang="es-ES" dirty="0">
                <a:latin typeface="Book Antiqua" panose="02040602050305030304" pitchFamily="18" charset="0"/>
              </a:rPr>
              <a:t>Coordinador del Área de Investigaciones de la Fundación Ambiente y Recursos Naturales (FARN), Argentina</a:t>
            </a:r>
          </a:p>
          <a:p>
            <a:r>
              <a:rPr lang="es-ES" dirty="0">
                <a:latin typeface="Book Antiqua" panose="02040602050305030304" pitchFamily="18" charset="0"/>
                <a:hlinkClick r:id="rId2"/>
              </a:rPr>
              <a:t>aslipak@farn.org.ar</a:t>
            </a:r>
            <a:r>
              <a:rPr lang="es-ES" dirty="0">
                <a:latin typeface="Book Antiqua" panose="02040602050305030304" pitchFamily="18" charset="0"/>
              </a:rPr>
              <a:t> </a:t>
            </a:r>
            <a:endParaRPr lang="es-AR" dirty="0">
              <a:latin typeface="Book Antiqua" panose="02040602050305030304" pitchFamily="18" charset="0"/>
            </a:endParaRPr>
          </a:p>
        </p:txBody>
      </p:sp>
      <p:pic>
        <p:nvPicPr>
          <p:cNvPr id="5" name="Imagen 4">
            <a:extLst>
              <a:ext uri="{FF2B5EF4-FFF2-40B4-BE49-F238E27FC236}">
                <a16:creationId xmlns:a16="http://schemas.microsoft.com/office/drawing/2014/main" id="{16AD7066-2CDB-370D-B7DC-9DF2F56EFF48}"/>
              </a:ext>
            </a:extLst>
          </p:cNvPr>
          <p:cNvPicPr>
            <a:picLocks noChangeAspect="1"/>
          </p:cNvPicPr>
          <p:nvPr/>
        </p:nvPicPr>
        <p:blipFill>
          <a:blip r:embed="rId3"/>
          <a:stretch>
            <a:fillRect/>
          </a:stretch>
        </p:blipFill>
        <p:spPr>
          <a:xfrm>
            <a:off x="1106731" y="330450"/>
            <a:ext cx="4298415" cy="1470215"/>
          </a:xfrm>
          <a:prstGeom prst="rect">
            <a:avLst/>
          </a:prstGeom>
        </p:spPr>
      </p:pic>
      <p:pic>
        <p:nvPicPr>
          <p:cNvPr id="7" name="Imagen 6">
            <a:extLst>
              <a:ext uri="{FF2B5EF4-FFF2-40B4-BE49-F238E27FC236}">
                <a16:creationId xmlns:a16="http://schemas.microsoft.com/office/drawing/2014/main" id="{CF7F405B-C3B6-7440-C90D-F132AD30B036}"/>
              </a:ext>
            </a:extLst>
          </p:cNvPr>
          <p:cNvPicPr>
            <a:picLocks noChangeAspect="1"/>
          </p:cNvPicPr>
          <p:nvPr/>
        </p:nvPicPr>
        <p:blipFill>
          <a:blip r:embed="rId4"/>
          <a:stretch>
            <a:fillRect/>
          </a:stretch>
        </p:blipFill>
        <p:spPr>
          <a:xfrm>
            <a:off x="6208469" y="330450"/>
            <a:ext cx="4876800" cy="1676400"/>
          </a:xfrm>
          <a:prstGeom prst="rect">
            <a:avLst/>
          </a:prstGeom>
        </p:spPr>
      </p:pic>
    </p:spTree>
    <p:extLst>
      <p:ext uri="{BB962C8B-B14F-4D97-AF65-F5344CB8AC3E}">
        <p14:creationId xmlns:p14="http://schemas.microsoft.com/office/powerpoint/2010/main" val="47204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24D0A2-9FAA-ED54-0063-A4BEBE2C3A84}"/>
              </a:ext>
            </a:extLst>
          </p:cNvPr>
          <p:cNvSpPr>
            <a:spLocks noGrp="1"/>
          </p:cNvSpPr>
          <p:nvPr>
            <p:ph type="title"/>
          </p:nvPr>
        </p:nvSpPr>
        <p:spPr>
          <a:xfrm>
            <a:off x="2592925" y="281355"/>
            <a:ext cx="8911687" cy="1012874"/>
          </a:xfrm>
        </p:spPr>
        <p:txBody>
          <a:bodyPr>
            <a:normAutofit fontScale="90000"/>
          </a:bodyPr>
          <a:lstStyle/>
          <a:p>
            <a:r>
              <a:rPr lang="es-ES" dirty="0"/>
              <a:t>Distribución de los recursos de litio a 2023</a:t>
            </a:r>
            <a:br>
              <a:rPr lang="es-ES" dirty="0"/>
            </a:br>
            <a:r>
              <a:rPr lang="es-ES" sz="1800" dirty="0"/>
              <a:t>Elaboración propia a partir de USGS, 2024</a:t>
            </a:r>
            <a:endParaRPr lang="es-AR" dirty="0"/>
          </a:p>
        </p:txBody>
      </p:sp>
      <p:graphicFrame>
        <p:nvGraphicFramePr>
          <p:cNvPr id="6" name="Marcador de contenido 5">
            <a:extLst>
              <a:ext uri="{FF2B5EF4-FFF2-40B4-BE49-F238E27FC236}">
                <a16:creationId xmlns:a16="http://schemas.microsoft.com/office/drawing/2014/main" id="{FE9B6F2A-38AA-D35D-83CD-A57FDFA2D9E8}"/>
              </a:ext>
            </a:extLst>
          </p:cNvPr>
          <p:cNvGraphicFramePr>
            <a:graphicFrameLocks noGrp="1"/>
          </p:cNvGraphicFramePr>
          <p:nvPr>
            <p:ph idx="1"/>
            <p:extLst>
              <p:ext uri="{D42A27DB-BD31-4B8C-83A1-F6EECF244321}">
                <p14:modId xmlns:p14="http://schemas.microsoft.com/office/powerpoint/2010/main" val="3272410701"/>
              </p:ext>
            </p:extLst>
          </p:nvPr>
        </p:nvGraphicFramePr>
        <p:xfrm>
          <a:off x="2589212" y="1294229"/>
          <a:ext cx="9171379" cy="52824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48753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C0D96-2FE1-36C3-7303-DD7F0C99B6CE}"/>
              </a:ext>
            </a:extLst>
          </p:cNvPr>
          <p:cNvSpPr>
            <a:spLocks noGrp="1"/>
          </p:cNvSpPr>
          <p:nvPr>
            <p:ph type="title"/>
          </p:nvPr>
        </p:nvSpPr>
        <p:spPr>
          <a:xfrm>
            <a:off x="2592925" y="154746"/>
            <a:ext cx="8911687" cy="1537576"/>
          </a:xfrm>
        </p:spPr>
        <p:txBody>
          <a:bodyPr>
            <a:normAutofit fontScale="90000"/>
          </a:bodyPr>
          <a:lstStyle/>
          <a:p>
            <a:r>
              <a:rPr lang="es-ES" sz="3100" dirty="0"/>
              <a:t>Relación entre recursos y reseras a 2023 para países seleccionados</a:t>
            </a:r>
            <a:br>
              <a:rPr lang="es-ES" dirty="0"/>
            </a:br>
            <a:r>
              <a:rPr lang="es-ES" sz="2000" dirty="0"/>
              <a:t>En miles de toneladas de Li</a:t>
            </a:r>
            <a:br>
              <a:rPr lang="es-ES" sz="2000" dirty="0"/>
            </a:br>
            <a:r>
              <a:rPr lang="es-ES" sz="1600" dirty="0"/>
              <a:t>Elaboración propia en base a USGS, 2024</a:t>
            </a:r>
            <a:endParaRPr lang="es-AR" sz="1600" dirty="0"/>
          </a:p>
        </p:txBody>
      </p:sp>
      <p:graphicFrame>
        <p:nvGraphicFramePr>
          <p:cNvPr id="5" name="Marcador de contenido 4">
            <a:extLst>
              <a:ext uri="{FF2B5EF4-FFF2-40B4-BE49-F238E27FC236}">
                <a16:creationId xmlns:a16="http://schemas.microsoft.com/office/drawing/2014/main" id="{C2F21DD7-999D-AADB-7E87-54A672347937}"/>
              </a:ext>
            </a:extLst>
          </p:cNvPr>
          <p:cNvGraphicFramePr>
            <a:graphicFrameLocks noGrp="1"/>
          </p:cNvGraphicFramePr>
          <p:nvPr>
            <p:ph idx="1"/>
            <p:extLst>
              <p:ext uri="{D42A27DB-BD31-4B8C-83A1-F6EECF244321}">
                <p14:modId xmlns:p14="http://schemas.microsoft.com/office/powerpoint/2010/main" val="2691954594"/>
              </p:ext>
            </p:extLst>
          </p:nvPr>
        </p:nvGraphicFramePr>
        <p:xfrm>
          <a:off x="2592925" y="1787857"/>
          <a:ext cx="8911688" cy="4640241"/>
        </p:xfrm>
        <a:graphic>
          <a:graphicData uri="http://schemas.openxmlformats.org/drawingml/2006/table">
            <a:tbl>
              <a:tblPr firstRow="1" bandRow="1">
                <a:tableStyleId>{5C22544A-7EE6-4342-B048-85BDC9FD1C3A}</a:tableStyleId>
              </a:tblPr>
              <a:tblGrid>
                <a:gridCol w="1796195">
                  <a:extLst>
                    <a:ext uri="{9D8B030D-6E8A-4147-A177-3AD203B41FA5}">
                      <a16:colId xmlns:a16="http://schemas.microsoft.com/office/drawing/2014/main" val="3918216271"/>
                    </a:ext>
                  </a:extLst>
                </a:gridCol>
                <a:gridCol w="2096086">
                  <a:extLst>
                    <a:ext uri="{9D8B030D-6E8A-4147-A177-3AD203B41FA5}">
                      <a16:colId xmlns:a16="http://schemas.microsoft.com/office/drawing/2014/main" val="2707823529"/>
                    </a:ext>
                  </a:extLst>
                </a:gridCol>
                <a:gridCol w="2138289">
                  <a:extLst>
                    <a:ext uri="{9D8B030D-6E8A-4147-A177-3AD203B41FA5}">
                      <a16:colId xmlns:a16="http://schemas.microsoft.com/office/drawing/2014/main" val="3020487243"/>
                    </a:ext>
                  </a:extLst>
                </a:gridCol>
                <a:gridCol w="2881118">
                  <a:extLst>
                    <a:ext uri="{9D8B030D-6E8A-4147-A177-3AD203B41FA5}">
                      <a16:colId xmlns:a16="http://schemas.microsoft.com/office/drawing/2014/main" val="162218638"/>
                    </a:ext>
                  </a:extLst>
                </a:gridCol>
              </a:tblGrid>
              <a:tr h="591337">
                <a:tc>
                  <a:txBody>
                    <a:bodyPr/>
                    <a:lstStyle/>
                    <a:p>
                      <a:pPr algn="ctr" fontAlgn="b"/>
                      <a:r>
                        <a:rPr lang="es-AR" sz="1800" b="1" i="0" u="none" strike="noStrike" dirty="0">
                          <a:solidFill>
                            <a:schemeClr val="bg1"/>
                          </a:solidFill>
                          <a:effectLst/>
                          <a:latin typeface="Book Antiqua" panose="02040602050305030304" pitchFamily="18" charset="0"/>
                        </a:rPr>
                        <a:t>País</a:t>
                      </a:r>
                    </a:p>
                  </a:txBody>
                  <a:tcPr marL="9525" marR="9525" marT="9525" marB="0" anchor="b"/>
                </a:tc>
                <a:tc>
                  <a:txBody>
                    <a:bodyPr/>
                    <a:lstStyle/>
                    <a:p>
                      <a:pPr algn="ctr" fontAlgn="b"/>
                      <a:r>
                        <a:rPr lang="es-AR" sz="1800" b="1" i="0" u="none" strike="noStrike" dirty="0">
                          <a:solidFill>
                            <a:schemeClr val="bg1"/>
                          </a:solidFill>
                          <a:effectLst/>
                          <a:latin typeface="Book Antiqua" panose="02040602050305030304" pitchFamily="18" charset="0"/>
                        </a:rPr>
                        <a:t>RESERVA</a:t>
                      </a:r>
                    </a:p>
                  </a:txBody>
                  <a:tcPr marL="9525" marR="9525" marT="9525" marB="0" anchor="b"/>
                </a:tc>
                <a:tc>
                  <a:txBody>
                    <a:bodyPr/>
                    <a:lstStyle/>
                    <a:p>
                      <a:pPr algn="ctr" fontAlgn="b"/>
                      <a:r>
                        <a:rPr lang="es-ES" sz="1800" b="1" i="0" u="none" strike="noStrike" dirty="0">
                          <a:solidFill>
                            <a:schemeClr val="bg1"/>
                          </a:solidFill>
                          <a:effectLst/>
                          <a:latin typeface="Book Antiqua" panose="02040602050305030304" pitchFamily="18" charset="0"/>
                        </a:rPr>
                        <a:t>RECURSOS</a:t>
                      </a:r>
                      <a:endParaRPr lang="es-AR" sz="1800" b="1" i="0" u="none" strike="noStrike" dirty="0">
                        <a:solidFill>
                          <a:schemeClr val="bg1"/>
                        </a:solidFill>
                        <a:effectLst/>
                        <a:latin typeface="Book Antiqua" panose="02040602050305030304" pitchFamily="18" charset="0"/>
                      </a:endParaRPr>
                    </a:p>
                  </a:txBody>
                  <a:tcPr marL="9525" marR="9525" marT="9525" marB="0" anchor="b"/>
                </a:tc>
                <a:tc>
                  <a:txBody>
                    <a:bodyPr/>
                    <a:lstStyle/>
                    <a:p>
                      <a:pPr algn="ctr" fontAlgn="b"/>
                      <a:r>
                        <a:rPr lang="es-AR" sz="1800" b="1" i="0" u="none" strike="noStrike" dirty="0">
                          <a:solidFill>
                            <a:schemeClr val="bg1"/>
                          </a:solidFill>
                          <a:effectLst/>
                          <a:latin typeface="Book Antiqua" panose="02040602050305030304" pitchFamily="18" charset="0"/>
                        </a:rPr>
                        <a:t>Ratio Reservas/Recursos</a:t>
                      </a:r>
                    </a:p>
                  </a:txBody>
                  <a:tcPr marL="9525" marR="9525" marT="9525" marB="0" anchor="b"/>
                </a:tc>
                <a:extLst>
                  <a:ext uri="{0D108BD9-81ED-4DB2-BD59-A6C34878D82A}">
                    <a16:rowId xmlns:a16="http://schemas.microsoft.com/office/drawing/2014/main" val="1481540479"/>
                  </a:ext>
                </a:extLst>
              </a:tr>
              <a:tr h="506113">
                <a:tc>
                  <a:txBody>
                    <a:bodyPr/>
                    <a:lstStyle/>
                    <a:p>
                      <a:pPr algn="l" fontAlgn="b"/>
                      <a:r>
                        <a:rPr lang="es-AR" sz="1600" b="0" i="0" u="none" strike="noStrike" dirty="0">
                          <a:solidFill>
                            <a:srgbClr val="000000"/>
                          </a:solidFill>
                          <a:effectLst/>
                          <a:latin typeface="Book Antiqua" panose="02040602050305030304" pitchFamily="18" charset="0"/>
                        </a:rPr>
                        <a:t>Argentina</a:t>
                      </a:r>
                    </a:p>
                  </a:txBody>
                  <a:tcPr marL="9525" marR="9525" marT="9525" marB="0" anchor="b"/>
                </a:tc>
                <a:tc>
                  <a:txBody>
                    <a:bodyPr/>
                    <a:lstStyle/>
                    <a:p>
                      <a:pPr algn="ctr" fontAlgn="b"/>
                      <a:r>
                        <a:rPr lang="es-ES" sz="1600" b="0" i="0" u="none" strike="noStrike" dirty="0">
                          <a:solidFill>
                            <a:srgbClr val="000000"/>
                          </a:solidFill>
                          <a:effectLst/>
                          <a:latin typeface="Book Antiqua" panose="02040602050305030304" pitchFamily="18" charset="0"/>
                        </a:rPr>
                        <a:t>3</a:t>
                      </a:r>
                      <a:r>
                        <a:rPr lang="es-AR" sz="1600" b="0" i="0" u="none" strike="noStrike" dirty="0">
                          <a:solidFill>
                            <a:srgbClr val="000000"/>
                          </a:solidFill>
                          <a:effectLst/>
                          <a:latin typeface="Book Antiqua" panose="02040602050305030304" pitchFamily="18" charset="0"/>
                        </a:rPr>
                        <a:t>600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22000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16,4%</a:t>
                      </a:r>
                    </a:p>
                  </a:txBody>
                  <a:tcPr marL="9525" marR="9525" marT="9525" marB="0" anchor="b"/>
                </a:tc>
                <a:extLst>
                  <a:ext uri="{0D108BD9-81ED-4DB2-BD59-A6C34878D82A}">
                    <a16:rowId xmlns:a16="http://schemas.microsoft.com/office/drawing/2014/main" val="32360310"/>
                  </a:ext>
                </a:extLst>
              </a:tr>
              <a:tr h="506113">
                <a:tc>
                  <a:txBody>
                    <a:bodyPr/>
                    <a:lstStyle/>
                    <a:p>
                      <a:pPr algn="l" fontAlgn="b"/>
                      <a:r>
                        <a:rPr lang="es-AR" sz="1600" b="0" i="0" u="none" strike="noStrike" dirty="0">
                          <a:solidFill>
                            <a:srgbClr val="000000"/>
                          </a:solidFill>
                          <a:effectLst/>
                          <a:latin typeface="Book Antiqua" panose="02040602050305030304" pitchFamily="18" charset="0"/>
                        </a:rPr>
                        <a:t>EEUU</a:t>
                      </a:r>
                    </a:p>
                  </a:txBody>
                  <a:tcPr marL="9525" marR="9525" marT="9525" marB="0" anchor="b"/>
                </a:tc>
                <a:tc>
                  <a:txBody>
                    <a:bodyPr/>
                    <a:lstStyle/>
                    <a:p>
                      <a:pPr algn="ctr" fontAlgn="b"/>
                      <a:r>
                        <a:rPr lang="es-ES" sz="1600" b="0" i="0" u="none" strike="noStrike" dirty="0">
                          <a:solidFill>
                            <a:srgbClr val="000000"/>
                          </a:solidFill>
                          <a:effectLst/>
                          <a:latin typeface="Book Antiqua" panose="02040602050305030304" pitchFamily="18" charset="0"/>
                        </a:rPr>
                        <a:t>1</a:t>
                      </a:r>
                      <a:r>
                        <a:rPr lang="es-AR" sz="1600" b="0" i="0" u="none" strike="noStrike" dirty="0">
                          <a:solidFill>
                            <a:srgbClr val="000000"/>
                          </a:solidFill>
                          <a:effectLst/>
                          <a:latin typeface="Book Antiqua" panose="02040602050305030304" pitchFamily="18" charset="0"/>
                        </a:rPr>
                        <a:t>100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14000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7,9%</a:t>
                      </a:r>
                    </a:p>
                  </a:txBody>
                  <a:tcPr marL="9525" marR="9525" marT="9525" marB="0" anchor="b"/>
                </a:tc>
                <a:extLst>
                  <a:ext uri="{0D108BD9-81ED-4DB2-BD59-A6C34878D82A}">
                    <a16:rowId xmlns:a16="http://schemas.microsoft.com/office/drawing/2014/main" val="1769349963"/>
                  </a:ext>
                </a:extLst>
              </a:tr>
              <a:tr h="506113">
                <a:tc>
                  <a:txBody>
                    <a:bodyPr/>
                    <a:lstStyle/>
                    <a:p>
                      <a:pPr algn="l" fontAlgn="b"/>
                      <a:r>
                        <a:rPr lang="es-AR" sz="1600" b="0" i="0" u="none" strike="noStrike" dirty="0">
                          <a:solidFill>
                            <a:srgbClr val="000000"/>
                          </a:solidFill>
                          <a:effectLst/>
                          <a:latin typeface="Book Antiqua" panose="02040602050305030304" pitchFamily="18" charset="0"/>
                        </a:rPr>
                        <a:t>Chile</a:t>
                      </a:r>
                    </a:p>
                  </a:txBody>
                  <a:tcPr marL="9525" marR="9525" marT="9525" marB="0" anchor="b"/>
                </a:tc>
                <a:tc>
                  <a:txBody>
                    <a:bodyPr/>
                    <a:lstStyle/>
                    <a:p>
                      <a:pPr algn="ctr" fontAlgn="b"/>
                      <a:r>
                        <a:rPr lang="es-ES" sz="1600" b="0" i="0" u="none" strike="noStrike" dirty="0">
                          <a:solidFill>
                            <a:srgbClr val="000000"/>
                          </a:solidFill>
                          <a:effectLst/>
                          <a:latin typeface="Book Antiqua" panose="02040602050305030304" pitchFamily="18" charset="0"/>
                        </a:rPr>
                        <a:t>9</a:t>
                      </a:r>
                      <a:r>
                        <a:rPr lang="es-AR" sz="1600" b="0" i="0" u="none" strike="noStrike" dirty="0">
                          <a:solidFill>
                            <a:srgbClr val="000000"/>
                          </a:solidFill>
                          <a:effectLst/>
                          <a:latin typeface="Book Antiqua" panose="02040602050305030304" pitchFamily="18" charset="0"/>
                        </a:rPr>
                        <a:t>300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11000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84,5%</a:t>
                      </a:r>
                    </a:p>
                  </a:txBody>
                  <a:tcPr marL="9525" marR="9525" marT="9525" marB="0" anchor="b"/>
                </a:tc>
                <a:extLst>
                  <a:ext uri="{0D108BD9-81ED-4DB2-BD59-A6C34878D82A}">
                    <a16:rowId xmlns:a16="http://schemas.microsoft.com/office/drawing/2014/main" val="1275343942"/>
                  </a:ext>
                </a:extLst>
              </a:tr>
              <a:tr h="506113">
                <a:tc>
                  <a:txBody>
                    <a:bodyPr/>
                    <a:lstStyle/>
                    <a:p>
                      <a:pPr algn="l" fontAlgn="b"/>
                      <a:r>
                        <a:rPr lang="es-AR" sz="1600" b="0" i="0" u="none" strike="noStrike" dirty="0">
                          <a:solidFill>
                            <a:srgbClr val="000000"/>
                          </a:solidFill>
                          <a:effectLst/>
                          <a:latin typeface="Book Antiqua" panose="02040602050305030304" pitchFamily="18" charset="0"/>
                        </a:rPr>
                        <a:t>Australia</a:t>
                      </a:r>
                    </a:p>
                  </a:txBody>
                  <a:tcPr marL="9525" marR="9525" marT="9525" marB="0" anchor="b"/>
                </a:tc>
                <a:tc>
                  <a:txBody>
                    <a:bodyPr/>
                    <a:lstStyle/>
                    <a:p>
                      <a:pPr algn="ctr" fontAlgn="b"/>
                      <a:r>
                        <a:rPr lang="es-ES" sz="1600" b="0" i="0" u="none" strike="noStrike" dirty="0">
                          <a:solidFill>
                            <a:srgbClr val="000000"/>
                          </a:solidFill>
                          <a:effectLst/>
                          <a:latin typeface="Book Antiqua" panose="02040602050305030304" pitchFamily="18" charset="0"/>
                        </a:rPr>
                        <a:t>6</a:t>
                      </a:r>
                      <a:r>
                        <a:rPr lang="es-AR" sz="1600" b="0" i="0" u="none" strike="noStrike" dirty="0">
                          <a:solidFill>
                            <a:srgbClr val="000000"/>
                          </a:solidFill>
                          <a:effectLst/>
                          <a:latin typeface="Book Antiqua" panose="02040602050305030304" pitchFamily="18" charset="0"/>
                        </a:rPr>
                        <a:t>200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8700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71,3%</a:t>
                      </a:r>
                    </a:p>
                  </a:txBody>
                  <a:tcPr marL="9525" marR="9525" marT="9525" marB="0" anchor="b"/>
                </a:tc>
                <a:extLst>
                  <a:ext uri="{0D108BD9-81ED-4DB2-BD59-A6C34878D82A}">
                    <a16:rowId xmlns:a16="http://schemas.microsoft.com/office/drawing/2014/main" val="1281005569"/>
                  </a:ext>
                </a:extLst>
              </a:tr>
              <a:tr h="506113">
                <a:tc>
                  <a:txBody>
                    <a:bodyPr/>
                    <a:lstStyle/>
                    <a:p>
                      <a:pPr algn="l" fontAlgn="b"/>
                      <a:r>
                        <a:rPr lang="es-AR" sz="1600" b="0" i="0" u="none" strike="noStrike" dirty="0">
                          <a:solidFill>
                            <a:srgbClr val="000000"/>
                          </a:solidFill>
                          <a:effectLst/>
                          <a:latin typeface="Book Antiqua" panose="02040602050305030304" pitchFamily="18" charset="0"/>
                        </a:rPr>
                        <a:t>China</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3000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6800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44,1%</a:t>
                      </a:r>
                    </a:p>
                  </a:txBody>
                  <a:tcPr marL="9525" marR="9525" marT="9525" marB="0" anchor="b"/>
                </a:tc>
                <a:extLst>
                  <a:ext uri="{0D108BD9-81ED-4DB2-BD59-A6C34878D82A}">
                    <a16:rowId xmlns:a16="http://schemas.microsoft.com/office/drawing/2014/main" val="3786105804"/>
                  </a:ext>
                </a:extLst>
              </a:tr>
              <a:tr h="506113">
                <a:tc>
                  <a:txBody>
                    <a:bodyPr/>
                    <a:lstStyle/>
                    <a:p>
                      <a:pPr algn="l" fontAlgn="b"/>
                      <a:r>
                        <a:rPr lang="es-AR" sz="1600" b="0" i="0" u="none" strike="noStrike" dirty="0">
                          <a:solidFill>
                            <a:srgbClr val="000000"/>
                          </a:solidFill>
                          <a:effectLst/>
                          <a:latin typeface="Book Antiqua" panose="02040602050305030304" pitchFamily="18" charset="0"/>
                        </a:rPr>
                        <a:t>Canadá</a:t>
                      </a:r>
                    </a:p>
                  </a:txBody>
                  <a:tcPr marL="9525" marR="9525" marT="9525" marB="0" anchor="b"/>
                </a:tc>
                <a:tc>
                  <a:txBody>
                    <a:bodyPr/>
                    <a:lstStyle/>
                    <a:p>
                      <a:pPr algn="ctr" fontAlgn="b"/>
                      <a:r>
                        <a:rPr lang="es-ES" sz="1600" b="0" i="0" u="none" strike="noStrike" dirty="0">
                          <a:solidFill>
                            <a:srgbClr val="000000"/>
                          </a:solidFill>
                          <a:effectLst/>
                          <a:latin typeface="Book Antiqua" panose="02040602050305030304" pitchFamily="18" charset="0"/>
                        </a:rPr>
                        <a:t>9</a:t>
                      </a:r>
                      <a:r>
                        <a:rPr lang="es-AR" sz="1600" b="0" i="0" u="none" strike="noStrike" dirty="0">
                          <a:solidFill>
                            <a:srgbClr val="000000"/>
                          </a:solidFill>
                          <a:effectLst/>
                          <a:latin typeface="Book Antiqua" panose="02040602050305030304" pitchFamily="18" charset="0"/>
                        </a:rPr>
                        <a:t>30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3000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30,0%</a:t>
                      </a:r>
                    </a:p>
                  </a:txBody>
                  <a:tcPr marL="9525" marR="9525" marT="9525" marB="0" anchor="b"/>
                </a:tc>
                <a:extLst>
                  <a:ext uri="{0D108BD9-81ED-4DB2-BD59-A6C34878D82A}">
                    <a16:rowId xmlns:a16="http://schemas.microsoft.com/office/drawing/2014/main" val="1759412662"/>
                  </a:ext>
                </a:extLst>
              </a:tr>
              <a:tr h="506113">
                <a:tc>
                  <a:txBody>
                    <a:bodyPr/>
                    <a:lstStyle/>
                    <a:p>
                      <a:pPr algn="l" fontAlgn="b"/>
                      <a:r>
                        <a:rPr lang="es-AR" sz="1600" b="0" i="0" u="none" strike="noStrike" dirty="0">
                          <a:solidFill>
                            <a:srgbClr val="000000"/>
                          </a:solidFill>
                          <a:effectLst/>
                          <a:latin typeface="Book Antiqua" panose="02040602050305030304" pitchFamily="18" charset="0"/>
                        </a:rPr>
                        <a:t>Brasil</a:t>
                      </a:r>
                    </a:p>
                  </a:txBody>
                  <a:tcPr marL="9525" marR="9525" marT="9525" marB="0" anchor="b"/>
                </a:tc>
                <a:tc>
                  <a:txBody>
                    <a:bodyPr/>
                    <a:lstStyle/>
                    <a:p>
                      <a:pPr algn="ctr" fontAlgn="b"/>
                      <a:r>
                        <a:rPr lang="es-ES" sz="1600" b="0" i="0" u="none" strike="noStrike" dirty="0">
                          <a:solidFill>
                            <a:srgbClr val="000000"/>
                          </a:solidFill>
                          <a:effectLst/>
                          <a:latin typeface="Book Antiqua" panose="02040602050305030304" pitchFamily="18" charset="0"/>
                        </a:rPr>
                        <a:t>3</a:t>
                      </a:r>
                      <a:r>
                        <a:rPr lang="es-AR" sz="1600" b="0" i="0" u="none" strike="noStrike" dirty="0">
                          <a:solidFill>
                            <a:srgbClr val="000000"/>
                          </a:solidFill>
                          <a:effectLst/>
                          <a:latin typeface="Book Antiqua" panose="02040602050305030304" pitchFamily="18" charset="0"/>
                        </a:rPr>
                        <a:t>90</a:t>
                      </a:r>
                    </a:p>
                  </a:txBody>
                  <a:tcPr marL="9525" marR="9525" marT="9525" marB="0" anchor="b"/>
                </a:tc>
                <a:tc>
                  <a:txBody>
                    <a:bodyPr/>
                    <a:lstStyle/>
                    <a:p>
                      <a:pPr algn="ctr" fontAlgn="b"/>
                      <a:r>
                        <a:rPr lang="es-ES" sz="1600" b="0" i="0" u="none" strike="noStrike" dirty="0">
                          <a:solidFill>
                            <a:srgbClr val="000000"/>
                          </a:solidFill>
                          <a:effectLst/>
                          <a:latin typeface="Book Antiqua" panose="02040602050305030304" pitchFamily="18" charset="0"/>
                        </a:rPr>
                        <a:t>8</a:t>
                      </a:r>
                      <a:r>
                        <a:rPr lang="es-AR" sz="1600" b="0" i="0" u="none" strike="noStrike" dirty="0">
                          <a:solidFill>
                            <a:srgbClr val="000000"/>
                          </a:solidFill>
                          <a:effectLst/>
                          <a:latin typeface="Book Antiqua" panose="02040602050305030304" pitchFamily="18" charset="0"/>
                        </a:rPr>
                        <a:t>00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48,8%</a:t>
                      </a:r>
                    </a:p>
                  </a:txBody>
                  <a:tcPr marL="9525" marR="9525" marT="9525" marB="0" anchor="b"/>
                </a:tc>
                <a:extLst>
                  <a:ext uri="{0D108BD9-81ED-4DB2-BD59-A6C34878D82A}">
                    <a16:rowId xmlns:a16="http://schemas.microsoft.com/office/drawing/2014/main" val="1189980470"/>
                  </a:ext>
                </a:extLst>
              </a:tr>
              <a:tr h="506113">
                <a:tc>
                  <a:txBody>
                    <a:bodyPr/>
                    <a:lstStyle/>
                    <a:p>
                      <a:pPr algn="l" fontAlgn="b"/>
                      <a:r>
                        <a:rPr lang="es-AR" sz="1600" b="0" i="0" u="none" strike="noStrike" dirty="0">
                          <a:solidFill>
                            <a:srgbClr val="000000"/>
                          </a:solidFill>
                          <a:effectLst/>
                          <a:latin typeface="Book Antiqua" panose="02040602050305030304" pitchFamily="18" charset="0"/>
                        </a:rPr>
                        <a:t>Zimbabue</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310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690</a:t>
                      </a:r>
                    </a:p>
                  </a:txBody>
                  <a:tcPr marL="9525" marR="9525" marT="9525" marB="0" anchor="b"/>
                </a:tc>
                <a:tc>
                  <a:txBody>
                    <a:bodyPr/>
                    <a:lstStyle/>
                    <a:p>
                      <a:pPr algn="ctr" fontAlgn="b"/>
                      <a:r>
                        <a:rPr lang="es-AR" sz="1600" b="0" i="0" u="none" strike="noStrike" dirty="0">
                          <a:solidFill>
                            <a:srgbClr val="000000"/>
                          </a:solidFill>
                          <a:effectLst/>
                          <a:latin typeface="Book Antiqua" panose="02040602050305030304" pitchFamily="18" charset="0"/>
                        </a:rPr>
                        <a:t>44,9%</a:t>
                      </a:r>
                    </a:p>
                  </a:txBody>
                  <a:tcPr marL="9525" marR="9525" marT="9525" marB="0" anchor="b"/>
                </a:tc>
                <a:extLst>
                  <a:ext uri="{0D108BD9-81ED-4DB2-BD59-A6C34878D82A}">
                    <a16:rowId xmlns:a16="http://schemas.microsoft.com/office/drawing/2014/main" val="3812147549"/>
                  </a:ext>
                </a:extLst>
              </a:tr>
            </a:tbl>
          </a:graphicData>
        </a:graphic>
      </p:graphicFrame>
    </p:spTree>
    <p:extLst>
      <p:ext uri="{BB962C8B-B14F-4D97-AF65-F5344CB8AC3E}">
        <p14:creationId xmlns:p14="http://schemas.microsoft.com/office/powerpoint/2010/main" val="4033090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65212E-5A6E-3D5A-E070-3669DF5F5F02}"/>
              </a:ext>
            </a:extLst>
          </p:cNvPr>
          <p:cNvSpPr>
            <a:spLocks noGrp="1"/>
          </p:cNvSpPr>
          <p:nvPr>
            <p:ph type="title"/>
          </p:nvPr>
        </p:nvSpPr>
        <p:spPr>
          <a:xfrm>
            <a:off x="2592925" y="140678"/>
            <a:ext cx="8911687" cy="1167618"/>
          </a:xfrm>
        </p:spPr>
        <p:txBody>
          <a:bodyPr>
            <a:normAutofit/>
          </a:bodyPr>
          <a:lstStyle/>
          <a:p>
            <a:r>
              <a:rPr lang="es-ES" sz="3100" dirty="0">
                <a:latin typeface="Book Antiqua" panose="02040602050305030304" pitchFamily="18" charset="0"/>
              </a:rPr>
              <a:t>Evolución de la extracción global de litio por país</a:t>
            </a:r>
            <a:br>
              <a:rPr lang="es-ES" sz="6000" dirty="0">
                <a:latin typeface="Book Antiqua" panose="02040602050305030304" pitchFamily="18" charset="0"/>
              </a:rPr>
            </a:br>
            <a:r>
              <a:rPr lang="es-ES" sz="1800" dirty="0">
                <a:latin typeface="Book Antiqua" panose="02040602050305030304" pitchFamily="18" charset="0"/>
              </a:rPr>
              <a:t>Elaboración propia a partir de USGS</a:t>
            </a:r>
            <a:br>
              <a:rPr lang="es-ES" sz="1800" dirty="0">
                <a:latin typeface="Book Antiqua" panose="02040602050305030304" pitchFamily="18" charset="0"/>
              </a:rPr>
            </a:br>
            <a:r>
              <a:rPr lang="es-ES" sz="1800" dirty="0">
                <a:latin typeface="Book Antiqua" panose="02040602050305030304" pitchFamily="18" charset="0"/>
              </a:rPr>
              <a:t>En toneladas de Li</a:t>
            </a:r>
            <a:endParaRPr lang="es-AR" sz="1800" dirty="0"/>
          </a:p>
        </p:txBody>
      </p:sp>
      <p:graphicFrame>
        <p:nvGraphicFramePr>
          <p:cNvPr id="16" name="Marcador de contenido 15">
            <a:extLst>
              <a:ext uri="{FF2B5EF4-FFF2-40B4-BE49-F238E27FC236}">
                <a16:creationId xmlns:a16="http://schemas.microsoft.com/office/drawing/2014/main" id="{473B1E0A-B415-D759-85B7-00252D655A20}"/>
              </a:ext>
            </a:extLst>
          </p:cNvPr>
          <p:cNvGraphicFramePr>
            <a:graphicFrameLocks noGrp="1"/>
          </p:cNvGraphicFramePr>
          <p:nvPr>
            <p:ph idx="1"/>
            <p:extLst>
              <p:ext uri="{D42A27DB-BD31-4B8C-83A1-F6EECF244321}">
                <p14:modId xmlns:p14="http://schemas.microsoft.com/office/powerpoint/2010/main" val="1328952811"/>
              </p:ext>
            </p:extLst>
          </p:nvPr>
        </p:nvGraphicFramePr>
        <p:xfrm>
          <a:off x="2589212" y="1308296"/>
          <a:ext cx="9393522" cy="54090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474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B522A7-8462-1F6C-EC77-763B4A21EB89}"/>
              </a:ext>
            </a:extLst>
          </p:cNvPr>
          <p:cNvSpPr>
            <a:spLocks noGrp="1"/>
          </p:cNvSpPr>
          <p:nvPr>
            <p:ph type="title"/>
          </p:nvPr>
        </p:nvSpPr>
        <p:spPr>
          <a:xfrm>
            <a:off x="2550721" y="427162"/>
            <a:ext cx="8911687" cy="6145915"/>
          </a:xfrm>
        </p:spPr>
        <p:txBody>
          <a:bodyPr>
            <a:normAutofit fontScale="90000"/>
          </a:bodyPr>
          <a:lstStyle/>
          <a:p>
            <a:r>
              <a:rPr lang="es-ES" sz="2800" b="1" dirty="0"/>
              <a:t>Proyecciones de incremento de la demanda de litio</a:t>
            </a:r>
            <a:br>
              <a:rPr lang="es-ES" sz="2800" b="1" dirty="0"/>
            </a:br>
            <a:br>
              <a:rPr lang="es-ES" sz="1000" b="1" dirty="0"/>
            </a:br>
            <a:r>
              <a:rPr lang="es-ES" sz="2000" dirty="0">
                <a:latin typeface="Book Antiqua" panose="02040602050305030304" pitchFamily="18" charset="0"/>
              </a:rPr>
              <a:t>En un escenario de políticas declaradas por los países, la demanda de litio se incrementaría hacia 2040 unas 13 vece en relación a la de 2020. En un escenario de políticas de desarrollo sostenible dicho aumento sería de 42 veces. Esto es conducido por la electrificación del parque automotor</a:t>
            </a: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br>
              <a:rPr lang="es-ES" sz="2000" dirty="0">
                <a:latin typeface="Book Antiqua" panose="02040602050305030304" pitchFamily="18" charset="0"/>
              </a:rPr>
            </a:br>
            <a:r>
              <a:rPr lang="es-ES" sz="1600" dirty="0">
                <a:latin typeface="Book Antiqua" panose="02040602050305030304" pitchFamily="18" charset="0"/>
              </a:rPr>
              <a:t>Extraído de CEPAL, 2023 en base a IEA, 2021.</a:t>
            </a:r>
            <a:endParaRPr lang="es-AR" sz="1600" dirty="0">
              <a:latin typeface="Book Antiqua" panose="02040602050305030304" pitchFamily="18" charset="0"/>
            </a:endParaRPr>
          </a:p>
        </p:txBody>
      </p:sp>
      <p:pic>
        <p:nvPicPr>
          <p:cNvPr id="3" name="Imagen 2">
            <a:extLst>
              <a:ext uri="{FF2B5EF4-FFF2-40B4-BE49-F238E27FC236}">
                <a16:creationId xmlns:a16="http://schemas.microsoft.com/office/drawing/2014/main" id="{CAD3D17A-4698-EC03-A0DB-33D7758CEB6F}"/>
              </a:ext>
            </a:extLst>
          </p:cNvPr>
          <p:cNvPicPr>
            <a:picLocks noChangeAspect="1"/>
          </p:cNvPicPr>
          <p:nvPr/>
        </p:nvPicPr>
        <p:blipFill rotWithShape="1">
          <a:blip r:embed="rId2"/>
          <a:srcRect l="39976" t="28519" r="13606" b="22907"/>
          <a:stretch/>
        </p:blipFill>
        <p:spPr>
          <a:xfrm>
            <a:off x="2550720" y="2165568"/>
            <a:ext cx="6725802" cy="3956979"/>
          </a:xfrm>
          <a:prstGeom prst="rect">
            <a:avLst/>
          </a:prstGeom>
        </p:spPr>
      </p:pic>
    </p:spTree>
    <p:extLst>
      <p:ext uri="{BB962C8B-B14F-4D97-AF65-F5344CB8AC3E}">
        <p14:creationId xmlns:p14="http://schemas.microsoft.com/office/powerpoint/2010/main" val="4164609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13687F-7DCA-7676-7EE5-3C4D35DD23C2}"/>
              </a:ext>
            </a:extLst>
          </p:cNvPr>
          <p:cNvSpPr>
            <a:spLocks noGrp="1"/>
          </p:cNvSpPr>
          <p:nvPr>
            <p:ph type="title"/>
          </p:nvPr>
        </p:nvSpPr>
        <p:spPr>
          <a:xfrm>
            <a:off x="1645921" y="124820"/>
            <a:ext cx="9858692" cy="705918"/>
          </a:xfrm>
        </p:spPr>
        <p:txBody>
          <a:bodyPr>
            <a:noAutofit/>
          </a:bodyPr>
          <a:lstStyle/>
          <a:p>
            <a:r>
              <a:rPr lang="es-ES" sz="2000" b="1" dirty="0">
                <a:latin typeface="Book Antiqua" panose="02040602050305030304" pitchFamily="18" charset="0"/>
              </a:rPr>
              <a:t>De los yacimientos al uso final</a:t>
            </a:r>
            <a:br>
              <a:rPr lang="es-ES" sz="2000" dirty="0">
                <a:latin typeface="Book Antiqua" panose="02040602050305030304" pitchFamily="18" charset="0"/>
              </a:rPr>
            </a:br>
            <a:r>
              <a:rPr lang="es-ES" sz="1400" dirty="0">
                <a:latin typeface="Book Antiqua" panose="02040602050305030304" pitchFamily="18" charset="0"/>
              </a:rPr>
              <a:t>Elaboración propia a partir Jiménez y Sáez (2022)</a:t>
            </a:r>
            <a:endParaRPr lang="es-AR" sz="1400" dirty="0">
              <a:latin typeface="Book Antiqua" panose="02040602050305030304" pitchFamily="18" charset="0"/>
            </a:endParaRPr>
          </a:p>
        </p:txBody>
      </p:sp>
      <p:sp>
        <p:nvSpPr>
          <p:cNvPr id="3" name="Marcador de contenido 2">
            <a:extLst>
              <a:ext uri="{FF2B5EF4-FFF2-40B4-BE49-F238E27FC236}">
                <a16:creationId xmlns:a16="http://schemas.microsoft.com/office/drawing/2014/main" id="{70AD700E-2B57-3270-451A-95D6EA0AF556}"/>
              </a:ext>
            </a:extLst>
          </p:cNvPr>
          <p:cNvSpPr>
            <a:spLocks noGrp="1"/>
          </p:cNvSpPr>
          <p:nvPr>
            <p:ph idx="1"/>
          </p:nvPr>
        </p:nvSpPr>
        <p:spPr>
          <a:xfrm>
            <a:off x="1786597" y="945022"/>
            <a:ext cx="10227212" cy="5765267"/>
          </a:xfrm>
        </p:spPr>
        <p:txBody>
          <a:bodyPr>
            <a:normAutofit lnSpcReduction="10000"/>
          </a:bodyPr>
          <a:lstStyle/>
          <a:p>
            <a:pPr marL="0" indent="0">
              <a:buNone/>
            </a:pPr>
            <a:r>
              <a:rPr lang="es-ES" b="1" dirty="0"/>
              <a:t>Yacimientos				Producto-derivado				Usos (productos finales o </a:t>
            </a:r>
            <a:r>
              <a:rPr lang="es-ES" b="1" dirty="0" err="1"/>
              <a:t>Ind</a:t>
            </a:r>
            <a:r>
              <a:rPr lang="es-ES" b="1" dirty="0"/>
              <a:t>)</a:t>
            </a:r>
          </a:p>
          <a:p>
            <a:pPr marL="0" indent="0">
              <a:buNone/>
            </a:pPr>
            <a:r>
              <a:rPr lang="es-ES" sz="200" kern="800" dirty="0">
                <a:latin typeface="Book Antiqua" panose="02040602050305030304" pitchFamily="18" charset="0"/>
              </a:rPr>
              <a:t>														</a:t>
            </a:r>
          </a:p>
          <a:p>
            <a:pPr marL="0" indent="0">
              <a:buNone/>
            </a:pPr>
            <a:r>
              <a:rPr lang="es-ES" sz="1400" kern="800" dirty="0">
                <a:latin typeface="Book Antiqua" panose="02040602050305030304" pitchFamily="18" charset="0"/>
              </a:rPr>
              <a:t>														Grasas</a:t>
            </a:r>
          </a:p>
          <a:p>
            <a:pPr marL="0" indent="0">
              <a:buNone/>
            </a:pPr>
            <a:r>
              <a:rPr lang="es-ES" sz="1400" kern="800" dirty="0">
                <a:latin typeface="Book Antiqua" panose="02040602050305030304" pitchFamily="18" charset="0"/>
              </a:rPr>
              <a:t>														Tinturas</a:t>
            </a:r>
          </a:p>
          <a:p>
            <a:pPr marL="0" indent="0">
              <a:buNone/>
            </a:pPr>
            <a:r>
              <a:rPr lang="es-ES" sz="1400" kern="800" dirty="0">
                <a:latin typeface="Book Antiqua" panose="02040602050305030304" pitchFamily="18" charset="0"/>
              </a:rPr>
              <a:t>														</a:t>
            </a:r>
            <a:r>
              <a:rPr lang="es-ES" sz="1400" b="1" kern="800" dirty="0">
                <a:highlight>
                  <a:srgbClr val="FFFF00"/>
                </a:highlight>
                <a:latin typeface="Book Antiqua" panose="02040602050305030304" pitchFamily="18" charset="0"/>
              </a:rPr>
              <a:t>Material catódico de baterías ricas en níquel</a:t>
            </a:r>
          </a:p>
          <a:p>
            <a:pPr marL="0" indent="0">
              <a:buNone/>
            </a:pPr>
            <a:r>
              <a:rPr lang="es-ES" sz="1400" b="1" kern="800" dirty="0">
                <a:latin typeface="Book Antiqua" panose="02040602050305030304" pitchFamily="18" charset="0"/>
              </a:rPr>
              <a:t>														</a:t>
            </a:r>
          </a:p>
          <a:p>
            <a:pPr marL="0" indent="0">
              <a:buNone/>
            </a:pPr>
            <a:r>
              <a:rPr lang="es-ES" sz="1400" b="1" kern="800" dirty="0">
                <a:latin typeface="Book Antiqua" panose="02040602050305030304" pitchFamily="18" charset="0"/>
              </a:rPr>
              <a:t>														</a:t>
            </a:r>
            <a:r>
              <a:rPr lang="es-ES" sz="1400" kern="800" dirty="0">
                <a:latin typeface="Book Antiqua" panose="02040602050305030304" pitchFamily="18" charset="0"/>
              </a:rPr>
              <a:t>Fosfato, Nitrato, Fluoruro de Litio</a:t>
            </a:r>
          </a:p>
          <a:p>
            <a:pPr marL="0" indent="0">
              <a:buNone/>
            </a:pPr>
            <a:r>
              <a:rPr lang="es-ES" sz="1400" b="1" kern="800" dirty="0">
                <a:latin typeface="Book Antiqua" panose="02040602050305030304" pitchFamily="18" charset="0"/>
              </a:rPr>
              <a:t>														</a:t>
            </a:r>
          </a:p>
          <a:p>
            <a:pPr marL="0" indent="0">
              <a:buNone/>
            </a:pPr>
            <a:r>
              <a:rPr lang="es-ES" sz="1400" b="1" kern="800" dirty="0">
                <a:latin typeface="Book Antiqua" panose="02040602050305030304" pitchFamily="18" charset="0"/>
              </a:rPr>
              <a:t>														</a:t>
            </a:r>
            <a:r>
              <a:rPr lang="es-ES" sz="1400" kern="800" dirty="0">
                <a:latin typeface="Book Antiqua" panose="02040602050305030304" pitchFamily="18" charset="0"/>
              </a:rPr>
              <a:t>Vidrio, cerámicas, adhesivos.</a:t>
            </a:r>
          </a:p>
          <a:p>
            <a:pPr marL="0" indent="0">
              <a:buNone/>
            </a:pPr>
            <a:r>
              <a:rPr lang="es-ES" sz="1400" kern="800" dirty="0">
                <a:latin typeface="Book Antiqua" panose="02040602050305030304" pitchFamily="18" charset="0"/>
              </a:rPr>
              <a:t>														Fundición de acero; fundición de aluminio</a:t>
            </a:r>
          </a:p>
          <a:p>
            <a:pPr marL="0" indent="0">
              <a:buNone/>
            </a:pPr>
            <a:r>
              <a:rPr lang="es-ES" sz="1400" b="1" kern="800" dirty="0">
                <a:latin typeface="Book Antiqua" panose="02040602050305030304" pitchFamily="18" charset="0"/>
              </a:rPr>
              <a:t>														</a:t>
            </a:r>
            <a:r>
              <a:rPr lang="es-ES" sz="1400" kern="800" dirty="0">
                <a:latin typeface="Book Antiqua" panose="02040602050305030304" pitchFamily="18" charset="0"/>
              </a:rPr>
              <a:t>Aire acondicionado</a:t>
            </a:r>
          </a:p>
          <a:p>
            <a:pPr marL="0" indent="0">
              <a:buNone/>
            </a:pPr>
            <a:r>
              <a:rPr lang="es-ES" sz="1400" b="1" kern="800" dirty="0">
                <a:latin typeface="Book Antiqua" panose="02040602050305030304" pitchFamily="18" charset="0"/>
              </a:rPr>
              <a:t>														</a:t>
            </a:r>
            <a:r>
              <a:rPr lang="es-ES" sz="1400" b="1" kern="800" dirty="0">
                <a:highlight>
                  <a:srgbClr val="FFFF00"/>
                </a:highlight>
                <a:latin typeface="Book Antiqua" panose="02040602050305030304" pitchFamily="18" charset="0"/>
              </a:rPr>
              <a:t>Material catódico de baterías (esp. LFP)</a:t>
            </a:r>
          </a:p>
          <a:p>
            <a:pPr marL="0" indent="0">
              <a:buNone/>
            </a:pPr>
            <a:r>
              <a:rPr lang="es-ES" sz="1400" kern="800" dirty="0">
                <a:latin typeface="Book Antiqua" panose="02040602050305030304" pitchFamily="18" charset="0"/>
              </a:rPr>
              <a:t>														Industria farmacéutica</a:t>
            </a:r>
          </a:p>
          <a:p>
            <a:pPr marL="0" indent="0">
              <a:buNone/>
            </a:pPr>
            <a:r>
              <a:rPr lang="es-ES" sz="1400" kern="800" dirty="0">
                <a:latin typeface="Book Antiqua" panose="02040602050305030304" pitchFamily="18" charset="0"/>
              </a:rPr>
              <a:t>														</a:t>
            </a:r>
          </a:p>
          <a:p>
            <a:pPr marL="0" indent="0">
              <a:buNone/>
            </a:pPr>
            <a:r>
              <a:rPr lang="es-ES" sz="1400" kern="800" dirty="0">
                <a:latin typeface="Book Antiqua" panose="02040602050305030304" pitchFamily="18" charset="0"/>
              </a:rPr>
              <a:t>														</a:t>
            </a:r>
          </a:p>
          <a:p>
            <a:pPr marL="0" indent="0">
              <a:buNone/>
            </a:pPr>
            <a:r>
              <a:rPr lang="es-ES" sz="1400" kern="800" dirty="0">
                <a:latin typeface="Book Antiqua" panose="02040602050305030304" pitchFamily="18" charset="0"/>
              </a:rPr>
              <a:t>														Polímeros</a:t>
            </a:r>
          </a:p>
          <a:p>
            <a:pPr marL="0" indent="0">
              <a:buNone/>
            </a:pPr>
            <a:r>
              <a:rPr lang="es-ES" sz="1400" kern="800" dirty="0">
                <a:latin typeface="Book Antiqua" panose="02040602050305030304" pitchFamily="18" charset="0"/>
              </a:rPr>
              <a:t>														Productos farmacéuticos</a:t>
            </a:r>
          </a:p>
          <a:p>
            <a:pPr marL="0" indent="0">
              <a:buNone/>
            </a:pPr>
            <a:r>
              <a:rPr lang="es-ES" sz="1400" kern="800" dirty="0">
                <a:latin typeface="Book Antiqua" panose="02040602050305030304" pitchFamily="18" charset="0"/>
              </a:rPr>
              <a:t>														Agroquímicos</a:t>
            </a:r>
            <a:endParaRPr lang="es-AR" sz="1400" kern="800" dirty="0">
              <a:latin typeface="Book Antiqua" panose="02040602050305030304" pitchFamily="18" charset="0"/>
            </a:endParaRPr>
          </a:p>
        </p:txBody>
      </p:sp>
      <p:sp>
        <p:nvSpPr>
          <p:cNvPr id="4" name="Elipse 3">
            <a:extLst>
              <a:ext uri="{FF2B5EF4-FFF2-40B4-BE49-F238E27FC236}">
                <a16:creationId xmlns:a16="http://schemas.microsoft.com/office/drawing/2014/main" id="{304D7C30-A13A-45FA-25B3-1ED416E33E39}"/>
              </a:ext>
            </a:extLst>
          </p:cNvPr>
          <p:cNvSpPr/>
          <p:nvPr/>
        </p:nvSpPr>
        <p:spPr>
          <a:xfrm>
            <a:off x="1312762" y="2280027"/>
            <a:ext cx="1280163" cy="50504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a:latin typeface="Book Antiqua" panose="02040602050305030304" pitchFamily="18" charset="0"/>
              </a:rPr>
              <a:t>Roca</a:t>
            </a:r>
            <a:endParaRPr lang="es-AR" dirty="0">
              <a:latin typeface="Book Antiqua" panose="02040602050305030304" pitchFamily="18" charset="0"/>
            </a:endParaRPr>
          </a:p>
        </p:txBody>
      </p:sp>
      <p:sp>
        <p:nvSpPr>
          <p:cNvPr id="5" name="Elipse 4">
            <a:extLst>
              <a:ext uri="{FF2B5EF4-FFF2-40B4-BE49-F238E27FC236}">
                <a16:creationId xmlns:a16="http://schemas.microsoft.com/office/drawing/2014/main" id="{51019514-38D1-B471-D1B6-292BB8495840}"/>
              </a:ext>
            </a:extLst>
          </p:cNvPr>
          <p:cNvSpPr/>
          <p:nvPr/>
        </p:nvSpPr>
        <p:spPr>
          <a:xfrm>
            <a:off x="1312762" y="4478469"/>
            <a:ext cx="1280163" cy="50504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a:latin typeface="Book Antiqua" panose="02040602050305030304" pitchFamily="18" charset="0"/>
              </a:rPr>
              <a:t>Salares</a:t>
            </a:r>
            <a:endParaRPr lang="es-AR" dirty="0">
              <a:latin typeface="Book Antiqua" panose="02040602050305030304" pitchFamily="18" charset="0"/>
            </a:endParaRPr>
          </a:p>
        </p:txBody>
      </p:sp>
      <p:sp>
        <p:nvSpPr>
          <p:cNvPr id="6" name="Rectángulo 5">
            <a:extLst>
              <a:ext uri="{FF2B5EF4-FFF2-40B4-BE49-F238E27FC236}">
                <a16:creationId xmlns:a16="http://schemas.microsoft.com/office/drawing/2014/main" id="{170F3834-0A31-E17B-E9C0-0287A33637E5}"/>
              </a:ext>
            </a:extLst>
          </p:cNvPr>
          <p:cNvSpPr/>
          <p:nvPr/>
        </p:nvSpPr>
        <p:spPr>
          <a:xfrm>
            <a:off x="4921347" y="1716227"/>
            <a:ext cx="1943688" cy="6168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600" dirty="0"/>
              <a:t>Hidróxido de litio</a:t>
            </a:r>
          </a:p>
          <a:p>
            <a:pPr algn="ctr"/>
            <a:r>
              <a:rPr lang="es-ES" sz="1600" dirty="0" err="1"/>
              <a:t>LiOH</a:t>
            </a:r>
            <a:endParaRPr lang="es-AR" sz="1600" dirty="0"/>
          </a:p>
        </p:txBody>
      </p:sp>
      <p:sp>
        <p:nvSpPr>
          <p:cNvPr id="7" name="Rectángulo 6">
            <a:extLst>
              <a:ext uri="{FF2B5EF4-FFF2-40B4-BE49-F238E27FC236}">
                <a16:creationId xmlns:a16="http://schemas.microsoft.com/office/drawing/2014/main" id="{9D02D6DB-4E93-AB16-ADC8-A107B45BB450}"/>
              </a:ext>
            </a:extLst>
          </p:cNvPr>
          <p:cNvSpPr/>
          <p:nvPr/>
        </p:nvSpPr>
        <p:spPr>
          <a:xfrm>
            <a:off x="3800739" y="3924158"/>
            <a:ext cx="2107691" cy="6168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600" dirty="0"/>
              <a:t>Carbonato de litio</a:t>
            </a:r>
          </a:p>
          <a:p>
            <a:pPr algn="ctr"/>
            <a:r>
              <a:rPr lang="es-ES" sz="1600" dirty="0"/>
              <a:t>Li2CO3</a:t>
            </a:r>
            <a:endParaRPr lang="es-AR" sz="1600" dirty="0"/>
          </a:p>
        </p:txBody>
      </p:sp>
      <p:sp>
        <p:nvSpPr>
          <p:cNvPr id="8" name="Rectángulo 7">
            <a:extLst>
              <a:ext uri="{FF2B5EF4-FFF2-40B4-BE49-F238E27FC236}">
                <a16:creationId xmlns:a16="http://schemas.microsoft.com/office/drawing/2014/main" id="{2D443059-9A15-A331-6D69-CF1E7F1D77DB}"/>
              </a:ext>
            </a:extLst>
          </p:cNvPr>
          <p:cNvSpPr/>
          <p:nvPr/>
        </p:nvSpPr>
        <p:spPr>
          <a:xfrm>
            <a:off x="3603791" y="5793054"/>
            <a:ext cx="1670059" cy="6168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600" dirty="0">
                <a:latin typeface="Book Antiqua" panose="02040602050305030304" pitchFamily="18" charset="0"/>
              </a:rPr>
              <a:t>Cloruro de litio</a:t>
            </a:r>
          </a:p>
          <a:p>
            <a:pPr algn="ctr"/>
            <a:r>
              <a:rPr lang="es-ES" sz="1600" dirty="0" err="1">
                <a:latin typeface="Book Antiqua" panose="02040602050305030304" pitchFamily="18" charset="0"/>
              </a:rPr>
              <a:t>LiCl</a:t>
            </a:r>
            <a:endParaRPr lang="es-AR" sz="1600" dirty="0">
              <a:latin typeface="Book Antiqua" panose="02040602050305030304" pitchFamily="18" charset="0"/>
            </a:endParaRPr>
          </a:p>
        </p:txBody>
      </p:sp>
      <p:sp>
        <p:nvSpPr>
          <p:cNvPr id="9" name="Rectángulo: esquinas redondeadas 8">
            <a:extLst>
              <a:ext uri="{FF2B5EF4-FFF2-40B4-BE49-F238E27FC236}">
                <a16:creationId xmlns:a16="http://schemas.microsoft.com/office/drawing/2014/main" id="{4CB2022E-03CA-775F-2F9D-DA7BC647F506}"/>
              </a:ext>
            </a:extLst>
          </p:cNvPr>
          <p:cNvSpPr/>
          <p:nvPr/>
        </p:nvSpPr>
        <p:spPr>
          <a:xfrm>
            <a:off x="3030419" y="2221269"/>
            <a:ext cx="1631849" cy="59014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400" dirty="0">
                <a:latin typeface="Book Antiqua" panose="02040602050305030304" pitchFamily="18" charset="0"/>
              </a:rPr>
              <a:t>Concentrado de </a:t>
            </a:r>
            <a:r>
              <a:rPr lang="es-ES" sz="1400" dirty="0" err="1">
                <a:latin typeface="Book Antiqua" panose="02040602050305030304" pitchFamily="18" charset="0"/>
              </a:rPr>
              <a:t>espodumeno</a:t>
            </a:r>
            <a:endParaRPr lang="es-AR" sz="1400" dirty="0">
              <a:latin typeface="Book Antiqua" panose="02040602050305030304" pitchFamily="18" charset="0"/>
            </a:endParaRPr>
          </a:p>
        </p:txBody>
      </p:sp>
      <p:cxnSp>
        <p:nvCxnSpPr>
          <p:cNvPr id="11" name="Conector recto de flecha 10">
            <a:extLst>
              <a:ext uri="{FF2B5EF4-FFF2-40B4-BE49-F238E27FC236}">
                <a16:creationId xmlns:a16="http://schemas.microsoft.com/office/drawing/2014/main" id="{81C6F0DE-2CCF-0DD1-931E-D5240636D2A3}"/>
              </a:ext>
            </a:extLst>
          </p:cNvPr>
          <p:cNvCxnSpPr>
            <a:stCxn id="4" idx="6"/>
            <a:endCxn id="9" idx="1"/>
          </p:cNvCxnSpPr>
          <p:nvPr/>
        </p:nvCxnSpPr>
        <p:spPr>
          <a:xfrm flipV="1">
            <a:off x="2592925" y="2516342"/>
            <a:ext cx="437494" cy="162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angular 12">
            <a:extLst>
              <a:ext uri="{FF2B5EF4-FFF2-40B4-BE49-F238E27FC236}">
                <a16:creationId xmlns:a16="http://schemas.microsoft.com/office/drawing/2014/main" id="{301D22BB-D336-2EF3-236C-BF08CBF70092}"/>
              </a:ext>
            </a:extLst>
          </p:cNvPr>
          <p:cNvCxnSpPr>
            <a:stCxn id="9" idx="3"/>
            <a:endCxn id="6" idx="1"/>
          </p:cNvCxnSpPr>
          <p:nvPr/>
        </p:nvCxnSpPr>
        <p:spPr>
          <a:xfrm flipV="1">
            <a:off x="4662268" y="2024655"/>
            <a:ext cx="259079" cy="49168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angular 16">
            <a:extLst>
              <a:ext uri="{FF2B5EF4-FFF2-40B4-BE49-F238E27FC236}">
                <a16:creationId xmlns:a16="http://schemas.microsoft.com/office/drawing/2014/main" id="{B77923F6-CAD1-63EC-782F-198DFD287B9B}"/>
              </a:ext>
            </a:extLst>
          </p:cNvPr>
          <p:cNvCxnSpPr>
            <a:cxnSpLocks/>
          </p:cNvCxnSpPr>
          <p:nvPr/>
        </p:nvCxnSpPr>
        <p:spPr>
          <a:xfrm flipV="1">
            <a:off x="2248271" y="4232586"/>
            <a:ext cx="1557044" cy="52475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a:extLst>
              <a:ext uri="{FF2B5EF4-FFF2-40B4-BE49-F238E27FC236}">
                <a16:creationId xmlns:a16="http://schemas.microsoft.com/office/drawing/2014/main" id="{54D5EC3C-5C86-49CD-A9C3-914A12BD7F4C}"/>
              </a:ext>
            </a:extLst>
          </p:cNvPr>
          <p:cNvCxnSpPr>
            <a:cxnSpLocks/>
            <a:stCxn id="7" idx="0"/>
          </p:cNvCxnSpPr>
          <p:nvPr/>
        </p:nvCxnSpPr>
        <p:spPr>
          <a:xfrm flipV="1">
            <a:off x="4854585" y="2349176"/>
            <a:ext cx="235904" cy="1574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Elipse 29">
            <a:extLst>
              <a:ext uri="{FF2B5EF4-FFF2-40B4-BE49-F238E27FC236}">
                <a16:creationId xmlns:a16="http://schemas.microsoft.com/office/drawing/2014/main" id="{95771E8C-14C8-63E8-711B-9FA699E2074F}"/>
              </a:ext>
            </a:extLst>
          </p:cNvPr>
          <p:cNvSpPr/>
          <p:nvPr/>
        </p:nvSpPr>
        <p:spPr>
          <a:xfrm>
            <a:off x="5564324" y="2674635"/>
            <a:ext cx="2354556" cy="49515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400" dirty="0"/>
              <a:t>Comp. Inorgánicos de Li</a:t>
            </a:r>
            <a:endParaRPr lang="es-AR" sz="1400" dirty="0"/>
          </a:p>
        </p:txBody>
      </p:sp>
      <p:sp>
        <p:nvSpPr>
          <p:cNvPr id="31" name="Elipse 30">
            <a:extLst>
              <a:ext uri="{FF2B5EF4-FFF2-40B4-BE49-F238E27FC236}">
                <a16:creationId xmlns:a16="http://schemas.microsoft.com/office/drawing/2014/main" id="{8BBBCD4C-5AA3-5210-9B36-159E9027496C}"/>
              </a:ext>
            </a:extLst>
          </p:cNvPr>
          <p:cNvSpPr/>
          <p:nvPr/>
        </p:nvSpPr>
        <p:spPr>
          <a:xfrm>
            <a:off x="5391130" y="6075714"/>
            <a:ext cx="1881867" cy="49515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400" dirty="0">
                <a:latin typeface="Book Antiqua" panose="02040602050305030304" pitchFamily="18" charset="0"/>
              </a:rPr>
              <a:t>Comp. Orgánicos de Li</a:t>
            </a:r>
            <a:endParaRPr lang="es-AR" sz="1400" dirty="0">
              <a:latin typeface="Book Antiqua" panose="02040602050305030304" pitchFamily="18" charset="0"/>
            </a:endParaRPr>
          </a:p>
        </p:txBody>
      </p:sp>
      <p:sp>
        <p:nvSpPr>
          <p:cNvPr id="32" name="Elipse 31">
            <a:extLst>
              <a:ext uri="{FF2B5EF4-FFF2-40B4-BE49-F238E27FC236}">
                <a16:creationId xmlns:a16="http://schemas.microsoft.com/office/drawing/2014/main" id="{EC38C26A-AC05-4120-F9CA-207AB8C3AE1A}"/>
              </a:ext>
            </a:extLst>
          </p:cNvPr>
          <p:cNvSpPr/>
          <p:nvPr/>
        </p:nvSpPr>
        <p:spPr>
          <a:xfrm>
            <a:off x="5391130" y="5332286"/>
            <a:ext cx="1881867" cy="49515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400" dirty="0" err="1">
                <a:latin typeface="Book Antiqua" panose="02040602050305030304" pitchFamily="18" charset="0"/>
              </a:rPr>
              <a:t>Butil</a:t>
            </a:r>
            <a:r>
              <a:rPr lang="es-ES" sz="1400" dirty="0">
                <a:latin typeface="Book Antiqua" panose="02040602050305030304" pitchFamily="18" charset="0"/>
              </a:rPr>
              <a:t>-litio</a:t>
            </a:r>
            <a:endParaRPr lang="es-AR" sz="1400" dirty="0">
              <a:latin typeface="Book Antiqua" panose="02040602050305030304" pitchFamily="18" charset="0"/>
            </a:endParaRPr>
          </a:p>
        </p:txBody>
      </p:sp>
      <p:cxnSp>
        <p:nvCxnSpPr>
          <p:cNvPr id="34" name="Conector recto de flecha 33">
            <a:extLst>
              <a:ext uri="{FF2B5EF4-FFF2-40B4-BE49-F238E27FC236}">
                <a16:creationId xmlns:a16="http://schemas.microsoft.com/office/drawing/2014/main" id="{EACBBE6C-A3DC-5ADC-7D97-85C6B9A0E123}"/>
              </a:ext>
            </a:extLst>
          </p:cNvPr>
          <p:cNvCxnSpPr>
            <a:cxnSpLocks/>
          </p:cNvCxnSpPr>
          <p:nvPr/>
        </p:nvCxnSpPr>
        <p:spPr>
          <a:xfrm flipV="1">
            <a:off x="5683348" y="3153285"/>
            <a:ext cx="269895" cy="7708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id="{02342506-D6D0-BA5C-9C16-B092A9051C28}"/>
              </a:ext>
            </a:extLst>
          </p:cNvPr>
          <p:cNvCxnSpPr/>
          <p:nvPr/>
        </p:nvCxnSpPr>
        <p:spPr>
          <a:xfrm>
            <a:off x="5405198" y="2560349"/>
            <a:ext cx="63951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Conector recto 36">
            <a:extLst>
              <a:ext uri="{FF2B5EF4-FFF2-40B4-BE49-F238E27FC236}">
                <a16:creationId xmlns:a16="http://schemas.microsoft.com/office/drawing/2014/main" id="{58602D72-7481-09BF-77CE-34ED3299C705}"/>
              </a:ext>
            </a:extLst>
          </p:cNvPr>
          <p:cNvCxnSpPr/>
          <p:nvPr/>
        </p:nvCxnSpPr>
        <p:spPr>
          <a:xfrm>
            <a:off x="5391130" y="3316458"/>
            <a:ext cx="63951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id="{5B399058-1A11-A42F-B55E-3B254CA9CAF0}"/>
              </a:ext>
            </a:extLst>
          </p:cNvPr>
          <p:cNvCxnSpPr/>
          <p:nvPr/>
        </p:nvCxnSpPr>
        <p:spPr>
          <a:xfrm>
            <a:off x="5391130" y="5205364"/>
            <a:ext cx="63951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ector: angular 40">
            <a:extLst>
              <a:ext uri="{FF2B5EF4-FFF2-40B4-BE49-F238E27FC236}">
                <a16:creationId xmlns:a16="http://schemas.microsoft.com/office/drawing/2014/main" id="{F2E87DA2-BC97-8FA5-8EDE-B54005A60AAC}"/>
              </a:ext>
            </a:extLst>
          </p:cNvPr>
          <p:cNvCxnSpPr/>
          <p:nvPr/>
        </p:nvCxnSpPr>
        <p:spPr>
          <a:xfrm>
            <a:off x="2248271" y="4757337"/>
            <a:ext cx="1355520" cy="123696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Elipse 9">
            <a:extLst>
              <a:ext uri="{FF2B5EF4-FFF2-40B4-BE49-F238E27FC236}">
                <a16:creationId xmlns:a16="http://schemas.microsoft.com/office/drawing/2014/main" id="{3B06E315-226D-331D-0666-67A2B252D2A3}"/>
              </a:ext>
            </a:extLst>
          </p:cNvPr>
          <p:cNvSpPr/>
          <p:nvPr/>
        </p:nvSpPr>
        <p:spPr>
          <a:xfrm>
            <a:off x="6238759" y="3518176"/>
            <a:ext cx="1536615" cy="49515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1400" dirty="0"/>
              <a:t>Bromuro de litio</a:t>
            </a:r>
            <a:endParaRPr lang="es-AR" sz="1400" dirty="0"/>
          </a:p>
        </p:txBody>
      </p:sp>
      <p:cxnSp>
        <p:nvCxnSpPr>
          <p:cNvPr id="14" name="Conector recto de flecha 13">
            <a:extLst>
              <a:ext uri="{FF2B5EF4-FFF2-40B4-BE49-F238E27FC236}">
                <a16:creationId xmlns:a16="http://schemas.microsoft.com/office/drawing/2014/main" id="{65375461-88F7-1F54-0469-D487F6AC111E}"/>
              </a:ext>
            </a:extLst>
          </p:cNvPr>
          <p:cNvCxnSpPr>
            <a:endCxn id="10" idx="1"/>
          </p:cNvCxnSpPr>
          <p:nvPr/>
        </p:nvCxnSpPr>
        <p:spPr>
          <a:xfrm>
            <a:off x="5273850" y="2376232"/>
            <a:ext cx="1189941" cy="12144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a:extLst>
              <a:ext uri="{FF2B5EF4-FFF2-40B4-BE49-F238E27FC236}">
                <a16:creationId xmlns:a16="http://schemas.microsoft.com/office/drawing/2014/main" id="{4F5E4030-6D52-9F8C-E3B5-715405C4BB11}"/>
              </a:ext>
            </a:extLst>
          </p:cNvPr>
          <p:cNvCxnSpPr/>
          <p:nvPr/>
        </p:nvCxnSpPr>
        <p:spPr>
          <a:xfrm flipV="1">
            <a:off x="5953243" y="4013333"/>
            <a:ext cx="378820" cy="2192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a:extLst>
              <a:ext uri="{FF2B5EF4-FFF2-40B4-BE49-F238E27FC236}">
                <a16:creationId xmlns:a16="http://schemas.microsoft.com/office/drawing/2014/main" id="{AE58DD39-6E1E-F207-D94C-9306234F17B4}"/>
              </a:ext>
            </a:extLst>
          </p:cNvPr>
          <p:cNvCxnSpPr/>
          <p:nvPr/>
        </p:nvCxnSpPr>
        <p:spPr>
          <a:xfrm>
            <a:off x="7673009" y="3924158"/>
            <a:ext cx="556591" cy="198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6335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CD20B4-C817-650F-4359-862DA7CF92A9}"/>
              </a:ext>
            </a:extLst>
          </p:cNvPr>
          <p:cNvSpPr>
            <a:spLocks noGrp="1"/>
          </p:cNvSpPr>
          <p:nvPr>
            <p:ph type="title"/>
          </p:nvPr>
        </p:nvSpPr>
        <p:spPr>
          <a:xfrm>
            <a:off x="2592925" y="196948"/>
            <a:ext cx="8911687" cy="1111347"/>
          </a:xfrm>
        </p:spPr>
        <p:txBody>
          <a:bodyPr>
            <a:normAutofit/>
          </a:bodyPr>
          <a:lstStyle/>
          <a:p>
            <a:r>
              <a:rPr lang="es-ES" sz="2800" b="1" dirty="0">
                <a:latin typeface="Book Antiqua" panose="02040602050305030304" pitchFamily="18" charset="0"/>
              </a:rPr>
              <a:t>Demanda del litio global por uso</a:t>
            </a:r>
            <a:br>
              <a:rPr lang="es-ES" sz="2000" dirty="0">
                <a:latin typeface="Book Antiqua" panose="02040602050305030304" pitchFamily="18" charset="0"/>
              </a:rPr>
            </a:br>
            <a:r>
              <a:rPr lang="es-ES" sz="1600" dirty="0">
                <a:latin typeface="Book Antiqua" panose="02040602050305030304" pitchFamily="18" charset="0"/>
              </a:rPr>
              <a:t>Elaboración propia a partir de USGS</a:t>
            </a:r>
            <a:br>
              <a:rPr lang="es-ES" sz="1600" dirty="0">
                <a:latin typeface="Book Antiqua" panose="02040602050305030304" pitchFamily="18" charset="0"/>
              </a:rPr>
            </a:br>
            <a:r>
              <a:rPr lang="es-ES" sz="1600" dirty="0">
                <a:latin typeface="Book Antiqua" panose="02040602050305030304" pitchFamily="18" charset="0"/>
              </a:rPr>
              <a:t>Otros: incluye polímeros, aleaciones, tratamiento de aire, medicina</a:t>
            </a:r>
            <a:endParaRPr lang="es-AR" sz="1600" dirty="0">
              <a:latin typeface="Book Antiqua" panose="02040602050305030304" pitchFamily="18" charset="0"/>
            </a:endParaRPr>
          </a:p>
        </p:txBody>
      </p:sp>
      <p:graphicFrame>
        <p:nvGraphicFramePr>
          <p:cNvPr id="6" name="Marcador de contenido 5">
            <a:extLst>
              <a:ext uri="{FF2B5EF4-FFF2-40B4-BE49-F238E27FC236}">
                <a16:creationId xmlns:a16="http://schemas.microsoft.com/office/drawing/2014/main" id="{3257A747-7E43-97CC-3211-8B4D3C0443DE}"/>
              </a:ext>
            </a:extLst>
          </p:cNvPr>
          <p:cNvGraphicFramePr>
            <a:graphicFrameLocks noGrp="1"/>
          </p:cNvGraphicFramePr>
          <p:nvPr>
            <p:ph idx="1"/>
            <p:extLst>
              <p:ext uri="{D42A27DB-BD31-4B8C-83A1-F6EECF244321}">
                <p14:modId xmlns:p14="http://schemas.microsoft.com/office/powerpoint/2010/main" val="2726671293"/>
              </p:ext>
            </p:extLst>
          </p:nvPr>
        </p:nvGraphicFramePr>
        <p:xfrm>
          <a:off x="2589212" y="1308295"/>
          <a:ext cx="9101039" cy="5167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1167299"/>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1019</TotalTime>
  <Words>4876</Words>
  <Application>Microsoft Office PowerPoint</Application>
  <PresentationFormat>Panorámica</PresentationFormat>
  <Paragraphs>577</Paragraphs>
  <Slides>35</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35</vt:i4>
      </vt:variant>
    </vt:vector>
  </HeadingPairs>
  <TitlesOfParts>
    <vt:vector size="44" baseType="lpstr">
      <vt:lpstr>Aptos</vt:lpstr>
      <vt:lpstr>Arial</vt:lpstr>
      <vt:lpstr>Arial Narrow</vt:lpstr>
      <vt:lpstr>Bodoni</vt:lpstr>
      <vt:lpstr>Book Antiqua</vt:lpstr>
      <vt:lpstr>Calibri</vt:lpstr>
      <vt:lpstr>Century Gothic</vt:lpstr>
      <vt:lpstr>Wingdings 3</vt:lpstr>
      <vt:lpstr>Espiral</vt:lpstr>
      <vt:lpstr>1. El rol de China en la cadena de valor de las baterías de Iones de litio y sus implicancias para América Latina. 2. La presencia de China en Argentina</vt:lpstr>
      <vt:lpstr>Puntos de partida</vt:lpstr>
      <vt:lpstr>Tipos de yacimientos de litio Elaboración propia a partir de USGS Estas fuentes de recursos no constituyen necesariamente reservas</vt:lpstr>
      <vt:lpstr>Distribución de los recursos de litio a 2023 Elaboración propia a partir de USGS, 2024</vt:lpstr>
      <vt:lpstr>Relación entre recursos y reseras a 2023 para países seleccionados En miles de toneladas de Li Elaboración propia en base a USGS, 2024</vt:lpstr>
      <vt:lpstr>Evolución de la extracción global de litio por país Elaboración propia a partir de USGS En toneladas de Li</vt:lpstr>
      <vt:lpstr>Proyecciones de incremento de la demanda de litio  En un escenario de políticas declaradas por los países, la demanda de litio se incrementaría hacia 2040 unas 13 vece en relación a la de 2020. En un escenario de políticas de desarrollo sostenible dicho aumento sería de 42 veces. Esto es conducido por la electrificación del parque automotor                Extraído de CEPAL, 2023 en base a IEA, 2021.</vt:lpstr>
      <vt:lpstr>De los yacimientos al uso final Elaboración propia a partir Jiménez y Sáez (2022)</vt:lpstr>
      <vt:lpstr>Demanda del litio global por uso Elaboración propia a partir de USGS Otros: incluye polímeros, aleaciones, tratamiento de aire, medicina</vt:lpstr>
      <vt:lpstr>Preponderancia de los Vehículos eléctricos de batería, BEVs y los híbridos enchufables, PHEVs</vt:lpstr>
      <vt:lpstr>Evolución de las ventas globales de Vehículos 100% eléctricos e híbridos enchufables (2010-2022). China y el resto del mundo Elaboración propia en base a IEA EV Data Explorer. En miles de unidades.</vt:lpstr>
      <vt:lpstr>Evolución de la participación de los países como importadores de carbonato de litio Elaboración propia a partir de Trademap</vt:lpstr>
      <vt:lpstr>Carbonato de litio grado batería (99,5%) Evolución de precios promedio en China, Japón y Corea En USD / tn LCE (valor CIF) Elaboración propia en base a datos.gob.ar </vt:lpstr>
      <vt:lpstr>Esquema de una celda de LiB o BiL</vt:lpstr>
      <vt:lpstr>Presentación de PowerPoint</vt:lpstr>
      <vt:lpstr>Cadena de valor de las baterías - tenencias</vt:lpstr>
      <vt:lpstr>Participación en el mercado mundial de litio por empresa Elaboración propia a partir de Jiménez y Sáez Notas:  Albemarle incluye extracción de salmuera en Chile y EEUU y roca en Australia. Para Tianqi estamos contabilizando su producción de rocas en Australia, sin tener en cuenta que controla más del 25% de las acciones de SQM. Allkem incluye extracción de rocas en Australia y salmuera en Argentina. Ganfeng posee un pequeño porcentaje accionario de Pilbara Allkem y Livent se han fusionado conformando Arcadium Lithium</vt:lpstr>
      <vt:lpstr>Participación en el mercado de LiB para BEVs y PHEVs por firma Elaboración propia a partir de SNE Research</vt:lpstr>
      <vt:lpstr>Venta de EVs en 2022 Elaboración propia a partir de EV Volumes</vt:lpstr>
      <vt:lpstr>Principales flujos comerciales de litio                  Extraído de Jones, Acuña y Rodríguez, 2022</vt:lpstr>
      <vt:lpstr>Investigación e innovaciones</vt:lpstr>
      <vt:lpstr>Tipos de baterías según material catódico Elaboración propia en base a Salinas (2021), COCHILCO (2021), Calderón (2022) y fuentes periodísticas</vt:lpstr>
      <vt:lpstr>Tendencias en cuanto innovaciones tecnológicas no orientadas a cátodo</vt:lpstr>
      <vt:lpstr>Alternativas de cátodo ante las LiB</vt:lpstr>
      <vt:lpstr>Innovaciones de ensamblaje</vt:lpstr>
      <vt:lpstr>Políticas de China</vt:lpstr>
      <vt:lpstr>Documentos respaldatorios</vt:lpstr>
      <vt:lpstr>Operatoria de empresas</vt:lpstr>
      <vt:lpstr>Argentina</vt:lpstr>
      <vt:lpstr>Marco normativo y tributario vigente</vt:lpstr>
      <vt:lpstr>Artículo 124 de la Constitución Nacional</vt:lpstr>
      <vt:lpstr>Ley de Inversiones Mineras (y otras leyes)</vt:lpstr>
      <vt:lpstr>Código de Minería</vt:lpstr>
      <vt:lpstr>Presentación de PowerPoint</vt:lpstr>
      <vt:lpstr>  ¡Muchas gracias!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Desafíos para América Latina en sus relaciones con China en la (pos)pandemia</dc:title>
  <dc:creator>Ariel M. Slipak</dc:creator>
  <cp:lastModifiedBy>Ariel M. Slipak</cp:lastModifiedBy>
  <cp:revision>9</cp:revision>
  <dcterms:created xsi:type="dcterms:W3CDTF">2022-09-20T20:59:54Z</dcterms:created>
  <dcterms:modified xsi:type="dcterms:W3CDTF">2024-05-29T07:00:18Z</dcterms:modified>
</cp:coreProperties>
</file>