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33" r:id="rId2"/>
    <p:sldId id="264" r:id="rId3"/>
    <p:sldId id="265" r:id="rId4"/>
    <p:sldId id="279" r:id="rId5"/>
    <p:sldId id="280" r:id="rId6"/>
    <p:sldId id="277" r:id="rId7"/>
    <p:sldId id="331" r:id="rId8"/>
    <p:sldId id="327" r:id="rId9"/>
    <p:sldId id="336" r:id="rId10"/>
    <p:sldId id="334" r:id="rId11"/>
    <p:sldId id="322" r:id="rId12"/>
    <p:sldId id="323" r:id="rId13"/>
    <p:sldId id="257" r:id="rId14"/>
    <p:sldId id="324" r:id="rId15"/>
    <p:sldId id="329" r:id="rId16"/>
    <p:sldId id="330" r:id="rId17"/>
    <p:sldId id="258" r:id="rId18"/>
    <p:sldId id="328" r:id="rId19"/>
    <p:sldId id="256" r:id="rId20"/>
    <p:sldId id="266" r:id="rId21"/>
    <p:sldId id="332" r:id="rId22"/>
    <p:sldId id="325" r:id="rId23"/>
    <p:sldId id="326" r:id="rId24"/>
    <p:sldId id="282" r:id="rId25"/>
    <p:sldId id="273" r:id="rId26"/>
    <p:sldId id="321" r:id="rId27"/>
    <p:sldId id="335" r:id="rId28"/>
    <p:sldId id="26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53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c:style val="2"/>
  <c:chart>
    <c:title>
      <c:tx>
        <c:rich>
          <a:bodyPr rot="0"/>
          <a:lstStyle/>
          <a:p>
            <a:pPr>
              <a:defRPr sz="1300" b="0" strike="noStrike" spc="-1">
                <a:solidFill>
                  <a:srgbClr val="000000"/>
                </a:solidFill>
                <a:latin typeface="Arial"/>
              </a:defRPr>
            </a:pPr>
            <a:r>
              <a:rPr lang="es-MX" sz="1300" b="0" strike="noStrike" spc="-1">
                <a:solidFill>
                  <a:srgbClr val="000000"/>
                </a:solidFill>
                <a:latin typeface="Arial"/>
              </a:rPr>
              <a:t>LATINOAMERICA: PARTICIPACION EN LA PRODUCCION MINERA EN EL MUNDO, AÑO 2020</a:t>
            </a:r>
          </a:p>
        </c:rich>
      </c:tx>
      <c:layout>
        <c:manualLayout>
          <c:xMode val="edge"/>
          <c:yMode val="edge"/>
          <c:x val="0.15934225844004701"/>
          <c:y val="3.1612645058023199E-2"/>
        </c:manualLayout>
      </c:layout>
      <c:overlay val="0"/>
      <c:spPr>
        <a:noFill/>
        <a:ln w="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Column B</c:v>
                </c:pt>
              </c:strCache>
            </c:strRef>
          </c:tx>
          <c:spPr>
            <a:solidFill>
              <a:srgbClr val="FFBF00"/>
            </a:solidFill>
            <a:ln w="1836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5"/>
                <c:pt idx="0">
                  <c:v>Galio</c:v>
                </c:pt>
                <c:pt idx="1">
                  <c:v>germanio</c:v>
                </c:pt>
                <c:pt idx="2">
                  <c:v>telluriom</c:v>
                </c:pt>
                <c:pt idx="3">
                  <c:v>paladio</c:v>
                </c:pt>
                <c:pt idx="4">
                  <c:v>rodio</c:v>
                </c:pt>
                <c:pt idx="5">
                  <c:v>Oil Shales</c:v>
                </c:pt>
                <c:pt idx="6">
                  <c:v>Uranium (U3O8)</c:v>
                </c:pt>
                <c:pt idx="7">
                  <c:v>Perlite</c:v>
                </c:pt>
                <c:pt idx="8">
                  <c:v>Diamonds (Gem)</c:v>
                </c:pt>
                <c:pt idx="9">
                  <c:v>Steam Coal </c:v>
                </c:pt>
                <c:pt idx="10">
                  <c:v>Beryllium (conc.)</c:v>
                </c:pt>
                <c:pt idx="11">
                  <c:v>Diamonds (Ind)</c:v>
                </c:pt>
                <c:pt idx="12">
                  <c:v>platino</c:v>
                </c:pt>
                <c:pt idx="13">
                  <c:v>rare eaths</c:v>
                </c:pt>
                <c:pt idx="14">
                  <c:v>Lignite</c:v>
                </c:pt>
                <c:pt idx="15">
                  <c:v>Titanium (TiO2)</c:v>
                </c:pt>
                <c:pt idx="16">
                  <c:v>indio</c:v>
                </c:pt>
                <c:pt idx="17">
                  <c:v>Coking Coal</c:v>
                </c:pt>
                <c:pt idx="18">
                  <c:v>Zircon</c:v>
                </c:pt>
                <c:pt idx="19">
                  <c:v>bismuto</c:v>
                </c:pt>
                <c:pt idx="20">
                  <c:v>Aluminio</c:v>
                </c:pt>
                <c:pt idx="21">
                  <c:v>Tungsten (W)</c:v>
                </c:pt>
                <c:pt idx="22">
                  <c:v>Chromium (Cr2O3)</c:v>
                </c:pt>
                <c:pt idx="23">
                  <c:v>Antimonio</c:v>
                </c:pt>
                <c:pt idx="24">
                  <c:v>Potash (K2O)</c:v>
                </c:pt>
                <c:pt idx="25">
                  <c:v>Bentonite</c:v>
                </c:pt>
                <c:pt idx="26">
                  <c:v>Hg</c:v>
                </c:pt>
                <c:pt idx="27">
                  <c:v>Cobalto</c:v>
                </c:pt>
                <c:pt idx="28">
                  <c:v>Manganeso</c:v>
                </c:pt>
                <c:pt idx="29">
                  <c:v>gas</c:v>
                </c:pt>
                <c:pt idx="30">
                  <c:v>Sulfur (elementar &amp; industrial)</c:v>
                </c:pt>
                <c:pt idx="31">
                  <c:v>selenio</c:v>
                </c:pt>
                <c:pt idx="32">
                  <c:v>niquel</c:v>
                </c:pt>
                <c:pt idx="33">
                  <c:v>Feldspar</c:v>
                </c:pt>
                <c:pt idx="34">
                  <c:v>Magnesite</c:v>
                </c:pt>
                <c:pt idx="35">
                  <c:v>Kaolin (China-Clay)</c:v>
                </c:pt>
                <c:pt idx="36">
                  <c:v>Baryte</c:v>
                </c:pt>
                <c:pt idx="37">
                  <c:v>Cadmio</c:v>
                </c:pt>
                <c:pt idx="38">
                  <c:v>asbesto</c:v>
                </c:pt>
                <c:pt idx="39">
                  <c:v>vanadio</c:v>
                </c:pt>
                <c:pt idx="40">
                  <c:v>Phosphate Rock (P2O5)</c:v>
                </c:pt>
                <c:pt idx="41">
                  <c:v>grafito</c:v>
                </c:pt>
                <c:pt idx="42">
                  <c:v>Gypsum and Anhydrite</c:v>
                </c:pt>
                <c:pt idx="43">
                  <c:v>bauxita</c:v>
                </c:pt>
                <c:pt idx="44">
                  <c:v>Oil Sands (part of Petroleum)</c:v>
                </c:pt>
                <c:pt idx="45">
                  <c:v>petroleo</c:v>
                </c:pt>
                <c:pt idx="46">
                  <c:v>Talc, Steatite &amp; Pyrophyllite</c:v>
                </c:pt>
                <c:pt idx="47">
                  <c:v>Salt (rock, brines, marine)</c:v>
                </c:pt>
                <c:pt idx="48">
                  <c:v>Vermiculite</c:v>
                </c:pt>
                <c:pt idx="49">
                  <c:v>oro</c:v>
                </c:pt>
                <c:pt idx="50">
                  <c:v>Diatomite</c:v>
                </c:pt>
                <c:pt idx="51">
                  <c:v>plomo</c:v>
                </c:pt>
                <c:pt idx="52">
                  <c:v>IRON (FE)</c:v>
                </c:pt>
                <c:pt idx="53">
                  <c:v>Tantalum (Ta2O5)</c:v>
                </c:pt>
                <c:pt idx="54">
                  <c:v>tin</c:v>
                </c:pt>
                <c:pt idx="55">
                  <c:v>Boron Minerals</c:v>
                </c:pt>
                <c:pt idx="56">
                  <c:v>Fluorspar</c:v>
                </c:pt>
                <c:pt idx="57">
                  <c:v>zinc</c:v>
                </c:pt>
                <c:pt idx="58">
                  <c:v>litio</c:v>
                </c:pt>
                <c:pt idx="59">
                  <c:v>arsenico</c:v>
                </c:pt>
                <c:pt idx="60">
                  <c:v>molibdeno</c:v>
                </c:pt>
                <c:pt idx="61">
                  <c:v>renio</c:v>
                </c:pt>
                <c:pt idx="62">
                  <c:v>Cobre</c:v>
                </c:pt>
                <c:pt idx="63">
                  <c:v>Plata</c:v>
                </c:pt>
                <c:pt idx="64">
                  <c:v>Niobium (Nb2O5)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3.5543549734312001E-2</c:v>
                </c:pt>
                <c:pt idx="7">
                  <c:v>6.6345202047678298E-2</c:v>
                </c:pt>
                <c:pt idx="8">
                  <c:v>9.42122470793261E-2</c:v>
                </c:pt>
                <c:pt idx="9">
                  <c:v>0.11503586714040701</c:v>
                </c:pt>
                <c:pt idx="10">
                  <c:v>0.16518004625041299</c:v>
                </c:pt>
                <c:pt idx="11">
                  <c:v>0.200395245015735</c:v>
                </c:pt>
                <c:pt idx="12">
                  <c:v>0.249971319715733</c:v>
                </c:pt>
                <c:pt idx="13">
                  <c:v>0.31427975337029501</c:v>
                </c:pt>
                <c:pt idx="14">
                  <c:v>0.36306753395019098</c:v>
                </c:pt>
                <c:pt idx="15">
                  <c:v>0.73526452844840995</c:v>
                </c:pt>
                <c:pt idx="16">
                  <c:v>0.74152542372881303</c:v>
                </c:pt>
                <c:pt idx="17">
                  <c:v>0.82737016271319996</c:v>
                </c:pt>
                <c:pt idx="18">
                  <c:v>0.889747109171663</c:v>
                </c:pt>
                <c:pt idx="19">
                  <c:v>1.3560391043834801</c:v>
                </c:pt>
                <c:pt idx="20">
                  <c:v>1.53768307441376</c:v>
                </c:pt>
                <c:pt idx="21">
                  <c:v>1.9998400127989799</c:v>
                </c:pt>
                <c:pt idx="22">
                  <c:v>2.0122219991638901</c:v>
                </c:pt>
                <c:pt idx="23">
                  <c:v>2.20848056537102</c:v>
                </c:pt>
                <c:pt idx="24">
                  <c:v>2.7728450357255299</c:v>
                </c:pt>
                <c:pt idx="25">
                  <c:v>3.0071975492854599</c:v>
                </c:pt>
                <c:pt idx="26">
                  <c:v>3.0567685589519602</c:v>
                </c:pt>
                <c:pt idx="27">
                  <c:v>3.2530400433738702</c:v>
                </c:pt>
                <c:pt idx="28">
                  <c:v>3.9761937592190701</c:v>
                </c:pt>
                <c:pt idx="29">
                  <c:v>4.71514840172002</c:v>
                </c:pt>
                <c:pt idx="30">
                  <c:v>4.7559504219785698</c:v>
                </c:pt>
                <c:pt idx="31">
                  <c:v>4.7690461907618502</c:v>
                </c:pt>
                <c:pt idx="32">
                  <c:v>4.9614626147633896</c:v>
                </c:pt>
                <c:pt idx="33">
                  <c:v>5.2313441254423596</c:v>
                </c:pt>
                <c:pt idx="34">
                  <c:v>5.5161551851654398</c:v>
                </c:pt>
                <c:pt idx="35">
                  <c:v>5.5402528240447904</c:v>
                </c:pt>
                <c:pt idx="36">
                  <c:v>6.2055241621802804</c:v>
                </c:pt>
                <c:pt idx="37">
                  <c:v>6.3075690828994802</c:v>
                </c:pt>
                <c:pt idx="38">
                  <c:v>6.5610746072440298</c:v>
                </c:pt>
                <c:pt idx="39">
                  <c:v>7.1679776130691302</c:v>
                </c:pt>
                <c:pt idx="40">
                  <c:v>7.2601983675418502</c:v>
                </c:pt>
                <c:pt idx="41">
                  <c:v>7.34226772115694</c:v>
                </c:pt>
                <c:pt idx="42">
                  <c:v>8.2331945711574903</c:v>
                </c:pt>
                <c:pt idx="43">
                  <c:v>8.8394247378463398</c:v>
                </c:pt>
                <c:pt idx="44">
                  <c:v>8.8720419332000802</c:v>
                </c:pt>
                <c:pt idx="45">
                  <c:v>9.0593770408840708</c:v>
                </c:pt>
                <c:pt idx="46">
                  <c:v>9.4531257869690197</c:v>
                </c:pt>
                <c:pt idx="47">
                  <c:v>10.5469276957415</c:v>
                </c:pt>
                <c:pt idx="48">
                  <c:v>14.142973036544999</c:v>
                </c:pt>
                <c:pt idx="49">
                  <c:v>16.178645251513998</c:v>
                </c:pt>
                <c:pt idx="50">
                  <c:v>17.215168257734899</c:v>
                </c:pt>
                <c:pt idx="51">
                  <c:v>17.863485815267399</c:v>
                </c:pt>
                <c:pt idx="52">
                  <c:v>18.255823196725199</c:v>
                </c:pt>
                <c:pt idx="53">
                  <c:v>18.311533888228301</c:v>
                </c:pt>
                <c:pt idx="54">
                  <c:v>18.846266196883398</c:v>
                </c:pt>
                <c:pt idx="55">
                  <c:v>20.113784602842401</c:v>
                </c:pt>
                <c:pt idx="56">
                  <c:v>21.700100990008298</c:v>
                </c:pt>
                <c:pt idx="57">
                  <c:v>23.822682187343499</c:v>
                </c:pt>
                <c:pt idx="58">
                  <c:v>35.587839655636202</c:v>
                </c:pt>
                <c:pt idx="59">
                  <c:v>36.7335928166789</c:v>
                </c:pt>
                <c:pt idx="60">
                  <c:v>39.5451756458449</c:v>
                </c:pt>
                <c:pt idx="61">
                  <c:v>39.622538740161801</c:v>
                </c:pt>
                <c:pt idx="62">
                  <c:v>44.753899092487501</c:v>
                </c:pt>
                <c:pt idx="63">
                  <c:v>51.8257944476982</c:v>
                </c:pt>
                <c:pt idx="64">
                  <c:v>91.512046968741004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17-4A6E-8CA5-3633287013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2560683"/>
        <c:axId val="7089116"/>
      </c:barChart>
      <c:catAx>
        <c:axId val="82560683"/>
        <c:scaling>
          <c:orientation val="minMax"/>
        </c:scaling>
        <c:delete val="0"/>
        <c:axPos val="b"/>
        <c:minorGridlines>
          <c:spPr>
            <a:ln w="0">
              <a:solidFill>
                <a:srgbClr val="CCCCCC"/>
              </a:solidFill>
            </a:ln>
          </c:spPr>
        </c:minorGridlines>
        <c:numFmt formatCode="General" sourceLinked="0"/>
        <c:majorTickMark val="out"/>
        <c:minorTickMark val="none"/>
        <c:tickLblPos val="nextTo"/>
        <c:spPr>
          <a:ln w="0">
            <a:solidFill>
              <a:srgbClr val="E8F2A1"/>
            </a:solidFill>
          </a:ln>
        </c:spPr>
        <c:txPr>
          <a:bodyPr rot="-5400000"/>
          <a:lstStyle/>
          <a:p>
            <a:pPr>
              <a:defRPr sz="800" b="0" strike="noStrike" spc="-1">
                <a:solidFill>
                  <a:srgbClr val="000000"/>
                </a:solidFill>
                <a:latin typeface="Meera"/>
              </a:defRPr>
            </a:pPr>
            <a:endParaRPr lang="es-ES"/>
          </a:p>
        </c:txPr>
        <c:crossAx val="7089116"/>
        <c:crosses val="autoZero"/>
        <c:auto val="1"/>
        <c:lblAlgn val="ctr"/>
        <c:lblOffset val="100"/>
        <c:noMultiLvlLbl val="0"/>
      </c:catAx>
      <c:valAx>
        <c:axId val="7089116"/>
        <c:scaling>
          <c:orientation val="minMax"/>
        </c:scaling>
        <c:delete val="0"/>
        <c:axPos val="l"/>
        <c:majorGridlines>
          <c:spPr>
            <a:ln w="0">
              <a:solidFill>
                <a:srgbClr val="B3B3B3"/>
              </a:solidFill>
            </a:ln>
          </c:spPr>
        </c:majorGridlines>
        <c:numFmt formatCode="0.0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Arial"/>
              </a:defRPr>
            </a:pPr>
            <a:endParaRPr lang="es-ES"/>
          </a:p>
        </c:txPr>
        <c:crossAx val="82560683"/>
        <c:crosses val="autoZero"/>
        <c:crossBetween val="between"/>
      </c:valAx>
      <c:spPr>
        <a:noFill/>
        <a:ln w="0">
          <a:solidFill>
            <a:srgbClr val="B3B3B3"/>
          </a:solidFill>
        </a:ln>
      </c:spPr>
    </c:plotArea>
    <c:plotVisOnly val="1"/>
    <c:dispBlanksAs val="gap"/>
    <c:showDLblsOverMax val="1"/>
  </c:chart>
  <c:spPr>
    <a:solidFill>
      <a:srgbClr val="FFFFFF"/>
    </a:solidFill>
    <a:ln w="0">
      <a:noFill/>
    </a:ln>
  </c:spPr>
  <c:userShapes r:id="rId1"/>
</c:chartSpac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toyota-tsusho.com/english/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toyota-tsusho.com/english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022773-E5D7-4B45-8437-0C85869C2FE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BO"/>
        </a:p>
      </dgm:t>
    </dgm:pt>
    <dgm:pt modelId="{60D87B3F-AD9C-48A7-828C-EF95BC17EA11}">
      <dgm:prSet phldrT="[Text]"/>
      <dgm:spPr/>
      <dgm:t>
        <a:bodyPr/>
        <a:lstStyle/>
        <a:p>
          <a:r>
            <a:rPr lang="es-BO"/>
            <a:t>TALISON LITHIUM</a:t>
          </a:r>
        </a:p>
      </dgm:t>
    </dgm:pt>
    <dgm:pt modelId="{DC4B2117-C862-401B-A676-761361325A30}" type="parTrans" cxnId="{17D7F7C6-8590-4263-A8EE-354FE30FAFC9}">
      <dgm:prSet/>
      <dgm:spPr/>
      <dgm:t>
        <a:bodyPr/>
        <a:lstStyle/>
        <a:p>
          <a:endParaRPr lang="es-BO"/>
        </a:p>
      </dgm:t>
    </dgm:pt>
    <dgm:pt modelId="{674D667B-177F-4143-B0E2-24E3C1A0BC26}" type="sibTrans" cxnId="{17D7F7C6-8590-4263-A8EE-354FE30FAFC9}">
      <dgm:prSet/>
      <dgm:spPr/>
      <dgm:t>
        <a:bodyPr/>
        <a:lstStyle/>
        <a:p>
          <a:endParaRPr lang="es-BO"/>
        </a:p>
      </dgm:t>
    </dgm:pt>
    <dgm:pt modelId="{70AF29FD-1B2C-4160-9104-898ADC1041AA}">
      <dgm:prSet phldrT="[Text]"/>
      <dgm:spPr/>
      <dgm:t>
        <a:bodyPr/>
        <a:lstStyle/>
        <a:p>
          <a:r>
            <a:rPr lang="es-BO"/>
            <a:t>Tianqi Lithium 51%</a:t>
          </a:r>
        </a:p>
      </dgm:t>
    </dgm:pt>
    <dgm:pt modelId="{C8575EA8-CC5B-4A4D-9E41-5D8848A2380B}" type="parTrans" cxnId="{31EA1D96-EF06-47CA-BD20-CE7D32D35603}">
      <dgm:prSet/>
      <dgm:spPr/>
      <dgm:t>
        <a:bodyPr/>
        <a:lstStyle/>
        <a:p>
          <a:endParaRPr lang="es-BO"/>
        </a:p>
      </dgm:t>
    </dgm:pt>
    <dgm:pt modelId="{68AD0ABA-63AD-4FB4-B701-0D8F9627B15F}" type="sibTrans" cxnId="{31EA1D96-EF06-47CA-BD20-CE7D32D35603}">
      <dgm:prSet/>
      <dgm:spPr/>
      <dgm:t>
        <a:bodyPr/>
        <a:lstStyle/>
        <a:p>
          <a:endParaRPr lang="es-BO"/>
        </a:p>
      </dgm:t>
    </dgm:pt>
    <dgm:pt modelId="{A49E4829-4441-48F9-82F8-E7D4F63645F7}">
      <dgm:prSet phldrT="[Text]"/>
      <dgm:spPr/>
      <dgm:t>
        <a:bodyPr/>
        <a:lstStyle/>
        <a:p>
          <a:r>
            <a:rPr lang="es-BO"/>
            <a:t>Tianqi Lithium (Ch) 51%</a:t>
          </a:r>
        </a:p>
      </dgm:t>
    </dgm:pt>
    <dgm:pt modelId="{995AC12D-D0C3-4C39-905C-022BAC599C99}" type="parTrans" cxnId="{18C1F088-C4AA-4F04-A848-7364043D4B43}">
      <dgm:prSet/>
      <dgm:spPr/>
      <dgm:t>
        <a:bodyPr/>
        <a:lstStyle/>
        <a:p>
          <a:endParaRPr lang="es-BO"/>
        </a:p>
      </dgm:t>
    </dgm:pt>
    <dgm:pt modelId="{5F68C2AC-6E17-438B-962A-CC9E99C040BA}" type="sibTrans" cxnId="{18C1F088-C4AA-4F04-A848-7364043D4B43}">
      <dgm:prSet/>
      <dgm:spPr/>
      <dgm:t>
        <a:bodyPr/>
        <a:lstStyle/>
        <a:p>
          <a:endParaRPr lang="es-BO"/>
        </a:p>
      </dgm:t>
    </dgm:pt>
    <dgm:pt modelId="{1ABF72A7-5559-44C5-9163-0D9E2C9CB1E8}">
      <dgm:prSet phldrT="[Text]"/>
      <dgm:spPr/>
      <dgm:t>
        <a:bodyPr/>
        <a:lstStyle/>
        <a:p>
          <a:r>
            <a:rPr lang="es-BO"/>
            <a:t>IGO (Aus) 49%</a:t>
          </a:r>
        </a:p>
      </dgm:t>
    </dgm:pt>
    <dgm:pt modelId="{7C8A89CA-8403-4E68-9FD8-EC573710E3A2}" type="parTrans" cxnId="{486FBEF5-15A0-483A-870B-85C258222541}">
      <dgm:prSet/>
      <dgm:spPr/>
      <dgm:t>
        <a:bodyPr/>
        <a:lstStyle/>
        <a:p>
          <a:endParaRPr lang="es-BO"/>
        </a:p>
      </dgm:t>
    </dgm:pt>
    <dgm:pt modelId="{0FE8A660-E4CB-4544-8DB3-FD2AF4643EC7}" type="sibTrans" cxnId="{486FBEF5-15A0-483A-870B-85C258222541}">
      <dgm:prSet/>
      <dgm:spPr/>
      <dgm:t>
        <a:bodyPr/>
        <a:lstStyle/>
        <a:p>
          <a:endParaRPr lang="es-BO"/>
        </a:p>
      </dgm:t>
    </dgm:pt>
    <dgm:pt modelId="{D11DBBE0-D907-4F66-8E3B-B634999FB9DF}">
      <dgm:prSet phldrT="[Text]"/>
      <dgm:spPr/>
      <dgm:t>
        <a:bodyPr/>
        <a:lstStyle/>
        <a:p>
          <a:r>
            <a:rPr lang="es-BO"/>
            <a:t>Albermale 49%</a:t>
          </a:r>
        </a:p>
      </dgm:t>
    </dgm:pt>
    <dgm:pt modelId="{36AFE799-EA6F-4B57-98E4-F390EDADF46C}" type="parTrans" cxnId="{8D24D4E3-372B-411C-9F4A-178B0CE6494C}">
      <dgm:prSet/>
      <dgm:spPr/>
      <dgm:t>
        <a:bodyPr/>
        <a:lstStyle/>
        <a:p>
          <a:endParaRPr lang="es-BO"/>
        </a:p>
      </dgm:t>
    </dgm:pt>
    <dgm:pt modelId="{5EC6AE2D-A7A8-4FC0-9EF6-3E7AA2832153}" type="sibTrans" cxnId="{8D24D4E3-372B-411C-9F4A-178B0CE6494C}">
      <dgm:prSet/>
      <dgm:spPr/>
      <dgm:t>
        <a:bodyPr/>
        <a:lstStyle/>
        <a:p>
          <a:endParaRPr lang="es-BO"/>
        </a:p>
      </dgm:t>
    </dgm:pt>
    <dgm:pt modelId="{3614B45E-A317-477B-BA1D-A16CC8788F8C}" type="pres">
      <dgm:prSet presAssocID="{6E022773-E5D7-4B45-8437-0C85869C2FE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E76F874-1A61-4EDB-B07F-442F45C45A35}" type="pres">
      <dgm:prSet presAssocID="{60D87B3F-AD9C-48A7-828C-EF95BC17EA11}" presName="hierRoot1" presStyleCnt="0"/>
      <dgm:spPr/>
    </dgm:pt>
    <dgm:pt modelId="{40B4D0D3-2545-4E85-A246-7F5E51BBB39C}" type="pres">
      <dgm:prSet presAssocID="{60D87B3F-AD9C-48A7-828C-EF95BC17EA11}" presName="composite" presStyleCnt="0"/>
      <dgm:spPr/>
    </dgm:pt>
    <dgm:pt modelId="{F7885C3C-ECBF-4609-82ED-06AE6035B364}" type="pres">
      <dgm:prSet presAssocID="{60D87B3F-AD9C-48A7-828C-EF95BC17EA11}" presName="background" presStyleLbl="node0" presStyleIdx="0" presStyleCnt="1"/>
      <dgm:spPr/>
    </dgm:pt>
    <dgm:pt modelId="{2F548AAC-00C0-42F3-8B04-52896AB1ECA4}" type="pres">
      <dgm:prSet presAssocID="{60D87B3F-AD9C-48A7-828C-EF95BC17EA11}" presName="text" presStyleLbl="fgAcc0" presStyleIdx="0" presStyleCnt="1">
        <dgm:presLayoutVars>
          <dgm:chPref val="3"/>
        </dgm:presLayoutVars>
      </dgm:prSet>
      <dgm:spPr/>
    </dgm:pt>
    <dgm:pt modelId="{0A59E743-4568-441E-9CBC-143E69BE67BE}" type="pres">
      <dgm:prSet presAssocID="{60D87B3F-AD9C-48A7-828C-EF95BC17EA11}" presName="hierChild2" presStyleCnt="0"/>
      <dgm:spPr/>
    </dgm:pt>
    <dgm:pt modelId="{2FE99574-7094-415F-92B1-87738721B5B8}" type="pres">
      <dgm:prSet presAssocID="{C8575EA8-CC5B-4A4D-9E41-5D8848A2380B}" presName="Name10" presStyleLbl="parChTrans1D2" presStyleIdx="0" presStyleCnt="2"/>
      <dgm:spPr/>
    </dgm:pt>
    <dgm:pt modelId="{8E88E4B1-FFC2-43F4-9B65-75C891806D0E}" type="pres">
      <dgm:prSet presAssocID="{70AF29FD-1B2C-4160-9104-898ADC1041AA}" presName="hierRoot2" presStyleCnt="0"/>
      <dgm:spPr/>
    </dgm:pt>
    <dgm:pt modelId="{04187DD6-FE85-4BD5-96F7-602A2F5103E2}" type="pres">
      <dgm:prSet presAssocID="{70AF29FD-1B2C-4160-9104-898ADC1041AA}" presName="composite2" presStyleCnt="0"/>
      <dgm:spPr/>
    </dgm:pt>
    <dgm:pt modelId="{F4398578-84B3-4E40-9723-4753F2DC4316}" type="pres">
      <dgm:prSet presAssocID="{70AF29FD-1B2C-4160-9104-898ADC1041AA}" presName="background2" presStyleLbl="node2" presStyleIdx="0" presStyleCnt="2"/>
      <dgm:spPr/>
    </dgm:pt>
    <dgm:pt modelId="{D21B1980-B3E4-4B31-845A-2AD188BA21AD}" type="pres">
      <dgm:prSet presAssocID="{70AF29FD-1B2C-4160-9104-898ADC1041AA}" presName="text2" presStyleLbl="fgAcc2" presStyleIdx="0" presStyleCnt="2">
        <dgm:presLayoutVars>
          <dgm:chPref val="3"/>
        </dgm:presLayoutVars>
      </dgm:prSet>
      <dgm:spPr/>
    </dgm:pt>
    <dgm:pt modelId="{4A1D23FD-7380-47D1-97C1-0AEAE8449802}" type="pres">
      <dgm:prSet presAssocID="{70AF29FD-1B2C-4160-9104-898ADC1041AA}" presName="hierChild3" presStyleCnt="0"/>
      <dgm:spPr/>
    </dgm:pt>
    <dgm:pt modelId="{46433862-F87E-40EB-A289-30EA054E0BA0}" type="pres">
      <dgm:prSet presAssocID="{995AC12D-D0C3-4C39-905C-022BAC599C99}" presName="Name17" presStyleLbl="parChTrans1D3" presStyleIdx="0" presStyleCnt="2"/>
      <dgm:spPr/>
    </dgm:pt>
    <dgm:pt modelId="{76AA0E79-2CAD-41E2-95F1-3FC9129C0A1F}" type="pres">
      <dgm:prSet presAssocID="{A49E4829-4441-48F9-82F8-E7D4F63645F7}" presName="hierRoot3" presStyleCnt="0"/>
      <dgm:spPr/>
    </dgm:pt>
    <dgm:pt modelId="{3892C00B-BE02-450A-82A7-BC4BA55B59C4}" type="pres">
      <dgm:prSet presAssocID="{A49E4829-4441-48F9-82F8-E7D4F63645F7}" presName="composite3" presStyleCnt="0"/>
      <dgm:spPr/>
    </dgm:pt>
    <dgm:pt modelId="{B4E02355-430A-4EBF-A08D-E9017635E20B}" type="pres">
      <dgm:prSet presAssocID="{A49E4829-4441-48F9-82F8-E7D4F63645F7}" presName="background3" presStyleLbl="node3" presStyleIdx="0" presStyleCnt="2"/>
      <dgm:spPr/>
    </dgm:pt>
    <dgm:pt modelId="{8B4D61F3-90AB-41CD-84B0-AD095CE8ECAE}" type="pres">
      <dgm:prSet presAssocID="{A49E4829-4441-48F9-82F8-E7D4F63645F7}" presName="text3" presStyleLbl="fgAcc3" presStyleIdx="0" presStyleCnt="2">
        <dgm:presLayoutVars>
          <dgm:chPref val="3"/>
        </dgm:presLayoutVars>
      </dgm:prSet>
      <dgm:spPr/>
    </dgm:pt>
    <dgm:pt modelId="{8367E97F-92CA-42FF-8D00-6F5C37CCCEFF}" type="pres">
      <dgm:prSet presAssocID="{A49E4829-4441-48F9-82F8-E7D4F63645F7}" presName="hierChild4" presStyleCnt="0"/>
      <dgm:spPr/>
    </dgm:pt>
    <dgm:pt modelId="{4CE48219-046C-4998-8849-D32E40ED93B7}" type="pres">
      <dgm:prSet presAssocID="{7C8A89CA-8403-4E68-9FD8-EC573710E3A2}" presName="Name17" presStyleLbl="parChTrans1D3" presStyleIdx="1" presStyleCnt="2"/>
      <dgm:spPr/>
    </dgm:pt>
    <dgm:pt modelId="{2CC3603F-49B4-452A-B1F8-E33FDF2EA8EF}" type="pres">
      <dgm:prSet presAssocID="{1ABF72A7-5559-44C5-9163-0D9E2C9CB1E8}" presName="hierRoot3" presStyleCnt="0"/>
      <dgm:spPr/>
    </dgm:pt>
    <dgm:pt modelId="{AC566FDF-E26E-4F1C-B596-CD8A9261DEA8}" type="pres">
      <dgm:prSet presAssocID="{1ABF72A7-5559-44C5-9163-0D9E2C9CB1E8}" presName="composite3" presStyleCnt="0"/>
      <dgm:spPr/>
    </dgm:pt>
    <dgm:pt modelId="{A7220EE3-09AC-4AD0-BB28-4882D2C3FA98}" type="pres">
      <dgm:prSet presAssocID="{1ABF72A7-5559-44C5-9163-0D9E2C9CB1E8}" presName="background3" presStyleLbl="node3" presStyleIdx="1" presStyleCnt="2"/>
      <dgm:spPr/>
    </dgm:pt>
    <dgm:pt modelId="{30CD2402-7467-4732-B2D0-FE942618648F}" type="pres">
      <dgm:prSet presAssocID="{1ABF72A7-5559-44C5-9163-0D9E2C9CB1E8}" presName="text3" presStyleLbl="fgAcc3" presStyleIdx="1" presStyleCnt="2">
        <dgm:presLayoutVars>
          <dgm:chPref val="3"/>
        </dgm:presLayoutVars>
      </dgm:prSet>
      <dgm:spPr/>
    </dgm:pt>
    <dgm:pt modelId="{0F45D18B-5A1D-4170-B64D-A82FFC4939A0}" type="pres">
      <dgm:prSet presAssocID="{1ABF72A7-5559-44C5-9163-0D9E2C9CB1E8}" presName="hierChild4" presStyleCnt="0"/>
      <dgm:spPr/>
    </dgm:pt>
    <dgm:pt modelId="{4A7BF5FB-CC53-4667-8462-13CAE0717248}" type="pres">
      <dgm:prSet presAssocID="{36AFE799-EA6F-4B57-98E4-F390EDADF46C}" presName="Name10" presStyleLbl="parChTrans1D2" presStyleIdx="1" presStyleCnt="2"/>
      <dgm:spPr/>
    </dgm:pt>
    <dgm:pt modelId="{D90A49EE-48B3-40F4-B5B3-76DE0A0539C6}" type="pres">
      <dgm:prSet presAssocID="{D11DBBE0-D907-4F66-8E3B-B634999FB9DF}" presName="hierRoot2" presStyleCnt="0"/>
      <dgm:spPr/>
    </dgm:pt>
    <dgm:pt modelId="{E24A8488-C5CF-49BD-AB69-1B02AD48E625}" type="pres">
      <dgm:prSet presAssocID="{D11DBBE0-D907-4F66-8E3B-B634999FB9DF}" presName="composite2" presStyleCnt="0"/>
      <dgm:spPr/>
    </dgm:pt>
    <dgm:pt modelId="{773D3E5A-3C18-4821-A96B-7C43A194BBA4}" type="pres">
      <dgm:prSet presAssocID="{D11DBBE0-D907-4F66-8E3B-B634999FB9DF}" presName="background2" presStyleLbl="node2" presStyleIdx="1" presStyleCnt="2"/>
      <dgm:spPr/>
    </dgm:pt>
    <dgm:pt modelId="{6DAB67D2-E54C-4B1E-A3B8-5D922370B3AF}" type="pres">
      <dgm:prSet presAssocID="{D11DBBE0-D907-4F66-8E3B-B634999FB9DF}" presName="text2" presStyleLbl="fgAcc2" presStyleIdx="1" presStyleCnt="2" custScaleY="238902">
        <dgm:presLayoutVars>
          <dgm:chPref val="3"/>
        </dgm:presLayoutVars>
      </dgm:prSet>
      <dgm:spPr/>
    </dgm:pt>
    <dgm:pt modelId="{68CE6F5E-2692-4223-A62E-20B0D1060319}" type="pres">
      <dgm:prSet presAssocID="{D11DBBE0-D907-4F66-8E3B-B634999FB9DF}" presName="hierChild3" presStyleCnt="0"/>
      <dgm:spPr/>
    </dgm:pt>
  </dgm:ptLst>
  <dgm:cxnLst>
    <dgm:cxn modelId="{6C70900B-149A-46E2-99B9-619E4D5E9DC9}" type="presOf" srcId="{70AF29FD-1B2C-4160-9104-898ADC1041AA}" destId="{D21B1980-B3E4-4B31-845A-2AD188BA21AD}" srcOrd="0" destOrd="0" presId="urn:microsoft.com/office/officeart/2005/8/layout/hierarchy1"/>
    <dgm:cxn modelId="{43395714-1B2D-4394-B058-57D38EF981D8}" type="presOf" srcId="{C8575EA8-CC5B-4A4D-9E41-5D8848A2380B}" destId="{2FE99574-7094-415F-92B1-87738721B5B8}" srcOrd="0" destOrd="0" presId="urn:microsoft.com/office/officeart/2005/8/layout/hierarchy1"/>
    <dgm:cxn modelId="{5D36951E-B06A-4CA9-A5EE-267CC89BB966}" type="presOf" srcId="{60D87B3F-AD9C-48A7-828C-EF95BC17EA11}" destId="{2F548AAC-00C0-42F3-8B04-52896AB1ECA4}" srcOrd="0" destOrd="0" presId="urn:microsoft.com/office/officeart/2005/8/layout/hierarchy1"/>
    <dgm:cxn modelId="{C7910A3B-0343-406E-9290-25980095A279}" type="presOf" srcId="{1ABF72A7-5559-44C5-9163-0D9E2C9CB1E8}" destId="{30CD2402-7467-4732-B2D0-FE942618648F}" srcOrd="0" destOrd="0" presId="urn:microsoft.com/office/officeart/2005/8/layout/hierarchy1"/>
    <dgm:cxn modelId="{30CD3B49-5924-4DCF-B0F3-6FDDC899A9D2}" type="presOf" srcId="{6E022773-E5D7-4B45-8437-0C85869C2FEF}" destId="{3614B45E-A317-477B-BA1D-A16CC8788F8C}" srcOrd="0" destOrd="0" presId="urn:microsoft.com/office/officeart/2005/8/layout/hierarchy1"/>
    <dgm:cxn modelId="{13E78D83-FE6C-4B25-AC9B-48805193D8C3}" type="presOf" srcId="{995AC12D-D0C3-4C39-905C-022BAC599C99}" destId="{46433862-F87E-40EB-A289-30EA054E0BA0}" srcOrd="0" destOrd="0" presId="urn:microsoft.com/office/officeart/2005/8/layout/hierarchy1"/>
    <dgm:cxn modelId="{426FDB88-3D38-4F29-A26E-23D7E47F2F65}" type="presOf" srcId="{A49E4829-4441-48F9-82F8-E7D4F63645F7}" destId="{8B4D61F3-90AB-41CD-84B0-AD095CE8ECAE}" srcOrd="0" destOrd="0" presId="urn:microsoft.com/office/officeart/2005/8/layout/hierarchy1"/>
    <dgm:cxn modelId="{18C1F088-C4AA-4F04-A848-7364043D4B43}" srcId="{70AF29FD-1B2C-4160-9104-898ADC1041AA}" destId="{A49E4829-4441-48F9-82F8-E7D4F63645F7}" srcOrd="0" destOrd="0" parTransId="{995AC12D-D0C3-4C39-905C-022BAC599C99}" sibTransId="{5F68C2AC-6E17-438B-962A-CC9E99C040BA}"/>
    <dgm:cxn modelId="{9100B694-CBE8-43EE-8F45-F4456261BA9E}" type="presOf" srcId="{36AFE799-EA6F-4B57-98E4-F390EDADF46C}" destId="{4A7BF5FB-CC53-4667-8462-13CAE0717248}" srcOrd="0" destOrd="0" presId="urn:microsoft.com/office/officeart/2005/8/layout/hierarchy1"/>
    <dgm:cxn modelId="{31EA1D96-EF06-47CA-BD20-CE7D32D35603}" srcId="{60D87B3F-AD9C-48A7-828C-EF95BC17EA11}" destId="{70AF29FD-1B2C-4160-9104-898ADC1041AA}" srcOrd="0" destOrd="0" parTransId="{C8575EA8-CC5B-4A4D-9E41-5D8848A2380B}" sibTransId="{68AD0ABA-63AD-4FB4-B701-0D8F9627B15F}"/>
    <dgm:cxn modelId="{346A58B7-A723-419D-B073-2287EE87B71C}" type="presOf" srcId="{D11DBBE0-D907-4F66-8E3B-B634999FB9DF}" destId="{6DAB67D2-E54C-4B1E-A3B8-5D922370B3AF}" srcOrd="0" destOrd="0" presId="urn:microsoft.com/office/officeart/2005/8/layout/hierarchy1"/>
    <dgm:cxn modelId="{17D7F7C6-8590-4263-A8EE-354FE30FAFC9}" srcId="{6E022773-E5D7-4B45-8437-0C85869C2FEF}" destId="{60D87B3F-AD9C-48A7-828C-EF95BC17EA11}" srcOrd="0" destOrd="0" parTransId="{DC4B2117-C862-401B-A676-761361325A30}" sibTransId="{674D667B-177F-4143-B0E2-24E3C1A0BC26}"/>
    <dgm:cxn modelId="{8D24D4E3-372B-411C-9F4A-178B0CE6494C}" srcId="{60D87B3F-AD9C-48A7-828C-EF95BC17EA11}" destId="{D11DBBE0-D907-4F66-8E3B-B634999FB9DF}" srcOrd="1" destOrd="0" parTransId="{36AFE799-EA6F-4B57-98E4-F390EDADF46C}" sibTransId="{5EC6AE2D-A7A8-4FC0-9EF6-3E7AA2832153}"/>
    <dgm:cxn modelId="{90FB66F1-69F9-447C-8A34-D4358C0B6AEA}" type="presOf" srcId="{7C8A89CA-8403-4E68-9FD8-EC573710E3A2}" destId="{4CE48219-046C-4998-8849-D32E40ED93B7}" srcOrd="0" destOrd="0" presId="urn:microsoft.com/office/officeart/2005/8/layout/hierarchy1"/>
    <dgm:cxn modelId="{486FBEF5-15A0-483A-870B-85C258222541}" srcId="{70AF29FD-1B2C-4160-9104-898ADC1041AA}" destId="{1ABF72A7-5559-44C5-9163-0D9E2C9CB1E8}" srcOrd="1" destOrd="0" parTransId="{7C8A89CA-8403-4E68-9FD8-EC573710E3A2}" sibTransId="{0FE8A660-E4CB-4544-8DB3-FD2AF4643EC7}"/>
    <dgm:cxn modelId="{BDCD77B7-664F-46D5-90FE-C71393571E3F}" type="presParOf" srcId="{3614B45E-A317-477B-BA1D-A16CC8788F8C}" destId="{9E76F874-1A61-4EDB-B07F-442F45C45A35}" srcOrd="0" destOrd="0" presId="urn:microsoft.com/office/officeart/2005/8/layout/hierarchy1"/>
    <dgm:cxn modelId="{0014827D-AD82-4D34-8605-B8CB38E713C7}" type="presParOf" srcId="{9E76F874-1A61-4EDB-B07F-442F45C45A35}" destId="{40B4D0D3-2545-4E85-A246-7F5E51BBB39C}" srcOrd="0" destOrd="0" presId="urn:microsoft.com/office/officeart/2005/8/layout/hierarchy1"/>
    <dgm:cxn modelId="{74ADD976-9C86-486B-9688-226793E18973}" type="presParOf" srcId="{40B4D0D3-2545-4E85-A246-7F5E51BBB39C}" destId="{F7885C3C-ECBF-4609-82ED-06AE6035B364}" srcOrd="0" destOrd="0" presId="urn:microsoft.com/office/officeart/2005/8/layout/hierarchy1"/>
    <dgm:cxn modelId="{BF4FF74E-1417-4B05-BDC7-A079B2493AC7}" type="presParOf" srcId="{40B4D0D3-2545-4E85-A246-7F5E51BBB39C}" destId="{2F548AAC-00C0-42F3-8B04-52896AB1ECA4}" srcOrd="1" destOrd="0" presId="urn:microsoft.com/office/officeart/2005/8/layout/hierarchy1"/>
    <dgm:cxn modelId="{BB4692A6-99D3-487D-8A54-126E4865B754}" type="presParOf" srcId="{9E76F874-1A61-4EDB-B07F-442F45C45A35}" destId="{0A59E743-4568-441E-9CBC-143E69BE67BE}" srcOrd="1" destOrd="0" presId="urn:microsoft.com/office/officeart/2005/8/layout/hierarchy1"/>
    <dgm:cxn modelId="{43D7B75B-DC8F-4BC1-8C12-098BC88B0B5F}" type="presParOf" srcId="{0A59E743-4568-441E-9CBC-143E69BE67BE}" destId="{2FE99574-7094-415F-92B1-87738721B5B8}" srcOrd="0" destOrd="0" presId="urn:microsoft.com/office/officeart/2005/8/layout/hierarchy1"/>
    <dgm:cxn modelId="{5E68AA99-BE5A-497C-8CD4-488D8B282399}" type="presParOf" srcId="{0A59E743-4568-441E-9CBC-143E69BE67BE}" destId="{8E88E4B1-FFC2-43F4-9B65-75C891806D0E}" srcOrd="1" destOrd="0" presId="urn:microsoft.com/office/officeart/2005/8/layout/hierarchy1"/>
    <dgm:cxn modelId="{6B7EC241-1583-4F54-8C9B-6BACA1468766}" type="presParOf" srcId="{8E88E4B1-FFC2-43F4-9B65-75C891806D0E}" destId="{04187DD6-FE85-4BD5-96F7-602A2F5103E2}" srcOrd="0" destOrd="0" presId="urn:microsoft.com/office/officeart/2005/8/layout/hierarchy1"/>
    <dgm:cxn modelId="{52043082-0AB1-4ACB-AE75-31A13853E022}" type="presParOf" srcId="{04187DD6-FE85-4BD5-96F7-602A2F5103E2}" destId="{F4398578-84B3-4E40-9723-4753F2DC4316}" srcOrd="0" destOrd="0" presId="urn:microsoft.com/office/officeart/2005/8/layout/hierarchy1"/>
    <dgm:cxn modelId="{1FC60851-9832-4B39-A31F-9AF5C57AC96B}" type="presParOf" srcId="{04187DD6-FE85-4BD5-96F7-602A2F5103E2}" destId="{D21B1980-B3E4-4B31-845A-2AD188BA21AD}" srcOrd="1" destOrd="0" presId="urn:microsoft.com/office/officeart/2005/8/layout/hierarchy1"/>
    <dgm:cxn modelId="{DA644ED0-6A60-4E16-A2E3-69596907EE75}" type="presParOf" srcId="{8E88E4B1-FFC2-43F4-9B65-75C891806D0E}" destId="{4A1D23FD-7380-47D1-97C1-0AEAE8449802}" srcOrd="1" destOrd="0" presId="urn:microsoft.com/office/officeart/2005/8/layout/hierarchy1"/>
    <dgm:cxn modelId="{2CE18F0D-9C68-4FD7-9B08-1EA008DA1BB4}" type="presParOf" srcId="{4A1D23FD-7380-47D1-97C1-0AEAE8449802}" destId="{46433862-F87E-40EB-A289-30EA054E0BA0}" srcOrd="0" destOrd="0" presId="urn:microsoft.com/office/officeart/2005/8/layout/hierarchy1"/>
    <dgm:cxn modelId="{2385F0AB-6637-4F5B-82A5-83E64B35041F}" type="presParOf" srcId="{4A1D23FD-7380-47D1-97C1-0AEAE8449802}" destId="{76AA0E79-2CAD-41E2-95F1-3FC9129C0A1F}" srcOrd="1" destOrd="0" presId="urn:microsoft.com/office/officeart/2005/8/layout/hierarchy1"/>
    <dgm:cxn modelId="{21EF77CB-3BD8-43F8-836D-8CA7972EAB01}" type="presParOf" srcId="{76AA0E79-2CAD-41E2-95F1-3FC9129C0A1F}" destId="{3892C00B-BE02-450A-82A7-BC4BA55B59C4}" srcOrd="0" destOrd="0" presId="urn:microsoft.com/office/officeart/2005/8/layout/hierarchy1"/>
    <dgm:cxn modelId="{D8977689-77CB-4D14-9F6B-3D77D44E0C36}" type="presParOf" srcId="{3892C00B-BE02-450A-82A7-BC4BA55B59C4}" destId="{B4E02355-430A-4EBF-A08D-E9017635E20B}" srcOrd="0" destOrd="0" presId="urn:microsoft.com/office/officeart/2005/8/layout/hierarchy1"/>
    <dgm:cxn modelId="{0098071B-66D6-4A9E-AA31-A8AD6A71F0DB}" type="presParOf" srcId="{3892C00B-BE02-450A-82A7-BC4BA55B59C4}" destId="{8B4D61F3-90AB-41CD-84B0-AD095CE8ECAE}" srcOrd="1" destOrd="0" presId="urn:microsoft.com/office/officeart/2005/8/layout/hierarchy1"/>
    <dgm:cxn modelId="{51F88745-5E21-4143-BB38-87460FBD2D8B}" type="presParOf" srcId="{76AA0E79-2CAD-41E2-95F1-3FC9129C0A1F}" destId="{8367E97F-92CA-42FF-8D00-6F5C37CCCEFF}" srcOrd="1" destOrd="0" presId="urn:microsoft.com/office/officeart/2005/8/layout/hierarchy1"/>
    <dgm:cxn modelId="{CA04D878-D0EE-49AC-BBE3-14DEFCB34C2F}" type="presParOf" srcId="{4A1D23FD-7380-47D1-97C1-0AEAE8449802}" destId="{4CE48219-046C-4998-8849-D32E40ED93B7}" srcOrd="2" destOrd="0" presId="urn:microsoft.com/office/officeart/2005/8/layout/hierarchy1"/>
    <dgm:cxn modelId="{CC8AA4AB-0276-4760-A05E-8676436AC748}" type="presParOf" srcId="{4A1D23FD-7380-47D1-97C1-0AEAE8449802}" destId="{2CC3603F-49B4-452A-B1F8-E33FDF2EA8EF}" srcOrd="3" destOrd="0" presId="urn:microsoft.com/office/officeart/2005/8/layout/hierarchy1"/>
    <dgm:cxn modelId="{E8D4D04B-CE13-4BCC-87B3-9EC7F3F98C34}" type="presParOf" srcId="{2CC3603F-49B4-452A-B1F8-E33FDF2EA8EF}" destId="{AC566FDF-E26E-4F1C-B596-CD8A9261DEA8}" srcOrd="0" destOrd="0" presId="urn:microsoft.com/office/officeart/2005/8/layout/hierarchy1"/>
    <dgm:cxn modelId="{182BE91A-9AEC-493B-A705-BCBE2DD732B2}" type="presParOf" srcId="{AC566FDF-E26E-4F1C-B596-CD8A9261DEA8}" destId="{A7220EE3-09AC-4AD0-BB28-4882D2C3FA98}" srcOrd="0" destOrd="0" presId="urn:microsoft.com/office/officeart/2005/8/layout/hierarchy1"/>
    <dgm:cxn modelId="{9A789829-1A17-4170-97FC-E323BEC70316}" type="presParOf" srcId="{AC566FDF-E26E-4F1C-B596-CD8A9261DEA8}" destId="{30CD2402-7467-4732-B2D0-FE942618648F}" srcOrd="1" destOrd="0" presId="urn:microsoft.com/office/officeart/2005/8/layout/hierarchy1"/>
    <dgm:cxn modelId="{3780519E-BE59-46E0-BCEE-703975ABE25E}" type="presParOf" srcId="{2CC3603F-49B4-452A-B1F8-E33FDF2EA8EF}" destId="{0F45D18B-5A1D-4170-B64D-A82FFC4939A0}" srcOrd="1" destOrd="0" presId="urn:microsoft.com/office/officeart/2005/8/layout/hierarchy1"/>
    <dgm:cxn modelId="{06A1408C-1101-4A00-909B-4E08E5545F05}" type="presParOf" srcId="{0A59E743-4568-441E-9CBC-143E69BE67BE}" destId="{4A7BF5FB-CC53-4667-8462-13CAE0717248}" srcOrd="2" destOrd="0" presId="urn:microsoft.com/office/officeart/2005/8/layout/hierarchy1"/>
    <dgm:cxn modelId="{3207CEF4-E6E7-429B-ABF1-F0E3198C0EC8}" type="presParOf" srcId="{0A59E743-4568-441E-9CBC-143E69BE67BE}" destId="{D90A49EE-48B3-40F4-B5B3-76DE0A0539C6}" srcOrd="3" destOrd="0" presId="urn:microsoft.com/office/officeart/2005/8/layout/hierarchy1"/>
    <dgm:cxn modelId="{62EF1F2C-450B-4CC9-9E1D-7F56542B2D5B}" type="presParOf" srcId="{D90A49EE-48B3-40F4-B5B3-76DE0A0539C6}" destId="{E24A8488-C5CF-49BD-AB69-1B02AD48E625}" srcOrd="0" destOrd="0" presId="urn:microsoft.com/office/officeart/2005/8/layout/hierarchy1"/>
    <dgm:cxn modelId="{B626318B-BF55-4A1E-9979-9C50B1B2897B}" type="presParOf" srcId="{E24A8488-C5CF-49BD-AB69-1B02AD48E625}" destId="{773D3E5A-3C18-4821-A96B-7C43A194BBA4}" srcOrd="0" destOrd="0" presId="urn:microsoft.com/office/officeart/2005/8/layout/hierarchy1"/>
    <dgm:cxn modelId="{318093D1-9FEA-42E7-A056-6A318E7890D9}" type="presParOf" srcId="{E24A8488-C5CF-49BD-AB69-1B02AD48E625}" destId="{6DAB67D2-E54C-4B1E-A3B8-5D922370B3AF}" srcOrd="1" destOrd="0" presId="urn:microsoft.com/office/officeart/2005/8/layout/hierarchy1"/>
    <dgm:cxn modelId="{57518912-3B85-425D-8416-A68A6B08BD0B}" type="presParOf" srcId="{D90A49EE-48B3-40F4-B5B3-76DE0A0539C6}" destId="{68CE6F5E-2692-4223-A62E-20B0D106031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00ED35-4D16-4752-8D5C-982486B2113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BO"/>
        </a:p>
      </dgm:t>
    </dgm:pt>
    <dgm:pt modelId="{AEFE3793-0C39-450D-BED0-4AC5DC4F2196}">
      <dgm:prSet phldrT="[Text]" custT="1"/>
      <dgm:spPr/>
      <dgm:t>
        <a:bodyPr/>
        <a:lstStyle/>
        <a:p>
          <a:r>
            <a:rPr lang="en-US" sz="3200" dirty="0"/>
            <a:t>SQM</a:t>
          </a:r>
        </a:p>
        <a:p>
          <a:r>
            <a:rPr lang="es-BO" sz="1400" b="1" i="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Lithium</a:t>
          </a:r>
          <a:r>
            <a:rPr lang="es-BO" sz="1400" b="1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carbonate and </a:t>
          </a:r>
          <a:r>
            <a:rPr lang="es-BO" sz="1400" b="1" i="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hydroxide</a:t>
          </a:r>
          <a:r>
            <a:rPr lang="es-BO" sz="1400" b="1" i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 </a:t>
          </a:r>
          <a:endParaRPr lang="es-BO" sz="1400" b="1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7AF04E3-943C-4150-9722-D0719EBE57C8}" type="parTrans" cxnId="{C20DEBB7-5F25-44AE-999B-CC060AD8F09E}">
      <dgm:prSet/>
      <dgm:spPr/>
      <dgm:t>
        <a:bodyPr/>
        <a:lstStyle/>
        <a:p>
          <a:endParaRPr lang="es-BO"/>
        </a:p>
      </dgm:t>
    </dgm:pt>
    <dgm:pt modelId="{D16E79CA-9624-4D53-9020-07307E75E60D}" type="sibTrans" cxnId="{C20DEBB7-5F25-44AE-999B-CC060AD8F09E}">
      <dgm:prSet/>
      <dgm:spPr/>
      <dgm:t>
        <a:bodyPr/>
        <a:lstStyle/>
        <a:p>
          <a:endParaRPr lang="es-BO"/>
        </a:p>
      </dgm:t>
    </dgm:pt>
    <dgm:pt modelId="{82F3C1DE-AEAF-4C7B-A408-126FE43FD0CB}">
      <dgm:prSet phldrT="[Text]"/>
      <dgm:spPr/>
      <dgm:t>
        <a:bodyPr/>
        <a:lstStyle/>
        <a:p>
          <a:r>
            <a:rPr lang="en-US" dirty="0"/>
            <a:t>SQM</a:t>
          </a:r>
          <a:endParaRPr lang="es-BO" dirty="0"/>
        </a:p>
      </dgm:t>
    </dgm:pt>
    <dgm:pt modelId="{69B79AC3-1F5A-4786-B8B4-2A91BFC9240B}" type="parTrans" cxnId="{D167CEBF-C6EA-4E6C-ADDD-CB40A7ACF318}">
      <dgm:prSet/>
      <dgm:spPr/>
      <dgm:t>
        <a:bodyPr/>
        <a:lstStyle/>
        <a:p>
          <a:endParaRPr lang="es-BO"/>
        </a:p>
      </dgm:t>
    </dgm:pt>
    <dgm:pt modelId="{906AC987-C1C8-415D-BE2F-7FFE5DAECF59}" type="sibTrans" cxnId="{D167CEBF-C6EA-4E6C-ADDD-CB40A7ACF318}">
      <dgm:prSet/>
      <dgm:spPr/>
      <dgm:t>
        <a:bodyPr/>
        <a:lstStyle/>
        <a:p>
          <a:endParaRPr lang="es-BO"/>
        </a:p>
      </dgm:t>
    </dgm:pt>
    <dgm:pt modelId="{7C274A75-CE22-44E0-A8EF-47CBB2584C6C}">
      <dgm:prSet phldrT="[Text]"/>
      <dgm:spPr/>
      <dgm:t>
        <a:bodyPr/>
        <a:lstStyle/>
        <a:p>
          <a:r>
            <a:rPr lang="en-US" dirty="0"/>
            <a:t>Tianqi (Ch) 23%</a:t>
          </a:r>
          <a:endParaRPr lang="es-BO" dirty="0"/>
        </a:p>
      </dgm:t>
    </dgm:pt>
    <dgm:pt modelId="{C166A3EF-89BC-4D1D-B5D8-6BD57D812D74}" type="parTrans" cxnId="{FB0CD2ED-9165-4BA6-B717-8A1CAF479F83}">
      <dgm:prSet/>
      <dgm:spPr/>
      <dgm:t>
        <a:bodyPr/>
        <a:lstStyle/>
        <a:p>
          <a:endParaRPr lang="es-BO"/>
        </a:p>
      </dgm:t>
    </dgm:pt>
    <dgm:pt modelId="{A0702BBB-BB98-446F-ACF1-2459D6F0EB49}" type="sibTrans" cxnId="{FB0CD2ED-9165-4BA6-B717-8A1CAF479F83}">
      <dgm:prSet/>
      <dgm:spPr/>
      <dgm:t>
        <a:bodyPr/>
        <a:lstStyle/>
        <a:p>
          <a:endParaRPr lang="es-BO"/>
        </a:p>
      </dgm:t>
    </dgm:pt>
    <dgm:pt modelId="{47240C2D-8408-4CD7-B75C-78D050570F42}" type="pres">
      <dgm:prSet presAssocID="{3A00ED35-4D16-4752-8D5C-982486B2113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1AC89EF-6955-4DDE-A119-386625807236}" type="pres">
      <dgm:prSet presAssocID="{AEFE3793-0C39-450D-BED0-4AC5DC4F2196}" presName="hierRoot1" presStyleCnt="0"/>
      <dgm:spPr/>
    </dgm:pt>
    <dgm:pt modelId="{4B17BE32-3F07-4CD6-8EC8-EF65FD3D8998}" type="pres">
      <dgm:prSet presAssocID="{AEFE3793-0C39-450D-BED0-4AC5DC4F2196}" presName="composite" presStyleCnt="0"/>
      <dgm:spPr/>
    </dgm:pt>
    <dgm:pt modelId="{57A44648-F3D0-4352-990F-73D1FACD23A6}" type="pres">
      <dgm:prSet presAssocID="{AEFE3793-0C39-450D-BED0-4AC5DC4F2196}" presName="background" presStyleLbl="node0" presStyleIdx="0" presStyleCnt="1"/>
      <dgm:spPr/>
    </dgm:pt>
    <dgm:pt modelId="{B62ACFB9-0934-4442-A263-711C03FE12F0}" type="pres">
      <dgm:prSet presAssocID="{AEFE3793-0C39-450D-BED0-4AC5DC4F2196}" presName="text" presStyleLbl="fgAcc0" presStyleIdx="0" presStyleCnt="1" custScaleX="117822">
        <dgm:presLayoutVars>
          <dgm:chPref val="3"/>
        </dgm:presLayoutVars>
      </dgm:prSet>
      <dgm:spPr/>
    </dgm:pt>
    <dgm:pt modelId="{E5230A13-6F1B-4732-9318-FA06A1D38812}" type="pres">
      <dgm:prSet presAssocID="{AEFE3793-0C39-450D-BED0-4AC5DC4F2196}" presName="hierChild2" presStyleCnt="0"/>
      <dgm:spPr/>
    </dgm:pt>
    <dgm:pt modelId="{2E3C040E-BB0F-4E89-AAAE-BE6685BBE216}" type="pres">
      <dgm:prSet presAssocID="{69B79AC3-1F5A-4786-B8B4-2A91BFC9240B}" presName="Name10" presStyleLbl="parChTrans1D2" presStyleIdx="0" presStyleCnt="2"/>
      <dgm:spPr/>
    </dgm:pt>
    <dgm:pt modelId="{7C16D817-197F-4E83-9380-EA1ACB28DD9A}" type="pres">
      <dgm:prSet presAssocID="{82F3C1DE-AEAF-4C7B-A408-126FE43FD0CB}" presName="hierRoot2" presStyleCnt="0"/>
      <dgm:spPr/>
    </dgm:pt>
    <dgm:pt modelId="{56405CE1-55B3-46E3-8422-46984BC19544}" type="pres">
      <dgm:prSet presAssocID="{82F3C1DE-AEAF-4C7B-A408-126FE43FD0CB}" presName="composite2" presStyleCnt="0"/>
      <dgm:spPr/>
    </dgm:pt>
    <dgm:pt modelId="{497F8BBB-66FC-47BF-8C53-459CAB938C83}" type="pres">
      <dgm:prSet presAssocID="{82F3C1DE-AEAF-4C7B-A408-126FE43FD0CB}" presName="background2" presStyleLbl="node2" presStyleIdx="0" presStyleCnt="2"/>
      <dgm:spPr/>
    </dgm:pt>
    <dgm:pt modelId="{9B9E667B-3D19-4496-8B33-B3F7DB0E8F59}" type="pres">
      <dgm:prSet presAssocID="{82F3C1DE-AEAF-4C7B-A408-126FE43FD0CB}" presName="text2" presStyleLbl="fgAcc2" presStyleIdx="0" presStyleCnt="2">
        <dgm:presLayoutVars>
          <dgm:chPref val="3"/>
        </dgm:presLayoutVars>
      </dgm:prSet>
      <dgm:spPr/>
    </dgm:pt>
    <dgm:pt modelId="{6F588AB7-9D29-4B76-809A-EA8355CFACDC}" type="pres">
      <dgm:prSet presAssocID="{82F3C1DE-AEAF-4C7B-A408-126FE43FD0CB}" presName="hierChild3" presStyleCnt="0"/>
      <dgm:spPr/>
    </dgm:pt>
    <dgm:pt modelId="{5A5879CC-C7D3-45F3-8FB8-BC1DF13621EF}" type="pres">
      <dgm:prSet presAssocID="{C166A3EF-89BC-4D1D-B5D8-6BD57D812D74}" presName="Name10" presStyleLbl="parChTrans1D2" presStyleIdx="1" presStyleCnt="2"/>
      <dgm:spPr/>
    </dgm:pt>
    <dgm:pt modelId="{CDD30526-D5B2-4D1D-ACEA-C0AEE77634F6}" type="pres">
      <dgm:prSet presAssocID="{7C274A75-CE22-44E0-A8EF-47CBB2584C6C}" presName="hierRoot2" presStyleCnt="0"/>
      <dgm:spPr/>
    </dgm:pt>
    <dgm:pt modelId="{B7E55D84-B950-4A44-BD32-B73E1CFB3A27}" type="pres">
      <dgm:prSet presAssocID="{7C274A75-CE22-44E0-A8EF-47CBB2584C6C}" presName="composite2" presStyleCnt="0"/>
      <dgm:spPr/>
    </dgm:pt>
    <dgm:pt modelId="{687D4AFF-4A94-4D66-BF08-F072C9CB784D}" type="pres">
      <dgm:prSet presAssocID="{7C274A75-CE22-44E0-A8EF-47CBB2584C6C}" presName="background2" presStyleLbl="node2" presStyleIdx="1" presStyleCnt="2"/>
      <dgm:spPr/>
    </dgm:pt>
    <dgm:pt modelId="{68275987-3349-4744-9410-56DCC45FF569}" type="pres">
      <dgm:prSet presAssocID="{7C274A75-CE22-44E0-A8EF-47CBB2584C6C}" presName="text2" presStyleLbl="fgAcc2" presStyleIdx="1" presStyleCnt="2">
        <dgm:presLayoutVars>
          <dgm:chPref val="3"/>
        </dgm:presLayoutVars>
      </dgm:prSet>
      <dgm:spPr/>
    </dgm:pt>
    <dgm:pt modelId="{CCD30C6F-17B0-47A7-A7F9-517A6C386E8D}" type="pres">
      <dgm:prSet presAssocID="{7C274A75-CE22-44E0-A8EF-47CBB2584C6C}" presName="hierChild3" presStyleCnt="0"/>
      <dgm:spPr/>
    </dgm:pt>
  </dgm:ptLst>
  <dgm:cxnLst>
    <dgm:cxn modelId="{387A8C33-A906-4245-82CD-3AAFF8490F67}" type="presOf" srcId="{69B79AC3-1F5A-4786-B8B4-2A91BFC9240B}" destId="{2E3C040E-BB0F-4E89-AAAE-BE6685BBE216}" srcOrd="0" destOrd="0" presId="urn:microsoft.com/office/officeart/2005/8/layout/hierarchy1"/>
    <dgm:cxn modelId="{87FFB76B-A9FA-4628-A172-73154B78F75B}" type="presOf" srcId="{82F3C1DE-AEAF-4C7B-A408-126FE43FD0CB}" destId="{9B9E667B-3D19-4496-8B33-B3F7DB0E8F59}" srcOrd="0" destOrd="0" presId="urn:microsoft.com/office/officeart/2005/8/layout/hierarchy1"/>
    <dgm:cxn modelId="{2FA2D175-FDC2-4DAB-9BF8-272DACFD1659}" type="presOf" srcId="{C166A3EF-89BC-4D1D-B5D8-6BD57D812D74}" destId="{5A5879CC-C7D3-45F3-8FB8-BC1DF13621EF}" srcOrd="0" destOrd="0" presId="urn:microsoft.com/office/officeart/2005/8/layout/hierarchy1"/>
    <dgm:cxn modelId="{1462DB58-40A8-4CBB-8B8A-4614B9E2CF6A}" type="presOf" srcId="{3A00ED35-4D16-4752-8D5C-982486B21136}" destId="{47240C2D-8408-4CD7-B75C-78D050570F42}" srcOrd="0" destOrd="0" presId="urn:microsoft.com/office/officeart/2005/8/layout/hierarchy1"/>
    <dgm:cxn modelId="{C20DEBB7-5F25-44AE-999B-CC060AD8F09E}" srcId="{3A00ED35-4D16-4752-8D5C-982486B21136}" destId="{AEFE3793-0C39-450D-BED0-4AC5DC4F2196}" srcOrd="0" destOrd="0" parTransId="{37AF04E3-943C-4150-9722-D0719EBE57C8}" sibTransId="{D16E79CA-9624-4D53-9020-07307E75E60D}"/>
    <dgm:cxn modelId="{D167CEBF-C6EA-4E6C-ADDD-CB40A7ACF318}" srcId="{AEFE3793-0C39-450D-BED0-4AC5DC4F2196}" destId="{82F3C1DE-AEAF-4C7B-A408-126FE43FD0CB}" srcOrd="0" destOrd="0" parTransId="{69B79AC3-1F5A-4786-B8B4-2A91BFC9240B}" sibTransId="{906AC987-C1C8-415D-BE2F-7FFE5DAECF59}"/>
    <dgm:cxn modelId="{C6C58BE0-AB30-4432-93A9-2967C60E1557}" type="presOf" srcId="{7C274A75-CE22-44E0-A8EF-47CBB2584C6C}" destId="{68275987-3349-4744-9410-56DCC45FF569}" srcOrd="0" destOrd="0" presId="urn:microsoft.com/office/officeart/2005/8/layout/hierarchy1"/>
    <dgm:cxn modelId="{FB0CD2ED-9165-4BA6-B717-8A1CAF479F83}" srcId="{AEFE3793-0C39-450D-BED0-4AC5DC4F2196}" destId="{7C274A75-CE22-44E0-A8EF-47CBB2584C6C}" srcOrd="1" destOrd="0" parTransId="{C166A3EF-89BC-4D1D-B5D8-6BD57D812D74}" sibTransId="{A0702BBB-BB98-446F-ACF1-2459D6F0EB49}"/>
    <dgm:cxn modelId="{FD10A0FA-411D-4E52-98A1-C824792F8F8F}" type="presOf" srcId="{AEFE3793-0C39-450D-BED0-4AC5DC4F2196}" destId="{B62ACFB9-0934-4442-A263-711C03FE12F0}" srcOrd="0" destOrd="0" presId="urn:microsoft.com/office/officeart/2005/8/layout/hierarchy1"/>
    <dgm:cxn modelId="{5F2F40AA-C260-4A26-862F-681F84CDAE4D}" type="presParOf" srcId="{47240C2D-8408-4CD7-B75C-78D050570F42}" destId="{01AC89EF-6955-4DDE-A119-386625807236}" srcOrd="0" destOrd="0" presId="urn:microsoft.com/office/officeart/2005/8/layout/hierarchy1"/>
    <dgm:cxn modelId="{EE0607D3-3E79-4B0C-98D7-AD35FA0439C2}" type="presParOf" srcId="{01AC89EF-6955-4DDE-A119-386625807236}" destId="{4B17BE32-3F07-4CD6-8EC8-EF65FD3D8998}" srcOrd="0" destOrd="0" presId="urn:microsoft.com/office/officeart/2005/8/layout/hierarchy1"/>
    <dgm:cxn modelId="{30555826-E8C3-4D70-9591-3B3AEE32DE59}" type="presParOf" srcId="{4B17BE32-3F07-4CD6-8EC8-EF65FD3D8998}" destId="{57A44648-F3D0-4352-990F-73D1FACD23A6}" srcOrd="0" destOrd="0" presId="urn:microsoft.com/office/officeart/2005/8/layout/hierarchy1"/>
    <dgm:cxn modelId="{7EE53C3E-554B-4B4F-B300-4C263E0C8F30}" type="presParOf" srcId="{4B17BE32-3F07-4CD6-8EC8-EF65FD3D8998}" destId="{B62ACFB9-0934-4442-A263-711C03FE12F0}" srcOrd="1" destOrd="0" presId="urn:microsoft.com/office/officeart/2005/8/layout/hierarchy1"/>
    <dgm:cxn modelId="{9905589B-4948-4E30-A86D-129EDABACB18}" type="presParOf" srcId="{01AC89EF-6955-4DDE-A119-386625807236}" destId="{E5230A13-6F1B-4732-9318-FA06A1D38812}" srcOrd="1" destOrd="0" presId="urn:microsoft.com/office/officeart/2005/8/layout/hierarchy1"/>
    <dgm:cxn modelId="{C13C5040-4561-49D1-8799-6A4AFAF9179A}" type="presParOf" srcId="{E5230A13-6F1B-4732-9318-FA06A1D38812}" destId="{2E3C040E-BB0F-4E89-AAAE-BE6685BBE216}" srcOrd="0" destOrd="0" presId="urn:microsoft.com/office/officeart/2005/8/layout/hierarchy1"/>
    <dgm:cxn modelId="{E0E646F0-1160-48FB-B91B-35A3731C1C82}" type="presParOf" srcId="{E5230A13-6F1B-4732-9318-FA06A1D38812}" destId="{7C16D817-197F-4E83-9380-EA1ACB28DD9A}" srcOrd="1" destOrd="0" presId="urn:microsoft.com/office/officeart/2005/8/layout/hierarchy1"/>
    <dgm:cxn modelId="{8D3DDA41-2D26-4581-9DE4-5761451D25C2}" type="presParOf" srcId="{7C16D817-197F-4E83-9380-EA1ACB28DD9A}" destId="{56405CE1-55B3-46E3-8422-46984BC19544}" srcOrd="0" destOrd="0" presId="urn:microsoft.com/office/officeart/2005/8/layout/hierarchy1"/>
    <dgm:cxn modelId="{CC9DB8A6-B6A2-4603-AAC9-2E0CA42C6399}" type="presParOf" srcId="{56405CE1-55B3-46E3-8422-46984BC19544}" destId="{497F8BBB-66FC-47BF-8C53-459CAB938C83}" srcOrd="0" destOrd="0" presId="urn:microsoft.com/office/officeart/2005/8/layout/hierarchy1"/>
    <dgm:cxn modelId="{369EE18E-9095-44F6-AA2F-78A896D83560}" type="presParOf" srcId="{56405CE1-55B3-46E3-8422-46984BC19544}" destId="{9B9E667B-3D19-4496-8B33-B3F7DB0E8F59}" srcOrd="1" destOrd="0" presId="urn:microsoft.com/office/officeart/2005/8/layout/hierarchy1"/>
    <dgm:cxn modelId="{CB45D47B-0BD5-41B9-81EC-8A159E2845A7}" type="presParOf" srcId="{7C16D817-197F-4E83-9380-EA1ACB28DD9A}" destId="{6F588AB7-9D29-4B76-809A-EA8355CFACDC}" srcOrd="1" destOrd="0" presId="urn:microsoft.com/office/officeart/2005/8/layout/hierarchy1"/>
    <dgm:cxn modelId="{BEA4BD82-772B-4D0E-9D13-F5AF7BF70B5A}" type="presParOf" srcId="{E5230A13-6F1B-4732-9318-FA06A1D38812}" destId="{5A5879CC-C7D3-45F3-8FB8-BC1DF13621EF}" srcOrd="2" destOrd="0" presId="urn:microsoft.com/office/officeart/2005/8/layout/hierarchy1"/>
    <dgm:cxn modelId="{FA8E0EA7-3B99-4E8F-929E-21CD6EAC71D5}" type="presParOf" srcId="{E5230A13-6F1B-4732-9318-FA06A1D38812}" destId="{CDD30526-D5B2-4D1D-ACEA-C0AEE77634F6}" srcOrd="3" destOrd="0" presId="urn:microsoft.com/office/officeart/2005/8/layout/hierarchy1"/>
    <dgm:cxn modelId="{0AA441E7-3ED2-486D-B710-DDB76D9087BF}" type="presParOf" srcId="{CDD30526-D5B2-4D1D-ACEA-C0AEE77634F6}" destId="{B7E55D84-B950-4A44-BD32-B73E1CFB3A27}" srcOrd="0" destOrd="0" presId="urn:microsoft.com/office/officeart/2005/8/layout/hierarchy1"/>
    <dgm:cxn modelId="{20FB0C5A-7DA9-4038-A255-B093E2196207}" type="presParOf" srcId="{B7E55D84-B950-4A44-BD32-B73E1CFB3A27}" destId="{687D4AFF-4A94-4D66-BF08-F072C9CB784D}" srcOrd="0" destOrd="0" presId="urn:microsoft.com/office/officeart/2005/8/layout/hierarchy1"/>
    <dgm:cxn modelId="{809DFD12-4E7D-4085-9D1E-E568920B4C25}" type="presParOf" srcId="{B7E55D84-B950-4A44-BD32-B73E1CFB3A27}" destId="{68275987-3349-4744-9410-56DCC45FF569}" srcOrd="1" destOrd="0" presId="urn:microsoft.com/office/officeart/2005/8/layout/hierarchy1"/>
    <dgm:cxn modelId="{3C16A20E-AE75-4599-8005-0C06CFE55469}" type="presParOf" srcId="{CDD30526-D5B2-4D1D-ACEA-C0AEE77634F6}" destId="{CCD30C6F-17B0-47A7-A7F9-517A6C386E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2CC92F-00CF-47BE-A0FC-352B57DBB4D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BO"/>
        </a:p>
      </dgm:t>
    </dgm:pt>
    <dgm:pt modelId="{B42C64C2-5EB8-4B4A-817F-98AF1AEEB6D9}">
      <dgm:prSet phldrT="[Text]" custT="1"/>
      <dgm:spPr/>
      <dgm:t>
        <a:bodyPr/>
        <a:lstStyle/>
        <a:p>
          <a:r>
            <a:rPr lang="es-BO" sz="2000" b="1" dirty="0"/>
            <a:t>Salar del Hombre Muerto</a:t>
          </a:r>
          <a:endParaRPr lang="es-BO" sz="2000" dirty="0"/>
        </a:p>
      </dgm:t>
    </dgm:pt>
    <dgm:pt modelId="{D15427DB-BC3D-4E18-B773-34AC8B7C198F}" type="parTrans" cxnId="{90B4C215-3445-4351-A42E-553E32445451}">
      <dgm:prSet/>
      <dgm:spPr/>
      <dgm:t>
        <a:bodyPr/>
        <a:lstStyle/>
        <a:p>
          <a:endParaRPr lang="es-BO"/>
        </a:p>
      </dgm:t>
    </dgm:pt>
    <dgm:pt modelId="{6EE163EB-B88F-490D-96EA-D055273A7217}" type="sibTrans" cxnId="{90B4C215-3445-4351-A42E-553E32445451}">
      <dgm:prSet/>
      <dgm:spPr/>
      <dgm:t>
        <a:bodyPr/>
        <a:lstStyle/>
        <a:p>
          <a:endParaRPr lang="es-BO"/>
        </a:p>
      </dgm:t>
    </dgm:pt>
    <dgm:pt modelId="{0316661C-1590-46BE-A614-441445F9E659}">
      <dgm:prSet phldrT="[Text]" custT="1"/>
      <dgm:spPr/>
      <dgm:t>
        <a:bodyPr/>
        <a:lstStyle/>
        <a:p>
          <a:r>
            <a:rPr lang="en-US" sz="2000" dirty="0"/>
            <a:t>LIVENT (US)</a:t>
          </a:r>
          <a:endParaRPr lang="es-BO" sz="2000" dirty="0"/>
        </a:p>
      </dgm:t>
    </dgm:pt>
    <dgm:pt modelId="{B6B68B34-8F3E-4C6B-B4B9-3367B5F45FC0}" type="parTrans" cxnId="{81A79D8A-40BB-45CB-9E67-94BBDF5E688A}">
      <dgm:prSet/>
      <dgm:spPr/>
      <dgm:t>
        <a:bodyPr/>
        <a:lstStyle/>
        <a:p>
          <a:endParaRPr lang="es-BO"/>
        </a:p>
      </dgm:t>
    </dgm:pt>
    <dgm:pt modelId="{60929F8A-D9E1-4BE5-891E-5C43EEBC96D2}" type="sibTrans" cxnId="{81A79D8A-40BB-45CB-9E67-94BBDF5E688A}">
      <dgm:prSet/>
      <dgm:spPr/>
      <dgm:t>
        <a:bodyPr/>
        <a:lstStyle/>
        <a:p>
          <a:endParaRPr lang="es-BO"/>
        </a:p>
      </dgm:t>
    </dgm:pt>
    <dgm:pt modelId="{C83D006A-AEE5-4A4F-82F9-8128D2579E0D}" type="pres">
      <dgm:prSet presAssocID="{1C2CC92F-00CF-47BE-A0FC-352B57DBB4D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FFFEA4D-A9F7-436B-8BDE-9A0535786808}" type="pres">
      <dgm:prSet presAssocID="{B42C64C2-5EB8-4B4A-817F-98AF1AEEB6D9}" presName="root1" presStyleCnt="0"/>
      <dgm:spPr/>
    </dgm:pt>
    <dgm:pt modelId="{99B10BA5-81DB-4019-8F51-40D77CFF7B8A}" type="pres">
      <dgm:prSet presAssocID="{B42C64C2-5EB8-4B4A-817F-98AF1AEEB6D9}" presName="LevelOneTextNode" presStyleLbl="node0" presStyleIdx="0" presStyleCnt="1" custScaleX="253108" custLinFactNeighborX="-55377" custLinFactNeighborY="4391">
        <dgm:presLayoutVars>
          <dgm:chPref val="3"/>
        </dgm:presLayoutVars>
      </dgm:prSet>
      <dgm:spPr/>
    </dgm:pt>
    <dgm:pt modelId="{868E5854-21B8-4B82-BD8D-5BF0D1AACF55}" type="pres">
      <dgm:prSet presAssocID="{B42C64C2-5EB8-4B4A-817F-98AF1AEEB6D9}" presName="level2hierChild" presStyleCnt="0"/>
      <dgm:spPr/>
    </dgm:pt>
    <dgm:pt modelId="{5EF5FA07-1D48-4B99-8D48-8464F1FF9DE7}" type="pres">
      <dgm:prSet presAssocID="{B6B68B34-8F3E-4C6B-B4B9-3367B5F45FC0}" presName="conn2-1" presStyleLbl="parChTrans1D2" presStyleIdx="0" presStyleCnt="1"/>
      <dgm:spPr/>
    </dgm:pt>
    <dgm:pt modelId="{D0451BF9-DC0E-485A-A683-0F28C487B201}" type="pres">
      <dgm:prSet presAssocID="{B6B68B34-8F3E-4C6B-B4B9-3367B5F45FC0}" presName="connTx" presStyleLbl="parChTrans1D2" presStyleIdx="0" presStyleCnt="1"/>
      <dgm:spPr/>
    </dgm:pt>
    <dgm:pt modelId="{945B6C2F-219D-49E7-A0A0-85D4BD8DEB2F}" type="pres">
      <dgm:prSet presAssocID="{0316661C-1590-46BE-A614-441445F9E659}" presName="root2" presStyleCnt="0"/>
      <dgm:spPr/>
    </dgm:pt>
    <dgm:pt modelId="{B25CA11A-452C-433D-B00F-C666CB0857D1}" type="pres">
      <dgm:prSet presAssocID="{0316661C-1590-46BE-A614-441445F9E659}" presName="LevelTwoTextNode" presStyleLbl="node2" presStyleIdx="0" presStyleCnt="1" custScaleX="175930">
        <dgm:presLayoutVars>
          <dgm:chPref val="3"/>
        </dgm:presLayoutVars>
      </dgm:prSet>
      <dgm:spPr/>
    </dgm:pt>
    <dgm:pt modelId="{903B9A8B-9251-45E3-A53B-1305EDA559B2}" type="pres">
      <dgm:prSet presAssocID="{0316661C-1590-46BE-A614-441445F9E659}" presName="level3hierChild" presStyleCnt="0"/>
      <dgm:spPr/>
    </dgm:pt>
  </dgm:ptLst>
  <dgm:cxnLst>
    <dgm:cxn modelId="{90B4C215-3445-4351-A42E-553E32445451}" srcId="{1C2CC92F-00CF-47BE-A0FC-352B57DBB4DC}" destId="{B42C64C2-5EB8-4B4A-817F-98AF1AEEB6D9}" srcOrd="0" destOrd="0" parTransId="{D15427DB-BC3D-4E18-B773-34AC8B7C198F}" sibTransId="{6EE163EB-B88F-490D-96EA-D055273A7217}"/>
    <dgm:cxn modelId="{97A7E66F-7627-44C9-BFE8-9290E0AB9CD7}" type="presOf" srcId="{1C2CC92F-00CF-47BE-A0FC-352B57DBB4DC}" destId="{C83D006A-AEE5-4A4F-82F9-8128D2579E0D}" srcOrd="0" destOrd="0" presId="urn:microsoft.com/office/officeart/2005/8/layout/hierarchy2"/>
    <dgm:cxn modelId="{81A79D8A-40BB-45CB-9E67-94BBDF5E688A}" srcId="{B42C64C2-5EB8-4B4A-817F-98AF1AEEB6D9}" destId="{0316661C-1590-46BE-A614-441445F9E659}" srcOrd="0" destOrd="0" parTransId="{B6B68B34-8F3E-4C6B-B4B9-3367B5F45FC0}" sibTransId="{60929F8A-D9E1-4BE5-891E-5C43EEBC96D2}"/>
    <dgm:cxn modelId="{4DF100A7-A2B7-4036-8046-B9EDD4559A67}" type="presOf" srcId="{B42C64C2-5EB8-4B4A-817F-98AF1AEEB6D9}" destId="{99B10BA5-81DB-4019-8F51-40D77CFF7B8A}" srcOrd="0" destOrd="0" presId="urn:microsoft.com/office/officeart/2005/8/layout/hierarchy2"/>
    <dgm:cxn modelId="{40C17BCF-94A7-4F1D-A303-9F6080E87D15}" type="presOf" srcId="{B6B68B34-8F3E-4C6B-B4B9-3367B5F45FC0}" destId="{5EF5FA07-1D48-4B99-8D48-8464F1FF9DE7}" srcOrd="0" destOrd="0" presId="urn:microsoft.com/office/officeart/2005/8/layout/hierarchy2"/>
    <dgm:cxn modelId="{FBC698DE-4E54-4E2E-85A4-305E06F83955}" type="presOf" srcId="{0316661C-1590-46BE-A614-441445F9E659}" destId="{B25CA11A-452C-433D-B00F-C666CB0857D1}" srcOrd="0" destOrd="0" presId="urn:microsoft.com/office/officeart/2005/8/layout/hierarchy2"/>
    <dgm:cxn modelId="{690BCEEF-9FEE-4259-BAA4-FA7A1319312D}" type="presOf" srcId="{B6B68B34-8F3E-4C6B-B4B9-3367B5F45FC0}" destId="{D0451BF9-DC0E-485A-A683-0F28C487B201}" srcOrd="1" destOrd="0" presId="urn:microsoft.com/office/officeart/2005/8/layout/hierarchy2"/>
    <dgm:cxn modelId="{F2859709-8CDC-4AD0-8DE0-B0EB2849C2B6}" type="presParOf" srcId="{C83D006A-AEE5-4A4F-82F9-8128D2579E0D}" destId="{7FFFEA4D-A9F7-436B-8BDE-9A0535786808}" srcOrd="0" destOrd="0" presId="urn:microsoft.com/office/officeart/2005/8/layout/hierarchy2"/>
    <dgm:cxn modelId="{DA7CFD0A-4628-46FD-A258-71D3110F6131}" type="presParOf" srcId="{7FFFEA4D-A9F7-436B-8BDE-9A0535786808}" destId="{99B10BA5-81DB-4019-8F51-40D77CFF7B8A}" srcOrd="0" destOrd="0" presId="urn:microsoft.com/office/officeart/2005/8/layout/hierarchy2"/>
    <dgm:cxn modelId="{60A42C00-1F6C-4BA0-BEA7-FB19DF3CD234}" type="presParOf" srcId="{7FFFEA4D-A9F7-436B-8BDE-9A0535786808}" destId="{868E5854-21B8-4B82-BD8D-5BF0D1AACF55}" srcOrd="1" destOrd="0" presId="urn:microsoft.com/office/officeart/2005/8/layout/hierarchy2"/>
    <dgm:cxn modelId="{9ECED0AD-ADFB-4F8B-BAEB-A1C171507AB2}" type="presParOf" srcId="{868E5854-21B8-4B82-BD8D-5BF0D1AACF55}" destId="{5EF5FA07-1D48-4B99-8D48-8464F1FF9DE7}" srcOrd="0" destOrd="0" presId="urn:microsoft.com/office/officeart/2005/8/layout/hierarchy2"/>
    <dgm:cxn modelId="{29AACAB0-A127-4D67-8822-AF3044D5C0E9}" type="presParOf" srcId="{5EF5FA07-1D48-4B99-8D48-8464F1FF9DE7}" destId="{D0451BF9-DC0E-485A-A683-0F28C487B201}" srcOrd="0" destOrd="0" presId="urn:microsoft.com/office/officeart/2005/8/layout/hierarchy2"/>
    <dgm:cxn modelId="{80E1A64E-4061-4ADD-8CD5-F33D2D66B18A}" type="presParOf" srcId="{868E5854-21B8-4B82-BD8D-5BF0D1AACF55}" destId="{945B6C2F-219D-49E7-A0A0-85D4BD8DEB2F}" srcOrd="1" destOrd="0" presId="urn:microsoft.com/office/officeart/2005/8/layout/hierarchy2"/>
    <dgm:cxn modelId="{24222E08-A362-46CE-AA28-465F725FFE3D}" type="presParOf" srcId="{945B6C2F-219D-49E7-A0A0-85D4BD8DEB2F}" destId="{B25CA11A-452C-433D-B00F-C666CB0857D1}" srcOrd="0" destOrd="0" presId="urn:microsoft.com/office/officeart/2005/8/layout/hierarchy2"/>
    <dgm:cxn modelId="{8368D577-2116-4500-A480-BE898305BDA6}" type="presParOf" srcId="{945B6C2F-219D-49E7-A0A0-85D4BD8DEB2F}" destId="{903B9A8B-9251-45E3-A53B-1305EDA559B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C6DEDF-4925-415F-9143-7EDF2024300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BO"/>
        </a:p>
      </dgm:t>
    </dgm:pt>
    <dgm:pt modelId="{DCD71BC9-A627-4B21-B907-A2051A9DC900}">
      <dgm:prSet phldrT="[Text]" custT="1"/>
      <dgm:spPr/>
      <dgm:t>
        <a:bodyPr/>
        <a:lstStyle/>
        <a:p>
          <a:r>
            <a:rPr lang="es-BO" sz="2000" b="1" dirty="0"/>
            <a:t>Sales de Jujuy</a:t>
          </a:r>
          <a:endParaRPr lang="es-BO" sz="2000" dirty="0"/>
        </a:p>
      </dgm:t>
    </dgm:pt>
    <dgm:pt modelId="{A0686E2A-9281-4913-A930-A4200BF400EA}" type="parTrans" cxnId="{AC37C4CF-2E39-4D6D-9328-7BEA39029FA8}">
      <dgm:prSet/>
      <dgm:spPr/>
      <dgm:t>
        <a:bodyPr/>
        <a:lstStyle/>
        <a:p>
          <a:endParaRPr lang="es-BO"/>
        </a:p>
      </dgm:t>
    </dgm:pt>
    <dgm:pt modelId="{CADC892E-B740-404E-93DF-3504A9BD1CE5}" type="sibTrans" cxnId="{AC37C4CF-2E39-4D6D-9328-7BEA39029FA8}">
      <dgm:prSet/>
      <dgm:spPr/>
      <dgm:t>
        <a:bodyPr/>
        <a:lstStyle/>
        <a:p>
          <a:endParaRPr lang="es-BO"/>
        </a:p>
      </dgm:t>
    </dgm:pt>
    <dgm:pt modelId="{5978E7BC-9673-40DB-A090-7709D24BCC3B}">
      <dgm:prSet phldrT="[Text]" custT="1"/>
      <dgm:spPr/>
      <dgm:t>
        <a:bodyPr/>
        <a:lstStyle/>
        <a:p>
          <a:r>
            <a:rPr lang="en-US" sz="1800" dirty="0"/>
            <a:t>ALKEM (</a:t>
          </a:r>
          <a:r>
            <a:rPr lang="en-US" sz="1800" dirty="0" err="1"/>
            <a:t>Aus</a:t>
          </a:r>
          <a:r>
            <a:rPr lang="en-US" sz="1800" dirty="0"/>
            <a:t>) 66.5%</a:t>
          </a:r>
          <a:endParaRPr lang="es-BO" sz="1800" dirty="0"/>
        </a:p>
      </dgm:t>
    </dgm:pt>
    <dgm:pt modelId="{8CFFEFF3-D64D-4CCC-914D-3573BFB3FFC0}" type="parTrans" cxnId="{F469BBB1-8017-46AC-8A44-3476526610C5}">
      <dgm:prSet/>
      <dgm:spPr/>
      <dgm:t>
        <a:bodyPr/>
        <a:lstStyle/>
        <a:p>
          <a:endParaRPr lang="es-BO"/>
        </a:p>
      </dgm:t>
    </dgm:pt>
    <dgm:pt modelId="{C70F261D-5998-4E33-BC98-B424A794D7FE}" type="sibTrans" cxnId="{F469BBB1-8017-46AC-8A44-3476526610C5}">
      <dgm:prSet/>
      <dgm:spPr/>
      <dgm:t>
        <a:bodyPr/>
        <a:lstStyle/>
        <a:p>
          <a:endParaRPr lang="es-BO"/>
        </a:p>
      </dgm:t>
    </dgm:pt>
    <dgm:pt modelId="{ADB37EA8-9091-4C19-B5C1-3DA28EFC70A8}">
      <dgm:prSet phldrT="[Text]" custT="1"/>
      <dgm:spPr/>
      <dgm:t>
        <a:bodyPr/>
        <a:lstStyle/>
        <a:p>
          <a:r>
            <a:rPr lang="es-BO" sz="2000" b="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Toyota </a:t>
          </a:r>
          <a:r>
            <a:rPr lang="es-BO" sz="2000" b="0" dirty="0" err="1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Tsusho</a:t>
          </a:r>
          <a:r>
            <a:rPr lang="es-BO" sz="2000" b="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es-BO" sz="2000" b="0" dirty="0">
              <a:solidFill>
                <a:schemeClr val="bg1"/>
              </a:solidFill>
            </a:rPr>
            <a:t>(</a:t>
          </a:r>
          <a:r>
            <a:rPr lang="es-BO" sz="2000" b="0" dirty="0" err="1">
              <a:solidFill>
                <a:schemeClr val="bg1"/>
              </a:solidFill>
            </a:rPr>
            <a:t>Jap</a:t>
          </a:r>
          <a:r>
            <a:rPr lang="es-BO" sz="2000" b="0" dirty="0">
              <a:solidFill>
                <a:schemeClr val="bg1"/>
              </a:solidFill>
            </a:rPr>
            <a:t>) 25%</a:t>
          </a:r>
        </a:p>
      </dgm:t>
    </dgm:pt>
    <dgm:pt modelId="{9AA575FD-DE13-498B-B065-699C1B57B5AA}" type="parTrans" cxnId="{CCE318C1-D446-4DE7-A0C9-CA8FCB46B28B}">
      <dgm:prSet/>
      <dgm:spPr/>
      <dgm:t>
        <a:bodyPr/>
        <a:lstStyle/>
        <a:p>
          <a:endParaRPr lang="es-BO"/>
        </a:p>
      </dgm:t>
    </dgm:pt>
    <dgm:pt modelId="{6BE7EB68-76F9-446F-B2B6-64BC7716D6C3}" type="sibTrans" cxnId="{CCE318C1-D446-4DE7-A0C9-CA8FCB46B28B}">
      <dgm:prSet/>
      <dgm:spPr/>
      <dgm:t>
        <a:bodyPr/>
        <a:lstStyle/>
        <a:p>
          <a:endParaRPr lang="es-BO"/>
        </a:p>
      </dgm:t>
    </dgm:pt>
    <dgm:pt modelId="{253D80DB-6698-4E4F-95DB-9305044803CF}">
      <dgm:prSet phldrT="[Text]" custT="1"/>
      <dgm:spPr/>
      <dgm:t>
        <a:bodyPr/>
        <a:lstStyle/>
        <a:p>
          <a:r>
            <a:rPr lang="en-US" sz="2000" dirty="0"/>
            <a:t>JEMSE (Arg) 8.5%</a:t>
          </a:r>
          <a:endParaRPr lang="es-BO" sz="2000" dirty="0"/>
        </a:p>
      </dgm:t>
    </dgm:pt>
    <dgm:pt modelId="{79B7D8B4-FC20-4A90-9387-EA49380D8AC1}" type="parTrans" cxnId="{EF510E84-AE49-4C3F-9060-73EE7CB28169}">
      <dgm:prSet/>
      <dgm:spPr/>
      <dgm:t>
        <a:bodyPr/>
        <a:lstStyle/>
        <a:p>
          <a:endParaRPr lang="es-BO"/>
        </a:p>
      </dgm:t>
    </dgm:pt>
    <dgm:pt modelId="{E52335F1-3510-47DD-BBB5-F22A1AE54784}" type="sibTrans" cxnId="{EF510E84-AE49-4C3F-9060-73EE7CB28169}">
      <dgm:prSet/>
      <dgm:spPr/>
      <dgm:t>
        <a:bodyPr/>
        <a:lstStyle/>
        <a:p>
          <a:endParaRPr lang="es-BO"/>
        </a:p>
      </dgm:t>
    </dgm:pt>
    <dgm:pt modelId="{7544B65C-2A62-47C1-941F-9D218FC5DF87}" type="pres">
      <dgm:prSet presAssocID="{59C6DEDF-4925-415F-9143-7EDF2024300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FFED233-1605-4EC3-B3E7-BE8144EC9CA1}" type="pres">
      <dgm:prSet presAssocID="{DCD71BC9-A627-4B21-B907-A2051A9DC900}" presName="root1" presStyleCnt="0"/>
      <dgm:spPr/>
    </dgm:pt>
    <dgm:pt modelId="{84C15475-04FE-44D8-B8D9-633A78329B80}" type="pres">
      <dgm:prSet presAssocID="{DCD71BC9-A627-4B21-B907-A2051A9DC900}" presName="LevelOneTextNode" presStyleLbl="node0" presStyleIdx="0" presStyleCnt="1" custScaleX="192738" custLinFactNeighborX="-42963" custLinFactNeighborY="7385">
        <dgm:presLayoutVars>
          <dgm:chPref val="3"/>
        </dgm:presLayoutVars>
      </dgm:prSet>
      <dgm:spPr/>
    </dgm:pt>
    <dgm:pt modelId="{E52CD9D7-3ED8-44A4-AE2E-AF08E49CC761}" type="pres">
      <dgm:prSet presAssocID="{DCD71BC9-A627-4B21-B907-A2051A9DC900}" presName="level2hierChild" presStyleCnt="0"/>
      <dgm:spPr/>
    </dgm:pt>
    <dgm:pt modelId="{86BD7FFD-D75E-4D77-A0CD-C2A1EDDBD57C}" type="pres">
      <dgm:prSet presAssocID="{8CFFEFF3-D64D-4CCC-914D-3573BFB3FFC0}" presName="conn2-1" presStyleLbl="parChTrans1D2" presStyleIdx="0" presStyleCnt="3"/>
      <dgm:spPr/>
    </dgm:pt>
    <dgm:pt modelId="{F84F68E9-9EE3-4F03-BF1B-4C7CF30ADCDA}" type="pres">
      <dgm:prSet presAssocID="{8CFFEFF3-D64D-4CCC-914D-3573BFB3FFC0}" presName="connTx" presStyleLbl="parChTrans1D2" presStyleIdx="0" presStyleCnt="3"/>
      <dgm:spPr/>
    </dgm:pt>
    <dgm:pt modelId="{A901C39E-D20F-4905-89D0-A0C647AC2F8F}" type="pres">
      <dgm:prSet presAssocID="{5978E7BC-9673-40DB-A090-7709D24BCC3B}" presName="root2" presStyleCnt="0"/>
      <dgm:spPr/>
    </dgm:pt>
    <dgm:pt modelId="{6E5018CB-D74C-4736-A36C-A9A30ABB7F7D}" type="pres">
      <dgm:prSet presAssocID="{5978E7BC-9673-40DB-A090-7709D24BCC3B}" presName="LevelTwoTextNode" presStyleLbl="node2" presStyleIdx="0" presStyleCnt="3" custScaleX="163469" custLinFactNeighborX="43079" custLinFactNeighborY="-3692">
        <dgm:presLayoutVars>
          <dgm:chPref val="3"/>
        </dgm:presLayoutVars>
      </dgm:prSet>
      <dgm:spPr/>
    </dgm:pt>
    <dgm:pt modelId="{E171ED9B-230B-436F-9E66-26B5CDF6F435}" type="pres">
      <dgm:prSet presAssocID="{5978E7BC-9673-40DB-A090-7709D24BCC3B}" presName="level3hierChild" presStyleCnt="0"/>
      <dgm:spPr/>
    </dgm:pt>
    <dgm:pt modelId="{11EF6759-1CC7-48F0-8709-8ECE6A535B3C}" type="pres">
      <dgm:prSet presAssocID="{9AA575FD-DE13-498B-B065-699C1B57B5AA}" presName="conn2-1" presStyleLbl="parChTrans1D2" presStyleIdx="1" presStyleCnt="3"/>
      <dgm:spPr/>
    </dgm:pt>
    <dgm:pt modelId="{A55870F2-F118-4C81-9DAF-85D637489072}" type="pres">
      <dgm:prSet presAssocID="{9AA575FD-DE13-498B-B065-699C1B57B5AA}" presName="connTx" presStyleLbl="parChTrans1D2" presStyleIdx="1" presStyleCnt="3"/>
      <dgm:spPr/>
    </dgm:pt>
    <dgm:pt modelId="{3EBCFFD5-4E54-4DBB-83BC-2E89BDA74048}" type="pres">
      <dgm:prSet presAssocID="{ADB37EA8-9091-4C19-B5C1-3DA28EFC70A8}" presName="root2" presStyleCnt="0"/>
      <dgm:spPr/>
    </dgm:pt>
    <dgm:pt modelId="{AFAC77CF-6BF0-44D6-B52F-130B91953880}" type="pres">
      <dgm:prSet presAssocID="{ADB37EA8-9091-4C19-B5C1-3DA28EFC70A8}" presName="LevelTwoTextNode" presStyleLbl="node2" presStyleIdx="1" presStyleCnt="3" custScaleX="164564" custLinFactNeighborX="43694" custLinFactNeighborY="-1231">
        <dgm:presLayoutVars>
          <dgm:chPref val="3"/>
        </dgm:presLayoutVars>
      </dgm:prSet>
      <dgm:spPr/>
    </dgm:pt>
    <dgm:pt modelId="{6D0106E5-5413-4209-85DD-5AC65B1F7C46}" type="pres">
      <dgm:prSet presAssocID="{ADB37EA8-9091-4C19-B5C1-3DA28EFC70A8}" presName="level3hierChild" presStyleCnt="0"/>
      <dgm:spPr/>
    </dgm:pt>
    <dgm:pt modelId="{D57DEC50-0529-4551-A05A-CD4CC91A3729}" type="pres">
      <dgm:prSet presAssocID="{79B7D8B4-FC20-4A90-9387-EA49380D8AC1}" presName="conn2-1" presStyleLbl="parChTrans1D2" presStyleIdx="2" presStyleCnt="3"/>
      <dgm:spPr/>
    </dgm:pt>
    <dgm:pt modelId="{5A4CDBE8-7EC6-4BCC-851C-863607D5960B}" type="pres">
      <dgm:prSet presAssocID="{79B7D8B4-FC20-4A90-9387-EA49380D8AC1}" presName="connTx" presStyleLbl="parChTrans1D2" presStyleIdx="2" presStyleCnt="3"/>
      <dgm:spPr/>
    </dgm:pt>
    <dgm:pt modelId="{185DD285-8C31-4928-ADDB-71FBDF65F66A}" type="pres">
      <dgm:prSet presAssocID="{253D80DB-6698-4E4F-95DB-9305044803CF}" presName="root2" presStyleCnt="0"/>
      <dgm:spPr/>
    </dgm:pt>
    <dgm:pt modelId="{749F9952-38F9-4287-B3D2-8E6988488D23}" type="pres">
      <dgm:prSet presAssocID="{253D80DB-6698-4E4F-95DB-9305044803CF}" presName="LevelTwoTextNode" presStyleLbl="node2" presStyleIdx="2" presStyleCnt="3" custScaleX="168900" custLinFactNeighborX="41233" custLinFactNeighborY="-1231">
        <dgm:presLayoutVars>
          <dgm:chPref val="3"/>
        </dgm:presLayoutVars>
      </dgm:prSet>
      <dgm:spPr/>
    </dgm:pt>
    <dgm:pt modelId="{E8607D0D-3F0E-438E-9EAE-61DCEAA83E92}" type="pres">
      <dgm:prSet presAssocID="{253D80DB-6698-4E4F-95DB-9305044803CF}" presName="level3hierChild" presStyleCnt="0"/>
      <dgm:spPr/>
    </dgm:pt>
  </dgm:ptLst>
  <dgm:cxnLst>
    <dgm:cxn modelId="{79154B45-CD97-4D19-9CBE-DBB61F89C86E}" type="presOf" srcId="{9AA575FD-DE13-498B-B065-699C1B57B5AA}" destId="{A55870F2-F118-4C81-9DAF-85D637489072}" srcOrd="1" destOrd="0" presId="urn:microsoft.com/office/officeart/2005/8/layout/hierarchy2"/>
    <dgm:cxn modelId="{B82F366D-4DD1-40A5-BB84-6B848794CA05}" type="presOf" srcId="{ADB37EA8-9091-4C19-B5C1-3DA28EFC70A8}" destId="{AFAC77CF-6BF0-44D6-B52F-130B91953880}" srcOrd="0" destOrd="0" presId="urn:microsoft.com/office/officeart/2005/8/layout/hierarchy2"/>
    <dgm:cxn modelId="{945F1353-2B2C-4710-965E-50CC72C39087}" type="presOf" srcId="{79B7D8B4-FC20-4A90-9387-EA49380D8AC1}" destId="{5A4CDBE8-7EC6-4BCC-851C-863607D5960B}" srcOrd="1" destOrd="0" presId="urn:microsoft.com/office/officeart/2005/8/layout/hierarchy2"/>
    <dgm:cxn modelId="{DABC6957-41FB-48C1-A2DB-3D03E01B1B40}" type="presOf" srcId="{DCD71BC9-A627-4B21-B907-A2051A9DC900}" destId="{84C15475-04FE-44D8-B8D9-633A78329B80}" srcOrd="0" destOrd="0" presId="urn:microsoft.com/office/officeart/2005/8/layout/hierarchy2"/>
    <dgm:cxn modelId="{47B0FD7C-5777-4972-B782-2A0465917F19}" type="presOf" srcId="{79B7D8B4-FC20-4A90-9387-EA49380D8AC1}" destId="{D57DEC50-0529-4551-A05A-CD4CC91A3729}" srcOrd="0" destOrd="0" presId="urn:microsoft.com/office/officeart/2005/8/layout/hierarchy2"/>
    <dgm:cxn modelId="{EF510E84-AE49-4C3F-9060-73EE7CB28169}" srcId="{DCD71BC9-A627-4B21-B907-A2051A9DC900}" destId="{253D80DB-6698-4E4F-95DB-9305044803CF}" srcOrd="2" destOrd="0" parTransId="{79B7D8B4-FC20-4A90-9387-EA49380D8AC1}" sibTransId="{E52335F1-3510-47DD-BBB5-F22A1AE54784}"/>
    <dgm:cxn modelId="{2A986FA3-50B1-4480-93BF-3D8C2504E3B1}" type="presOf" srcId="{253D80DB-6698-4E4F-95DB-9305044803CF}" destId="{749F9952-38F9-4287-B3D2-8E6988488D23}" srcOrd="0" destOrd="0" presId="urn:microsoft.com/office/officeart/2005/8/layout/hierarchy2"/>
    <dgm:cxn modelId="{F469BBB1-8017-46AC-8A44-3476526610C5}" srcId="{DCD71BC9-A627-4B21-B907-A2051A9DC900}" destId="{5978E7BC-9673-40DB-A090-7709D24BCC3B}" srcOrd="0" destOrd="0" parTransId="{8CFFEFF3-D64D-4CCC-914D-3573BFB3FFC0}" sibTransId="{C70F261D-5998-4E33-BC98-B424A794D7FE}"/>
    <dgm:cxn modelId="{9FAA8ABA-97A0-4156-91B2-9BBE86023B26}" type="presOf" srcId="{8CFFEFF3-D64D-4CCC-914D-3573BFB3FFC0}" destId="{F84F68E9-9EE3-4F03-BF1B-4C7CF30ADCDA}" srcOrd="1" destOrd="0" presId="urn:microsoft.com/office/officeart/2005/8/layout/hierarchy2"/>
    <dgm:cxn modelId="{CCE318C1-D446-4DE7-A0C9-CA8FCB46B28B}" srcId="{DCD71BC9-A627-4B21-B907-A2051A9DC900}" destId="{ADB37EA8-9091-4C19-B5C1-3DA28EFC70A8}" srcOrd="1" destOrd="0" parTransId="{9AA575FD-DE13-498B-B065-699C1B57B5AA}" sibTransId="{6BE7EB68-76F9-446F-B2B6-64BC7716D6C3}"/>
    <dgm:cxn modelId="{AC37C4CF-2E39-4D6D-9328-7BEA39029FA8}" srcId="{59C6DEDF-4925-415F-9143-7EDF2024300E}" destId="{DCD71BC9-A627-4B21-B907-A2051A9DC900}" srcOrd="0" destOrd="0" parTransId="{A0686E2A-9281-4913-A930-A4200BF400EA}" sibTransId="{CADC892E-B740-404E-93DF-3504A9BD1CE5}"/>
    <dgm:cxn modelId="{ABAE2CD9-9115-4B77-A18D-8EE7B8F9E3A4}" type="presOf" srcId="{59C6DEDF-4925-415F-9143-7EDF2024300E}" destId="{7544B65C-2A62-47C1-941F-9D218FC5DF87}" srcOrd="0" destOrd="0" presId="urn:microsoft.com/office/officeart/2005/8/layout/hierarchy2"/>
    <dgm:cxn modelId="{B2F225DC-B24D-4EDA-9AAB-693CEA0221EA}" type="presOf" srcId="{9AA575FD-DE13-498B-B065-699C1B57B5AA}" destId="{11EF6759-1CC7-48F0-8709-8ECE6A535B3C}" srcOrd="0" destOrd="0" presId="urn:microsoft.com/office/officeart/2005/8/layout/hierarchy2"/>
    <dgm:cxn modelId="{5B6BC3DD-8DD5-4717-A86A-40510519B3BE}" type="presOf" srcId="{5978E7BC-9673-40DB-A090-7709D24BCC3B}" destId="{6E5018CB-D74C-4736-A36C-A9A30ABB7F7D}" srcOrd="0" destOrd="0" presId="urn:microsoft.com/office/officeart/2005/8/layout/hierarchy2"/>
    <dgm:cxn modelId="{6BDCAFED-D01C-4A72-8C34-85F82F05FAAF}" type="presOf" srcId="{8CFFEFF3-D64D-4CCC-914D-3573BFB3FFC0}" destId="{86BD7FFD-D75E-4D77-A0CD-C2A1EDDBD57C}" srcOrd="0" destOrd="0" presId="urn:microsoft.com/office/officeart/2005/8/layout/hierarchy2"/>
    <dgm:cxn modelId="{4B1742DF-BD44-4E38-9213-2367D109E74D}" type="presParOf" srcId="{7544B65C-2A62-47C1-941F-9D218FC5DF87}" destId="{9FFED233-1605-4EC3-B3E7-BE8144EC9CA1}" srcOrd="0" destOrd="0" presId="urn:microsoft.com/office/officeart/2005/8/layout/hierarchy2"/>
    <dgm:cxn modelId="{77588C8B-6A8B-49DB-B8DB-F250C8E26C9F}" type="presParOf" srcId="{9FFED233-1605-4EC3-B3E7-BE8144EC9CA1}" destId="{84C15475-04FE-44D8-B8D9-633A78329B80}" srcOrd="0" destOrd="0" presId="urn:microsoft.com/office/officeart/2005/8/layout/hierarchy2"/>
    <dgm:cxn modelId="{1E7215CE-82E0-4A2B-B169-57BCBE2717FC}" type="presParOf" srcId="{9FFED233-1605-4EC3-B3E7-BE8144EC9CA1}" destId="{E52CD9D7-3ED8-44A4-AE2E-AF08E49CC761}" srcOrd="1" destOrd="0" presId="urn:microsoft.com/office/officeart/2005/8/layout/hierarchy2"/>
    <dgm:cxn modelId="{06F25BD4-1BCE-4B61-A7D4-6EFCF0FF2CD5}" type="presParOf" srcId="{E52CD9D7-3ED8-44A4-AE2E-AF08E49CC761}" destId="{86BD7FFD-D75E-4D77-A0CD-C2A1EDDBD57C}" srcOrd="0" destOrd="0" presId="urn:microsoft.com/office/officeart/2005/8/layout/hierarchy2"/>
    <dgm:cxn modelId="{361AA817-8600-4ADE-8AF3-477577CAACD0}" type="presParOf" srcId="{86BD7FFD-D75E-4D77-A0CD-C2A1EDDBD57C}" destId="{F84F68E9-9EE3-4F03-BF1B-4C7CF30ADCDA}" srcOrd="0" destOrd="0" presId="urn:microsoft.com/office/officeart/2005/8/layout/hierarchy2"/>
    <dgm:cxn modelId="{C727B0DD-D839-43ED-9B2B-A59F4CFD4D20}" type="presParOf" srcId="{E52CD9D7-3ED8-44A4-AE2E-AF08E49CC761}" destId="{A901C39E-D20F-4905-89D0-A0C647AC2F8F}" srcOrd="1" destOrd="0" presId="urn:microsoft.com/office/officeart/2005/8/layout/hierarchy2"/>
    <dgm:cxn modelId="{78A1443B-0C44-4F97-9AB9-584FF1B1C7E8}" type="presParOf" srcId="{A901C39E-D20F-4905-89D0-A0C647AC2F8F}" destId="{6E5018CB-D74C-4736-A36C-A9A30ABB7F7D}" srcOrd="0" destOrd="0" presId="urn:microsoft.com/office/officeart/2005/8/layout/hierarchy2"/>
    <dgm:cxn modelId="{E1C7C68E-9F80-4382-83B2-AACB0598548D}" type="presParOf" srcId="{A901C39E-D20F-4905-89D0-A0C647AC2F8F}" destId="{E171ED9B-230B-436F-9E66-26B5CDF6F435}" srcOrd="1" destOrd="0" presId="urn:microsoft.com/office/officeart/2005/8/layout/hierarchy2"/>
    <dgm:cxn modelId="{50698210-D6B0-4639-AFD8-53BD30817A41}" type="presParOf" srcId="{E52CD9D7-3ED8-44A4-AE2E-AF08E49CC761}" destId="{11EF6759-1CC7-48F0-8709-8ECE6A535B3C}" srcOrd="2" destOrd="0" presId="urn:microsoft.com/office/officeart/2005/8/layout/hierarchy2"/>
    <dgm:cxn modelId="{D6259D7C-77D8-4051-88C2-F01CACDEAD49}" type="presParOf" srcId="{11EF6759-1CC7-48F0-8709-8ECE6A535B3C}" destId="{A55870F2-F118-4C81-9DAF-85D637489072}" srcOrd="0" destOrd="0" presId="urn:microsoft.com/office/officeart/2005/8/layout/hierarchy2"/>
    <dgm:cxn modelId="{2AE5C3D2-1B81-4C0D-A4A9-E24CB073C4B3}" type="presParOf" srcId="{E52CD9D7-3ED8-44A4-AE2E-AF08E49CC761}" destId="{3EBCFFD5-4E54-4DBB-83BC-2E89BDA74048}" srcOrd="3" destOrd="0" presId="urn:microsoft.com/office/officeart/2005/8/layout/hierarchy2"/>
    <dgm:cxn modelId="{AA012ECC-8052-4EC4-8720-79E1991AFAA2}" type="presParOf" srcId="{3EBCFFD5-4E54-4DBB-83BC-2E89BDA74048}" destId="{AFAC77CF-6BF0-44D6-B52F-130B91953880}" srcOrd="0" destOrd="0" presId="urn:microsoft.com/office/officeart/2005/8/layout/hierarchy2"/>
    <dgm:cxn modelId="{72626191-49D7-402F-A28A-F11DAAB80984}" type="presParOf" srcId="{3EBCFFD5-4E54-4DBB-83BC-2E89BDA74048}" destId="{6D0106E5-5413-4209-85DD-5AC65B1F7C46}" srcOrd="1" destOrd="0" presId="urn:microsoft.com/office/officeart/2005/8/layout/hierarchy2"/>
    <dgm:cxn modelId="{83031F25-9E26-4EEF-96AD-513845A422F2}" type="presParOf" srcId="{E52CD9D7-3ED8-44A4-AE2E-AF08E49CC761}" destId="{D57DEC50-0529-4551-A05A-CD4CC91A3729}" srcOrd="4" destOrd="0" presId="urn:microsoft.com/office/officeart/2005/8/layout/hierarchy2"/>
    <dgm:cxn modelId="{8E0E1788-FEA4-42FA-AF3A-3EA95F46DC03}" type="presParOf" srcId="{D57DEC50-0529-4551-A05A-CD4CC91A3729}" destId="{5A4CDBE8-7EC6-4BCC-851C-863607D5960B}" srcOrd="0" destOrd="0" presId="urn:microsoft.com/office/officeart/2005/8/layout/hierarchy2"/>
    <dgm:cxn modelId="{29686A2A-62A7-4588-87BF-99E328E0A400}" type="presParOf" srcId="{E52CD9D7-3ED8-44A4-AE2E-AF08E49CC761}" destId="{185DD285-8C31-4928-ADDB-71FBDF65F66A}" srcOrd="5" destOrd="0" presId="urn:microsoft.com/office/officeart/2005/8/layout/hierarchy2"/>
    <dgm:cxn modelId="{3B105B9E-8975-48C7-9B1B-4A6E6616CBFF}" type="presParOf" srcId="{185DD285-8C31-4928-ADDB-71FBDF65F66A}" destId="{749F9952-38F9-4287-B3D2-8E6988488D23}" srcOrd="0" destOrd="0" presId="urn:microsoft.com/office/officeart/2005/8/layout/hierarchy2"/>
    <dgm:cxn modelId="{A61BA341-B6E7-49D6-A601-8CD6C992FA2F}" type="presParOf" srcId="{185DD285-8C31-4928-ADDB-71FBDF65F66A}" destId="{E8607D0D-3F0E-438E-9EAE-61DCEAA83E9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BF5FB-CC53-4667-8462-13CAE0717248}">
      <dsp:nvSpPr>
        <dsp:cNvPr id="0" name=""/>
        <dsp:cNvSpPr/>
      </dsp:nvSpPr>
      <dsp:spPr>
        <a:xfrm>
          <a:off x="4069078" y="1158920"/>
          <a:ext cx="1668412" cy="529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731"/>
              </a:lnTo>
              <a:lnTo>
                <a:pt x="1668412" y="360731"/>
              </a:lnTo>
              <a:lnTo>
                <a:pt x="1668412" y="5293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48219-046C-4998-8849-D32E40ED93B7}">
      <dsp:nvSpPr>
        <dsp:cNvPr id="0" name=""/>
        <dsp:cNvSpPr/>
      </dsp:nvSpPr>
      <dsp:spPr>
        <a:xfrm>
          <a:off x="2400665" y="2844017"/>
          <a:ext cx="1112275" cy="529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731"/>
              </a:lnTo>
              <a:lnTo>
                <a:pt x="1112275" y="360731"/>
              </a:lnTo>
              <a:lnTo>
                <a:pt x="1112275" y="5293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33862-F87E-40EB-A289-30EA054E0BA0}">
      <dsp:nvSpPr>
        <dsp:cNvPr id="0" name=""/>
        <dsp:cNvSpPr/>
      </dsp:nvSpPr>
      <dsp:spPr>
        <a:xfrm>
          <a:off x="1288389" y="2844017"/>
          <a:ext cx="1112275" cy="529341"/>
        </a:xfrm>
        <a:custGeom>
          <a:avLst/>
          <a:gdLst/>
          <a:ahLst/>
          <a:cxnLst/>
          <a:rect l="0" t="0" r="0" b="0"/>
          <a:pathLst>
            <a:path>
              <a:moveTo>
                <a:pt x="1112275" y="0"/>
              </a:moveTo>
              <a:lnTo>
                <a:pt x="1112275" y="360731"/>
              </a:lnTo>
              <a:lnTo>
                <a:pt x="0" y="360731"/>
              </a:lnTo>
              <a:lnTo>
                <a:pt x="0" y="52934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99574-7094-415F-92B1-87738721B5B8}">
      <dsp:nvSpPr>
        <dsp:cNvPr id="0" name=""/>
        <dsp:cNvSpPr/>
      </dsp:nvSpPr>
      <dsp:spPr>
        <a:xfrm>
          <a:off x="2400665" y="1158920"/>
          <a:ext cx="1668412" cy="529341"/>
        </a:xfrm>
        <a:custGeom>
          <a:avLst/>
          <a:gdLst/>
          <a:ahLst/>
          <a:cxnLst/>
          <a:rect l="0" t="0" r="0" b="0"/>
          <a:pathLst>
            <a:path>
              <a:moveTo>
                <a:pt x="1668412" y="0"/>
              </a:moveTo>
              <a:lnTo>
                <a:pt x="1668412" y="360731"/>
              </a:lnTo>
              <a:lnTo>
                <a:pt x="0" y="360731"/>
              </a:lnTo>
              <a:lnTo>
                <a:pt x="0" y="5293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885C3C-ECBF-4609-82ED-06AE6035B364}">
      <dsp:nvSpPr>
        <dsp:cNvPr id="0" name=""/>
        <dsp:cNvSpPr/>
      </dsp:nvSpPr>
      <dsp:spPr>
        <a:xfrm>
          <a:off x="3159034" y="3165"/>
          <a:ext cx="1820086" cy="115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48AAC-00C0-42F3-8B04-52896AB1ECA4}">
      <dsp:nvSpPr>
        <dsp:cNvPr id="0" name=""/>
        <dsp:cNvSpPr/>
      </dsp:nvSpPr>
      <dsp:spPr>
        <a:xfrm>
          <a:off x="3361266" y="195285"/>
          <a:ext cx="1820086" cy="1155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2100" kern="1200"/>
            <a:t>TALISON LITHIUM</a:t>
          </a:r>
        </a:p>
      </dsp:txBody>
      <dsp:txXfrm>
        <a:off x="3395117" y="229136"/>
        <a:ext cx="1752384" cy="1088053"/>
      </dsp:txXfrm>
    </dsp:sp>
    <dsp:sp modelId="{F4398578-84B3-4E40-9723-4753F2DC4316}">
      <dsp:nvSpPr>
        <dsp:cNvPr id="0" name=""/>
        <dsp:cNvSpPr/>
      </dsp:nvSpPr>
      <dsp:spPr>
        <a:xfrm>
          <a:off x="1490621" y="1688262"/>
          <a:ext cx="1820086" cy="115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1B1980-B3E4-4B31-845A-2AD188BA21AD}">
      <dsp:nvSpPr>
        <dsp:cNvPr id="0" name=""/>
        <dsp:cNvSpPr/>
      </dsp:nvSpPr>
      <dsp:spPr>
        <a:xfrm>
          <a:off x="1692853" y="1880382"/>
          <a:ext cx="1820086" cy="1155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2100" kern="1200"/>
            <a:t>Tianqi Lithium 51%</a:t>
          </a:r>
        </a:p>
      </dsp:txBody>
      <dsp:txXfrm>
        <a:off x="1726704" y="1914233"/>
        <a:ext cx="1752384" cy="1088053"/>
      </dsp:txXfrm>
    </dsp:sp>
    <dsp:sp modelId="{B4E02355-430A-4EBF-A08D-E9017635E20B}">
      <dsp:nvSpPr>
        <dsp:cNvPr id="0" name=""/>
        <dsp:cNvSpPr/>
      </dsp:nvSpPr>
      <dsp:spPr>
        <a:xfrm>
          <a:off x="378346" y="3373359"/>
          <a:ext cx="1820086" cy="115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D61F3-90AB-41CD-84B0-AD095CE8ECAE}">
      <dsp:nvSpPr>
        <dsp:cNvPr id="0" name=""/>
        <dsp:cNvSpPr/>
      </dsp:nvSpPr>
      <dsp:spPr>
        <a:xfrm>
          <a:off x="580578" y="3565479"/>
          <a:ext cx="1820086" cy="1155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2100" kern="1200"/>
            <a:t>Tianqi Lithium (Ch) 51%</a:t>
          </a:r>
        </a:p>
      </dsp:txBody>
      <dsp:txXfrm>
        <a:off x="614429" y="3599330"/>
        <a:ext cx="1752384" cy="1088053"/>
      </dsp:txXfrm>
    </dsp:sp>
    <dsp:sp modelId="{A7220EE3-09AC-4AD0-BB28-4882D2C3FA98}">
      <dsp:nvSpPr>
        <dsp:cNvPr id="0" name=""/>
        <dsp:cNvSpPr/>
      </dsp:nvSpPr>
      <dsp:spPr>
        <a:xfrm>
          <a:off x="2602897" y="3373359"/>
          <a:ext cx="1820086" cy="11557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D2402-7467-4732-B2D0-FE942618648F}">
      <dsp:nvSpPr>
        <dsp:cNvPr id="0" name=""/>
        <dsp:cNvSpPr/>
      </dsp:nvSpPr>
      <dsp:spPr>
        <a:xfrm>
          <a:off x="2805129" y="3565479"/>
          <a:ext cx="1820086" cy="11557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2100" kern="1200"/>
            <a:t>IGO (Aus) 49%</a:t>
          </a:r>
        </a:p>
      </dsp:txBody>
      <dsp:txXfrm>
        <a:off x="2838980" y="3599330"/>
        <a:ext cx="1752384" cy="1088053"/>
      </dsp:txXfrm>
    </dsp:sp>
    <dsp:sp modelId="{773D3E5A-3C18-4821-A96B-7C43A194BBA4}">
      <dsp:nvSpPr>
        <dsp:cNvPr id="0" name=""/>
        <dsp:cNvSpPr/>
      </dsp:nvSpPr>
      <dsp:spPr>
        <a:xfrm>
          <a:off x="4827447" y="1688262"/>
          <a:ext cx="1820086" cy="27611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AB67D2-E54C-4B1E-A3B8-5D922370B3AF}">
      <dsp:nvSpPr>
        <dsp:cNvPr id="0" name=""/>
        <dsp:cNvSpPr/>
      </dsp:nvSpPr>
      <dsp:spPr>
        <a:xfrm>
          <a:off x="5029679" y="1880382"/>
          <a:ext cx="1820086" cy="27611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2100" kern="1200"/>
            <a:t>Albermale 49%</a:t>
          </a:r>
        </a:p>
      </dsp:txBody>
      <dsp:txXfrm>
        <a:off x="5082987" y="1933690"/>
        <a:ext cx="1713470" cy="26545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879CC-C7D3-45F3-8FB8-BC1DF13621EF}">
      <dsp:nvSpPr>
        <dsp:cNvPr id="0" name=""/>
        <dsp:cNvSpPr/>
      </dsp:nvSpPr>
      <dsp:spPr>
        <a:xfrm>
          <a:off x="2009477" y="1673651"/>
          <a:ext cx="1104929" cy="525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348"/>
              </a:lnTo>
              <a:lnTo>
                <a:pt x="1104929" y="358348"/>
              </a:lnTo>
              <a:lnTo>
                <a:pt x="1104929" y="5258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C040E-BB0F-4E89-AAAE-BE6685BBE216}">
      <dsp:nvSpPr>
        <dsp:cNvPr id="0" name=""/>
        <dsp:cNvSpPr/>
      </dsp:nvSpPr>
      <dsp:spPr>
        <a:xfrm>
          <a:off x="904548" y="1673651"/>
          <a:ext cx="1104929" cy="525845"/>
        </a:xfrm>
        <a:custGeom>
          <a:avLst/>
          <a:gdLst/>
          <a:ahLst/>
          <a:cxnLst/>
          <a:rect l="0" t="0" r="0" b="0"/>
          <a:pathLst>
            <a:path>
              <a:moveTo>
                <a:pt x="1104929" y="0"/>
              </a:moveTo>
              <a:lnTo>
                <a:pt x="1104929" y="358348"/>
              </a:lnTo>
              <a:lnTo>
                <a:pt x="0" y="358348"/>
              </a:lnTo>
              <a:lnTo>
                <a:pt x="0" y="5258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44648-F3D0-4352-990F-73D1FACD23A6}">
      <dsp:nvSpPr>
        <dsp:cNvPr id="0" name=""/>
        <dsp:cNvSpPr/>
      </dsp:nvSpPr>
      <dsp:spPr>
        <a:xfrm>
          <a:off x="944327" y="525529"/>
          <a:ext cx="2130300" cy="11481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ACFB9-0934-4442-A263-711C03FE12F0}">
      <dsp:nvSpPr>
        <dsp:cNvPr id="0" name=""/>
        <dsp:cNvSpPr/>
      </dsp:nvSpPr>
      <dsp:spPr>
        <a:xfrm>
          <a:off x="1145224" y="716380"/>
          <a:ext cx="2130300" cy="11481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SQM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1400" b="1" i="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Lithium</a:t>
          </a:r>
          <a:r>
            <a:rPr lang="es-BO" sz="1400" b="1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carbonate and </a:t>
          </a:r>
          <a:r>
            <a:rPr lang="es-BO" sz="1400" b="1" i="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hydroxide</a:t>
          </a:r>
          <a:r>
            <a:rPr lang="es-BO" sz="1400" b="1" i="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 </a:t>
          </a:r>
          <a:endParaRPr lang="es-BO" sz="1400" b="1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1178851" y="750007"/>
        <a:ext cx="2063046" cy="1080868"/>
      </dsp:txXfrm>
    </dsp:sp>
    <dsp:sp modelId="{497F8BBB-66FC-47BF-8C53-459CAB938C83}">
      <dsp:nvSpPr>
        <dsp:cNvPr id="0" name=""/>
        <dsp:cNvSpPr/>
      </dsp:nvSpPr>
      <dsp:spPr>
        <a:xfrm>
          <a:off x="515" y="2199497"/>
          <a:ext cx="1808066" cy="11481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E667B-3D19-4496-8B33-B3F7DB0E8F59}">
      <dsp:nvSpPr>
        <dsp:cNvPr id="0" name=""/>
        <dsp:cNvSpPr/>
      </dsp:nvSpPr>
      <dsp:spPr>
        <a:xfrm>
          <a:off x="201411" y="2390348"/>
          <a:ext cx="1808066" cy="11481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SQM</a:t>
          </a:r>
          <a:endParaRPr lang="es-BO" sz="3000" kern="1200" dirty="0"/>
        </a:p>
      </dsp:txBody>
      <dsp:txXfrm>
        <a:off x="235038" y="2423975"/>
        <a:ext cx="1740812" cy="1080868"/>
      </dsp:txXfrm>
    </dsp:sp>
    <dsp:sp modelId="{687D4AFF-4A94-4D66-BF08-F072C9CB784D}">
      <dsp:nvSpPr>
        <dsp:cNvPr id="0" name=""/>
        <dsp:cNvSpPr/>
      </dsp:nvSpPr>
      <dsp:spPr>
        <a:xfrm>
          <a:off x="2210374" y="2199497"/>
          <a:ext cx="1808066" cy="11481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75987-3349-4744-9410-56DCC45FF569}">
      <dsp:nvSpPr>
        <dsp:cNvPr id="0" name=""/>
        <dsp:cNvSpPr/>
      </dsp:nvSpPr>
      <dsp:spPr>
        <a:xfrm>
          <a:off x="2411270" y="2390348"/>
          <a:ext cx="1808066" cy="11481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Tianqi (Ch) 23%</a:t>
          </a:r>
          <a:endParaRPr lang="es-BO" sz="3000" kern="1200" dirty="0"/>
        </a:p>
      </dsp:txBody>
      <dsp:txXfrm>
        <a:off x="2444897" y="2423975"/>
        <a:ext cx="1740812" cy="10808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10BA5-81DB-4019-8F51-40D77CFF7B8A}">
      <dsp:nvSpPr>
        <dsp:cNvPr id="0" name=""/>
        <dsp:cNvSpPr/>
      </dsp:nvSpPr>
      <dsp:spPr>
        <a:xfrm>
          <a:off x="169660" y="1091"/>
          <a:ext cx="2825703" cy="558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2000" b="1" kern="1200" dirty="0"/>
            <a:t>Salar del Hombre Muerto</a:t>
          </a:r>
          <a:endParaRPr lang="es-BO" sz="2000" kern="1200" dirty="0"/>
        </a:p>
      </dsp:txBody>
      <dsp:txXfrm>
        <a:off x="186009" y="17440"/>
        <a:ext cx="2793005" cy="525503"/>
      </dsp:txXfrm>
    </dsp:sp>
    <dsp:sp modelId="{5EF5FA07-1D48-4B99-8D48-8464F1FF9DE7}">
      <dsp:nvSpPr>
        <dsp:cNvPr id="0" name=""/>
        <dsp:cNvSpPr/>
      </dsp:nvSpPr>
      <dsp:spPr>
        <a:xfrm rot="21598237">
          <a:off x="2995363" y="190095"/>
          <a:ext cx="1064791" cy="179648"/>
        </a:xfrm>
        <a:custGeom>
          <a:avLst/>
          <a:gdLst/>
          <a:ahLst/>
          <a:cxnLst/>
          <a:rect l="0" t="0" r="0" b="0"/>
          <a:pathLst>
            <a:path>
              <a:moveTo>
                <a:pt x="0" y="89824"/>
              </a:moveTo>
              <a:lnTo>
                <a:pt x="1064791" y="898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BO" sz="500" kern="1200"/>
        </a:p>
      </dsp:txBody>
      <dsp:txXfrm>
        <a:off x="3501139" y="253299"/>
        <a:ext cx="53239" cy="53239"/>
      </dsp:txXfrm>
    </dsp:sp>
    <dsp:sp modelId="{B25CA11A-452C-433D-B00F-C666CB0857D1}">
      <dsp:nvSpPr>
        <dsp:cNvPr id="0" name=""/>
        <dsp:cNvSpPr/>
      </dsp:nvSpPr>
      <dsp:spPr>
        <a:xfrm>
          <a:off x="4060154" y="545"/>
          <a:ext cx="1964086" cy="558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LIVENT (US)</a:t>
          </a:r>
          <a:endParaRPr lang="es-BO" sz="2000" kern="1200" dirty="0"/>
        </a:p>
      </dsp:txBody>
      <dsp:txXfrm>
        <a:off x="4076503" y="16894"/>
        <a:ext cx="1931388" cy="5255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15475-04FE-44D8-B8D9-633A78329B80}">
      <dsp:nvSpPr>
        <dsp:cNvPr id="0" name=""/>
        <dsp:cNvSpPr/>
      </dsp:nvSpPr>
      <dsp:spPr>
        <a:xfrm>
          <a:off x="506135" y="771174"/>
          <a:ext cx="2422580" cy="628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2000" b="1" kern="1200" dirty="0"/>
            <a:t>Sales de Jujuy</a:t>
          </a:r>
          <a:endParaRPr lang="es-BO" sz="2000" kern="1200" dirty="0"/>
        </a:p>
      </dsp:txBody>
      <dsp:txXfrm>
        <a:off x="524542" y="789581"/>
        <a:ext cx="2385766" cy="591650"/>
      </dsp:txXfrm>
    </dsp:sp>
    <dsp:sp modelId="{86BD7FFD-D75E-4D77-A0CD-C2A1EDDBD57C}">
      <dsp:nvSpPr>
        <dsp:cNvPr id="0" name=""/>
        <dsp:cNvSpPr/>
      </dsp:nvSpPr>
      <dsp:spPr>
        <a:xfrm rot="20042665">
          <a:off x="2839853" y="672600"/>
          <a:ext cx="1761983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761983" y="272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BO" sz="600" kern="1200"/>
        </a:p>
      </dsp:txBody>
      <dsp:txXfrm>
        <a:off x="3676795" y="655770"/>
        <a:ext cx="88099" cy="88099"/>
      </dsp:txXfrm>
    </dsp:sp>
    <dsp:sp modelId="{6E5018CB-D74C-4736-A36C-A9A30ABB7F7D}">
      <dsp:nvSpPr>
        <dsp:cNvPr id="0" name=""/>
        <dsp:cNvSpPr/>
      </dsp:nvSpPr>
      <dsp:spPr>
        <a:xfrm>
          <a:off x="4512974" y="0"/>
          <a:ext cx="2054689" cy="628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ALKEM (</a:t>
          </a:r>
          <a:r>
            <a:rPr lang="en-US" sz="1800" kern="1200" dirty="0" err="1"/>
            <a:t>Aus</a:t>
          </a:r>
          <a:r>
            <a:rPr lang="en-US" sz="1800" kern="1200" dirty="0"/>
            <a:t>) 66.5%</a:t>
          </a:r>
          <a:endParaRPr lang="es-BO" sz="1800" kern="1200" dirty="0"/>
        </a:p>
      </dsp:txBody>
      <dsp:txXfrm>
        <a:off x="4531381" y="18407"/>
        <a:ext cx="2017875" cy="591650"/>
      </dsp:txXfrm>
    </dsp:sp>
    <dsp:sp modelId="{11EF6759-1CC7-48F0-8709-8ECE6A535B3C}">
      <dsp:nvSpPr>
        <dsp:cNvPr id="0" name=""/>
        <dsp:cNvSpPr/>
      </dsp:nvSpPr>
      <dsp:spPr>
        <a:xfrm rot="21483117">
          <a:off x="2928255" y="1031113"/>
          <a:ext cx="1592909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592909" y="272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BO" sz="500" kern="1200"/>
        </a:p>
      </dsp:txBody>
      <dsp:txXfrm>
        <a:off x="3684887" y="1018510"/>
        <a:ext cx="79645" cy="79645"/>
      </dsp:txXfrm>
    </dsp:sp>
    <dsp:sp modelId="{AFAC77CF-6BF0-44D6-B52F-130B91953880}">
      <dsp:nvSpPr>
        <dsp:cNvPr id="0" name=""/>
        <dsp:cNvSpPr/>
      </dsp:nvSpPr>
      <dsp:spPr>
        <a:xfrm>
          <a:off x="4520704" y="717026"/>
          <a:ext cx="2068453" cy="628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BO" sz="2000" b="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Toyota </a:t>
          </a:r>
          <a:r>
            <a:rPr lang="es-BO" sz="2000" b="0" kern="1200" dirty="0" err="1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Tsusho</a:t>
          </a:r>
          <a:r>
            <a:rPr lang="es-BO" sz="2000" b="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es-BO" sz="2000" b="0" kern="1200" dirty="0">
              <a:solidFill>
                <a:schemeClr val="bg1"/>
              </a:solidFill>
            </a:rPr>
            <a:t>(</a:t>
          </a:r>
          <a:r>
            <a:rPr lang="es-BO" sz="2000" b="0" kern="1200" dirty="0" err="1">
              <a:solidFill>
                <a:schemeClr val="bg1"/>
              </a:solidFill>
            </a:rPr>
            <a:t>Jap</a:t>
          </a:r>
          <a:r>
            <a:rPr lang="es-BO" sz="2000" b="0" kern="1200" dirty="0">
              <a:solidFill>
                <a:schemeClr val="bg1"/>
              </a:solidFill>
            </a:rPr>
            <a:t>) 25%</a:t>
          </a:r>
        </a:p>
      </dsp:txBody>
      <dsp:txXfrm>
        <a:off x="4539111" y="735433"/>
        <a:ext cx="2031639" cy="591650"/>
      </dsp:txXfrm>
    </dsp:sp>
    <dsp:sp modelId="{D57DEC50-0529-4551-A05A-CD4CC91A3729}">
      <dsp:nvSpPr>
        <dsp:cNvPr id="0" name=""/>
        <dsp:cNvSpPr/>
      </dsp:nvSpPr>
      <dsp:spPr>
        <a:xfrm rot="1391100">
          <a:off x="2860141" y="1392480"/>
          <a:ext cx="1698205" cy="54438"/>
        </a:xfrm>
        <a:custGeom>
          <a:avLst/>
          <a:gdLst/>
          <a:ahLst/>
          <a:cxnLst/>
          <a:rect l="0" t="0" r="0" b="0"/>
          <a:pathLst>
            <a:path>
              <a:moveTo>
                <a:pt x="0" y="27219"/>
              </a:moveTo>
              <a:lnTo>
                <a:pt x="1698205" y="272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BO" sz="600" kern="1200"/>
        </a:p>
      </dsp:txBody>
      <dsp:txXfrm>
        <a:off x="3666788" y="1377244"/>
        <a:ext cx="84910" cy="84910"/>
      </dsp:txXfrm>
    </dsp:sp>
    <dsp:sp modelId="{749F9952-38F9-4287-B3D2-8E6988488D23}">
      <dsp:nvSpPr>
        <dsp:cNvPr id="0" name=""/>
        <dsp:cNvSpPr/>
      </dsp:nvSpPr>
      <dsp:spPr>
        <a:xfrm>
          <a:off x="4489771" y="1439760"/>
          <a:ext cx="2122953" cy="628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JEMSE (Arg) 8.5%</a:t>
          </a:r>
          <a:endParaRPr lang="es-BO" sz="2000" kern="1200" dirty="0"/>
        </a:p>
      </dsp:txBody>
      <dsp:txXfrm>
        <a:off x="4508178" y="1458167"/>
        <a:ext cx="2086139" cy="591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0.05612</cdr:x>
      <cdr:y>0.42543</cdr:y>
    </cdr:from>
    <cdr:to>
      <cdr:x>0.98146</cdr:x>
      <cdr:y>0.42543</cdr:y>
    </cdr:to>
    <cdr:cxnSp macro="">
      <cdr:nvCxnSpPr>
        <cdr:cNvPr id="3" name="Conector recto de flecha 2">
          <a:extLst xmlns:a="http://schemas.openxmlformats.org/drawingml/2006/main">
            <a:ext uri="{FF2B5EF4-FFF2-40B4-BE49-F238E27FC236}">
              <a16:creationId xmlns:a16="http://schemas.microsoft.com/office/drawing/2014/main" id="{2BE04F77-8FB4-4CE7-902E-057CC941342A}"/>
            </a:ext>
          </a:extLst>
        </cdr:cNvPr>
        <cdr:cNvCxnSpPr/>
      </cdr:nvCxnSpPr>
      <cdr:spPr>
        <a:xfrm xmlns:a="http://schemas.openxmlformats.org/drawingml/2006/main">
          <a:off x="503690" y="2777250"/>
          <a:ext cx="8305800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BB55C-D952-4E58-8879-886D14F13253}" type="datetimeFigureOut">
              <a:rPr lang="es-BO" smtClean="0"/>
              <a:t>29/5/2024</a:t>
            </a:fld>
            <a:endParaRPr lang="es-B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5E6C2-464F-4130-B2B9-6F420EF6BB74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021674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8FF2F81F-5308-4C61-A7D6-A05D92AB0F0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05F0F4-6A77-4851-A5F0-6E45AA9BAD56}" type="slidenum">
              <a:rPr lang="en-US" altLang="es-BO"/>
              <a:pPr/>
              <a:t>4</a:t>
            </a:fld>
            <a:endParaRPr lang="en-US" altLang="es-BO"/>
          </a:p>
        </p:txBody>
      </p:sp>
      <p:sp>
        <p:nvSpPr>
          <p:cNvPr id="63489" name="Rectangle 1">
            <a:extLst>
              <a:ext uri="{FF2B5EF4-FFF2-40B4-BE49-F238E27FC236}">
                <a16:creationId xmlns:a16="http://schemas.microsoft.com/office/drawing/2014/main" id="{9935004F-53FB-48A3-850D-FBF38B13E21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0013" y="763588"/>
            <a:ext cx="5030787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72EC069D-DE7A-4DF1-A11B-B5738F28B1B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BO" altLang="es-BO"/>
          </a:p>
        </p:txBody>
      </p:sp>
    </p:spTree>
    <p:extLst>
      <p:ext uri="{BB962C8B-B14F-4D97-AF65-F5344CB8AC3E}">
        <p14:creationId xmlns:p14="http://schemas.microsoft.com/office/powerpoint/2010/main" val="320088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3A95D73A-3D73-4334-B080-779197A6FA6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E3832E-6818-4BEA-B0A2-BCA8A0D9B884}" type="slidenum">
              <a:rPr lang="en-US" altLang="es-BO"/>
              <a:pPr/>
              <a:t>5</a:t>
            </a:fld>
            <a:endParaRPr lang="en-US" altLang="es-BO"/>
          </a:p>
        </p:txBody>
      </p:sp>
      <p:sp>
        <p:nvSpPr>
          <p:cNvPr id="64513" name="Rectangle 1">
            <a:extLst>
              <a:ext uri="{FF2B5EF4-FFF2-40B4-BE49-F238E27FC236}">
                <a16:creationId xmlns:a16="http://schemas.microsoft.com/office/drawing/2014/main" id="{3AB23507-58EA-49C6-83AF-6169E9C9090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0013" y="763588"/>
            <a:ext cx="5030787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DE3F077D-F8CD-4E64-AB5B-62EC8C7C00B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BO" altLang="es-BO"/>
          </a:p>
        </p:txBody>
      </p:sp>
    </p:spTree>
    <p:extLst>
      <p:ext uri="{BB962C8B-B14F-4D97-AF65-F5344CB8AC3E}">
        <p14:creationId xmlns:p14="http://schemas.microsoft.com/office/powerpoint/2010/main" val="1089866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008579FD-42F3-4F68-81A6-1E108A3E1C0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AB3C32-C3E7-47DB-BA18-B9A8B296D25A}" type="slidenum">
              <a:rPr lang="en-US" altLang="es-BO"/>
              <a:pPr/>
              <a:t>6</a:t>
            </a:fld>
            <a:endParaRPr lang="en-US" altLang="es-BO"/>
          </a:p>
        </p:txBody>
      </p:sp>
      <p:sp>
        <p:nvSpPr>
          <p:cNvPr id="61441" name="Rectangle 1">
            <a:extLst>
              <a:ext uri="{FF2B5EF4-FFF2-40B4-BE49-F238E27FC236}">
                <a16:creationId xmlns:a16="http://schemas.microsoft.com/office/drawing/2014/main" id="{FD2B3BD3-4E08-4E05-843E-F39CBEE8EC4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0013" y="763588"/>
            <a:ext cx="5030787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D42FA4C2-7E6F-442A-B070-D5A1ACBB200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BO" altLang="es-BO"/>
          </a:p>
        </p:txBody>
      </p:sp>
    </p:spTree>
    <p:extLst>
      <p:ext uri="{BB962C8B-B14F-4D97-AF65-F5344CB8AC3E}">
        <p14:creationId xmlns:p14="http://schemas.microsoft.com/office/powerpoint/2010/main" val="3635475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7BC930F-C0FD-440D-82B3-87793CB3E66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A43F42-7D3C-4121-9F34-2AFD5DD907FA}" type="slidenum">
              <a:rPr lang="en-US" altLang="es-ES"/>
              <a:pPr/>
              <a:t>7</a:t>
            </a:fld>
            <a:endParaRPr lang="en-US" altLang="es-ES"/>
          </a:p>
        </p:txBody>
      </p:sp>
      <p:sp>
        <p:nvSpPr>
          <p:cNvPr id="55297" name="Rectangle 1">
            <a:extLst>
              <a:ext uri="{FF2B5EF4-FFF2-40B4-BE49-F238E27FC236}">
                <a16:creationId xmlns:a16="http://schemas.microsoft.com/office/drawing/2014/main" id="{76F8EB65-61AA-44B3-A772-6C81C40605A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0013" y="763588"/>
            <a:ext cx="5030787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55684FB7-3C34-496F-8BD7-FB9E4684CC6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04A13B-5066-4FB5-A302-A5417119E15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AAE5994-9A2E-4A6F-AA21-F6F64E52FDA0}" type="slidenum">
              <a:t>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902370-0FF0-4EE0-AD84-1F8CE5515E4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B3325F-2CBD-4D7E-AA90-3CD97981AF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04A13B-5066-4FB5-A302-A5417119E15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AAE5994-9A2E-4A6F-AA21-F6F64E52FDA0}" type="slidenum">
              <a:t>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902370-0FF0-4EE0-AD84-1F8CE5515E4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B3325F-2CBD-4D7E-AA90-3CD97981AF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39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E075E4-15F5-4E60-9FE3-71C0571DCA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3CE8E-BC19-424F-A316-EE24C9B24F95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60EC26-48D9-4A71-B98E-46F653E16AB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E9BF11-024F-4751-982E-A7D88A44E26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11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16851-C52B-4269-864D-331E3557B08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0FA443E-4418-4DB0-9BFE-7A385154095D}" type="slidenum">
              <a:t>27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595576-1D8C-4BAC-806C-69F36B2AFEC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4CF05D-B9A1-4D14-AB2B-7FF05ABFAA7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8D2A6-32FC-4B60-9141-3DC845E36B03}" type="datetimeFigureOut">
              <a:rPr lang="es-BO" smtClean="0"/>
              <a:t>29/5/2024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2517-0187-4EFA-B57A-C54DF74D229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049796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8D2A6-32FC-4B60-9141-3DC845E36B03}" type="datetimeFigureOut">
              <a:rPr lang="es-BO" smtClean="0"/>
              <a:t>29/5/2024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2517-0187-4EFA-B57A-C54DF74D229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09670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8D2A6-32FC-4B60-9141-3DC845E36B03}" type="datetimeFigureOut">
              <a:rPr lang="es-BO" smtClean="0"/>
              <a:t>29/5/2024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2517-0187-4EFA-B57A-C54DF74D229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654044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8763" cy="114500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es-BO" sz="5316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457172" y="1604515"/>
            <a:ext cx="8228763" cy="397748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713"/>
              </a:spcBef>
              <a:buNone/>
              <a:defRPr/>
            </a:lvl1pPr>
          </a:lstStyle>
          <a:p>
            <a:pPr indent="0">
              <a:spcBef>
                <a:spcPts val="1888"/>
              </a:spcBef>
              <a:buNone/>
            </a:pPr>
            <a:endParaRPr lang="es-BO" sz="3873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5547D8B3-49CD-4C0F-A550-B4EB7F5FA991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711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8D2A6-32FC-4B60-9141-3DC845E36B03}" type="datetimeFigureOut">
              <a:rPr lang="es-BO" smtClean="0"/>
              <a:t>29/5/2024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2517-0187-4EFA-B57A-C54DF74D229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662340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8D2A6-32FC-4B60-9141-3DC845E36B03}" type="datetimeFigureOut">
              <a:rPr lang="es-BO" smtClean="0"/>
              <a:t>29/5/2024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2517-0187-4EFA-B57A-C54DF74D229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928609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8D2A6-32FC-4B60-9141-3DC845E36B03}" type="datetimeFigureOut">
              <a:rPr lang="es-BO" smtClean="0"/>
              <a:t>29/5/2024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2517-0187-4EFA-B57A-C54DF74D229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99347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8D2A6-32FC-4B60-9141-3DC845E36B03}" type="datetimeFigureOut">
              <a:rPr lang="es-BO" smtClean="0"/>
              <a:t>29/5/2024</a:t>
            </a:fld>
            <a:endParaRPr lang="es-B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2517-0187-4EFA-B57A-C54DF74D229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56159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8D2A6-32FC-4B60-9141-3DC845E36B03}" type="datetimeFigureOut">
              <a:rPr lang="es-BO" smtClean="0"/>
              <a:t>29/5/2024</a:t>
            </a:fld>
            <a:endParaRPr lang="es-B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2517-0187-4EFA-B57A-C54DF74D229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98295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8D2A6-32FC-4B60-9141-3DC845E36B03}" type="datetimeFigureOut">
              <a:rPr lang="es-BO" smtClean="0"/>
              <a:t>29/5/2024</a:t>
            </a:fld>
            <a:endParaRPr lang="es-B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2517-0187-4EFA-B57A-C54DF74D229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76812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8D2A6-32FC-4B60-9141-3DC845E36B03}" type="datetimeFigureOut">
              <a:rPr lang="es-BO" smtClean="0"/>
              <a:t>29/5/2024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2517-0187-4EFA-B57A-C54DF74D229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537002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8D2A6-32FC-4B60-9141-3DC845E36B03}" type="datetimeFigureOut">
              <a:rPr lang="es-BO" smtClean="0"/>
              <a:t>29/5/2024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2517-0187-4EFA-B57A-C54DF74D229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31290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8D2A6-32FC-4B60-9141-3DC845E36B03}" type="datetimeFigureOut">
              <a:rPr lang="es-BO" smtClean="0"/>
              <a:t>29/5/2024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12517-0187-4EFA-B57A-C54DF74D229D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7264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85EC29-FE95-4C9A-8A5F-B6C257FE76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BO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contexto geopolítico en la carrera por el litio: </a:t>
            </a:r>
            <a:br>
              <a:rPr lang="es-BO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BO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rol de la tecnología y China</a:t>
            </a:r>
            <a:endParaRPr lang="es-E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69693F-AF54-4E3F-8BB3-2A2EBD2CB95F}"/>
              </a:ext>
            </a:extLst>
          </p:cNvPr>
          <p:cNvSpPr txBox="1"/>
          <p:nvPr/>
        </p:nvSpPr>
        <p:spPr>
          <a:xfrm>
            <a:off x="2061882" y="5029199"/>
            <a:ext cx="5387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Pablo Villegas N.  29-5-2024</a:t>
            </a: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A65463B-4104-42ED-8993-859B3865FC0F}"/>
              </a:ext>
            </a:extLst>
          </p:cNvPr>
          <p:cNvSpPr txBox="1"/>
          <p:nvPr/>
        </p:nvSpPr>
        <p:spPr>
          <a:xfrm>
            <a:off x="3496235" y="3578863"/>
            <a:ext cx="3227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CEDIB</a:t>
            </a:r>
            <a:endParaRPr lang="es-E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725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C4991BA-507E-4C78-BBDD-E5C2EFA35951}"/>
              </a:ext>
            </a:extLst>
          </p:cNvPr>
          <p:cNvSpPr txBox="1"/>
          <p:nvPr/>
        </p:nvSpPr>
        <p:spPr>
          <a:xfrm>
            <a:off x="1371600" y="941294"/>
            <a:ext cx="6992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China en la minería del litio</a:t>
            </a:r>
            <a:endParaRPr lang="es-E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157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71CE1C-EE47-4BA7-8ABD-82E5C22692BE}"/>
              </a:ext>
            </a:extLst>
          </p:cNvPr>
          <p:cNvSpPr/>
          <p:nvPr/>
        </p:nvSpPr>
        <p:spPr>
          <a:xfrm>
            <a:off x="2916314" y="554432"/>
            <a:ext cx="3311371" cy="46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GREENBUSHES AUSTRALIA</a:t>
            </a:r>
            <a:endParaRPr lang="es-BO" sz="1200" b="1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925D67B-7A76-413D-BB5F-AAB099591B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3434450"/>
              </p:ext>
            </p:extLst>
          </p:nvPr>
        </p:nvGraphicFramePr>
        <p:xfrm>
          <a:off x="968829" y="1338944"/>
          <a:ext cx="7228113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6962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EB376C-8F3A-4940-B23F-2AC757BB24DA}"/>
              </a:ext>
            </a:extLst>
          </p:cNvPr>
          <p:cNvSpPr/>
          <p:nvPr/>
        </p:nvSpPr>
        <p:spPr>
          <a:xfrm>
            <a:off x="3542190" y="662126"/>
            <a:ext cx="2059619" cy="266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CHILE</a:t>
            </a:r>
            <a:endParaRPr lang="es-BO" sz="28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110B652-750E-4314-B515-7E95B195672D}"/>
              </a:ext>
            </a:extLst>
          </p:cNvPr>
          <p:cNvGraphicFramePr/>
          <p:nvPr/>
        </p:nvGraphicFramePr>
        <p:xfrm>
          <a:off x="736847" y="1468021"/>
          <a:ext cx="42198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F82503D6-5D10-403D-96CE-B468EA1F6EC8}"/>
              </a:ext>
            </a:extLst>
          </p:cNvPr>
          <p:cNvGrpSpPr/>
          <p:nvPr/>
        </p:nvGrpSpPr>
        <p:grpSpPr>
          <a:xfrm>
            <a:off x="6153714" y="1878394"/>
            <a:ext cx="1808066" cy="2906669"/>
            <a:chOff x="1306340" y="716380"/>
            <a:chExt cx="1808066" cy="1148122"/>
          </a:xfrm>
          <a:solidFill>
            <a:schemeClr val="accent1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A87AEE1-BBFD-4B75-8A41-FBE6DCA6D4E4}"/>
                </a:ext>
              </a:extLst>
            </p:cNvPr>
            <p:cNvSpPr/>
            <p:nvPr/>
          </p:nvSpPr>
          <p:spPr>
            <a:xfrm>
              <a:off x="1306340" y="716380"/>
              <a:ext cx="1808066" cy="114812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04B4181A-EEB9-4E47-A56F-8D5610FF6F48}"/>
                </a:ext>
              </a:extLst>
            </p:cNvPr>
            <p:cNvSpPr txBox="1"/>
            <p:nvPr/>
          </p:nvSpPr>
          <p:spPr>
            <a:xfrm>
              <a:off x="1339967" y="750007"/>
              <a:ext cx="1740812" cy="10808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BO" sz="24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0F3166-6549-4AC0-9D0E-D0DACD895161}"/>
              </a:ext>
            </a:extLst>
          </p:cNvPr>
          <p:cNvGrpSpPr/>
          <p:nvPr/>
        </p:nvGrpSpPr>
        <p:grpSpPr>
          <a:xfrm>
            <a:off x="6377136" y="2155081"/>
            <a:ext cx="1808066" cy="2906669"/>
            <a:chOff x="1306340" y="716380"/>
            <a:chExt cx="1808066" cy="1148122"/>
          </a:xfrm>
          <a:solidFill>
            <a:schemeClr val="bg1"/>
          </a:solidFill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5DFB852-1F16-4B58-A069-9D29323F36D4}"/>
                </a:ext>
              </a:extLst>
            </p:cNvPr>
            <p:cNvSpPr/>
            <p:nvPr/>
          </p:nvSpPr>
          <p:spPr>
            <a:xfrm>
              <a:off x="1306340" y="716380"/>
              <a:ext cx="1808066" cy="114812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029B28E1-00E3-4A91-B11D-2CE7710AEC1E}"/>
                </a:ext>
              </a:extLst>
            </p:cNvPr>
            <p:cNvSpPr txBox="1"/>
            <p:nvPr/>
          </p:nvSpPr>
          <p:spPr>
            <a:xfrm>
              <a:off x="1339967" y="750007"/>
              <a:ext cx="1740812" cy="10808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 err="1">
                  <a:solidFill>
                    <a:schemeClr val="tx1"/>
                  </a:solidFill>
                </a:rPr>
                <a:t>Alber</a:t>
              </a:r>
              <a:r>
                <a:rPr lang="en-US" sz="3200" kern="1200" dirty="0">
                  <a:solidFill>
                    <a:schemeClr val="tx1"/>
                  </a:solidFill>
                </a:rPr>
                <a:t>-male</a:t>
              </a:r>
            </a:p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BO" sz="1400" b="1" dirty="0" err="1">
                  <a:solidFill>
                    <a:srgbClr val="343A40"/>
                  </a:solidFill>
                  <a:latin typeface="Open Sans" panose="020B0604020202020204" pitchFamily="34" charset="0"/>
                </a:rPr>
                <a:t>L</a:t>
              </a:r>
              <a:r>
                <a:rPr lang="es-BO" sz="1400" b="1" i="0" dirty="0" err="1">
                  <a:solidFill>
                    <a:srgbClr val="343A40"/>
                  </a:solidFill>
                  <a:effectLst/>
                  <a:latin typeface="Open Sans" panose="020B0604020202020204" pitchFamily="34" charset="0"/>
                </a:rPr>
                <a:t>ithium</a:t>
              </a:r>
              <a:r>
                <a:rPr lang="es-BO" sz="1400" b="1" i="0" dirty="0">
                  <a:solidFill>
                    <a:srgbClr val="343A40"/>
                  </a:solidFill>
                  <a:effectLst/>
                  <a:latin typeface="Open Sans" panose="020B0604020202020204" pitchFamily="34" charset="0"/>
                </a:rPr>
                <a:t> carbonate</a:t>
              </a:r>
              <a:endParaRPr lang="es-BO" sz="32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8132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62F532-15B0-4B01-9AAA-4A2458A4C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33" y="1276163"/>
            <a:ext cx="8237934" cy="43056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A5A2B9-0331-4FD2-8A18-44612C7F8CAA}"/>
              </a:ext>
            </a:extLst>
          </p:cNvPr>
          <p:cNvSpPr txBox="1"/>
          <p:nvPr/>
        </p:nvSpPr>
        <p:spPr>
          <a:xfrm>
            <a:off x="582705" y="5581836"/>
            <a:ext cx="8108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BO" dirty="0"/>
              <a:t>Inversión en la Minería Chilena: Cartera de proyectos 2023 -2032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27CC66-F7F2-4C9B-A565-515F8936E285}"/>
              </a:ext>
            </a:extLst>
          </p:cNvPr>
          <p:cNvSpPr txBox="1"/>
          <p:nvPr/>
        </p:nvSpPr>
        <p:spPr>
          <a:xfrm>
            <a:off x="779929" y="627529"/>
            <a:ext cx="1667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b="1" dirty="0"/>
              <a:t>CHILE</a:t>
            </a:r>
          </a:p>
        </p:txBody>
      </p:sp>
    </p:spTree>
    <p:extLst>
      <p:ext uri="{BB962C8B-B14F-4D97-AF65-F5344CB8AC3E}">
        <p14:creationId xmlns:p14="http://schemas.microsoft.com/office/powerpoint/2010/main" val="3305418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57CD52-B926-4BF5-A7D7-CE2FDD177087}"/>
              </a:ext>
            </a:extLst>
          </p:cNvPr>
          <p:cNvSpPr/>
          <p:nvPr/>
        </p:nvSpPr>
        <p:spPr>
          <a:xfrm>
            <a:off x="3790765" y="585926"/>
            <a:ext cx="2059619" cy="266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ARGENTINA</a:t>
            </a:r>
            <a:endParaRPr lang="es-BO" sz="28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52B7BB2-8B23-4A39-8783-045AA46F2C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3992156"/>
              </p:ext>
            </p:extLst>
          </p:nvPr>
        </p:nvGraphicFramePr>
        <p:xfrm>
          <a:off x="1062361" y="1737496"/>
          <a:ext cx="6812132" cy="559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A2DA4D8-879D-41AF-A66A-F6EFA91BC3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1763969"/>
              </p:ext>
            </p:extLst>
          </p:nvPr>
        </p:nvGraphicFramePr>
        <p:xfrm>
          <a:off x="898124" y="3741323"/>
          <a:ext cx="7140606" cy="2077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11089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1E0C18-025D-4488-B03F-B56CF7AC4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3722914" cy="676731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5BF73CE-6FFE-460E-8733-371902009A79}"/>
              </a:ext>
            </a:extLst>
          </p:cNvPr>
          <p:cNvSpPr txBox="1"/>
          <p:nvPr/>
        </p:nvSpPr>
        <p:spPr>
          <a:xfrm>
            <a:off x="500743" y="5541806"/>
            <a:ext cx="39079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FUNDEPS Y RUIDO: LITIO Y TRANSPARENCIA EN ARGENTINA Aportes desde el estándar EITI a 2 proyectos que explotan litio en Argentina. Córdoba, Argentina. 2023 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343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F941A45-F330-4BD5-BB99-917143883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99145"/>
            <a:ext cx="4125686" cy="672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69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DC7D11-4CEE-4ACF-9054-5A56110848F3}"/>
              </a:ext>
            </a:extLst>
          </p:cNvPr>
          <p:cNvSpPr txBox="1"/>
          <p:nvPr/>
        </p:nvSpPr>
        <p:spPr>
          <a:xfrm>
            <a:off x="537882" y="358588"/>
            <a:ext cx="197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b="1" dirty="0"/>
              <a:t>ARGENTINA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768A33-77AC-4C30-AFC0-D83F1459E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1901" y="23710"/>
            <a:ext cx="4168588" cy="68342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792927-CA93-436F-8C19-66127A193BA7}"/>
              </a:ext>
            </a:extLst>
          </p:cNvPr>
          <p:cNvSpPr txBox="1"/>
          <p:nvPr/>
        </p:nvSpPr>
        <p:spPr>
          <a:xfrm>
            <a:off x="71718" y="5757764"/>
            <a:ext cx="30300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Fuente: Ruido y </a:t>
            </a:r>
            <a:r>
              <a:rPr lang="es-MX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Fundeps</a:t>
            </a:r>
            <a:r>
              <a:rPr lang="es-MX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Los dueños del litio en la Argentina, 23 de Abril, 2023 https://www.diarionorte.com/</a:t>
            </a:r>
          </a:p>
        </p:txBody>
      </p:sp>
    </p:spTree>
    <p:extLst>
      <p:ext uri="{BB962C8B-B14F-4D97-AF65-F5344CB8AC3E}">
        <p14:creationId xmlns:p14="http://schemas.microsoft.com/office/powerpoint/2010/main" val="2612747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A36DE8A-1D1C-4FB9-9BB3-C793C2225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245960"/>
              </p:ext>
            </p:extLst>
          </p:nvPr>
        </p:nvGraphicFramePr>
        <p:xfrm>
          <a:off x="1951037" y="1230531"/>
          <a:ext cx="5767388" cy="495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0403">
                  <a:extLst>
                    <a:ext uri="{9D8B030D-6E8A-4147-A177-3AD203B41FA5}">
                      <a16:colId xmlns:a16="http://schemas.microsoft.com/office/drawing/2014/main" val="1720910013"/>
                    </a:ext>
                  </a:extLst>
                </a:gridCol>
                <a:gridCol w="1825856">
                  <a:extLst>
                    <a:ext uri="{9D8B030D-6E8A-4147-A177-3AD203B41FA5}">
                      <a16:colId xmlns:a16="http://schemas.microsoft.com/office/drawing/2014/main" val="720083967"/>
                    </a:ext>
                  </a:extLst>
                </a:gridCol>
                <a:gridCol w="1391129">
                  <a:extLst>
                    <a:ext uri="{9D8B030D-6E8A-4147-A177-3AD203B41FA5}">
                      <a16:colId xmlns:a16="http://schemas.microsoft.com/office/drawing/2014/main" val="400640563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Pía de </a:t>
                      </a:r>
                      <a:r>
                        <a:rPr lang="es-ES" sz="18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orígen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Proyectos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05273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Canadá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69645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Australia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2022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26209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Argentina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773107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EE.UU.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548343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EEUU/Australia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1496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Países Bajos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195407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Francia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159834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Australia/Canadá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528391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Corea Del Sur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3878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Reino Unido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86005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172191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E3EAA16-3D75-4734-913E-7331EAE6FD2D}"/>
              </a:ext>
            </a:extLst>
          </p:cNvPr>
          <p:cNvSpPr txBox="1"/>
          <p:nvPr/>
        </p:nvSpPr>
        <p:spPr>
          <a:xfrm>
            <a:off x="1123950" y="542925"/>
            <a:ext cx="7610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ARGENTINA: </a:t>
            </a:r>
          </a:p>
          <a:p>
            <a:r>
              <a:rPr lang="es-B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PROYECTOS LITIO POR PAÍS DE ORIGEN DEL CONTROLANTE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CF5B511-16F6-49A7-9444-675F623E4972}"/>
              </a:ext>
            </a:extLst>
          </p:cNvPr>
          <p:cNvSpPr txBox="1"/>
          <p:nvPr/>
        </p:nvSpPr>
        <p:spPr>
          <a:xfrm>
            <a:off x="596899" y="6242050"/>
            <a:ext cx="7324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dirty="0"/>
              <a:t>Fuente: En base a Proyectos Mineros, 16.2.24. Ministerio de Economía Argentina, app.powerbi.com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0520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16DABA-3244-4D26-8398-87117AD59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88" y="1120588"/>
            <a:ext cx="8817224" cy="53075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10BB06-B49F-498E-B8F6-212CED081E80}"/>
              </a:ext>
            </a:extLst>
          </p:cNvPr>
          <p:cNvSpPr txBox="1"/>
          <p:nvPr/>
        </p:nvSpPr>
        <p:spPr>
          <a:xfrm>
            <a:off x="1380565" y="483662"/>
            <a:ext cx="638287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BO" b="1" dirty="0">
                <a:solidFill>
                  <a:schemeClr val="accent6">
                    <a:lumMod val="75000"/>
                  </a:schemeClr>
                </a:solidFill>
              </a:rPr>
              <a:t>PERU</a:t>
            </a:r>
            <a:r>
              <a:rPr lang="es-BO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s-BO" sz="1600" b="1" dirty="0">
                <a:solidFill>
                  <a:schemeClr val="accent6">
                    <a:lumMod val="75000"/>
                  </a:schemeClr>
                </a:solidFill>
              </a:rPr>
              <a:t>CARTERA DE PROYECTOS DE INVERSIÓN MINERA 2024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48EF84-93D9-4657-A597-0D1002432092}"/>
              </a:ext>
            </a:extLst>
          </p:cNvPr>
          <p:cNvSpPr txBox="1"/>
          <p:nvPr/>
        </p:nvSpPr>
        <p:spPr>
          <a:xfrm>
            <a:off x="573741" y="6389273"/>
            <a:ext cx="73958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/>
              <a:t>CARTERA DE PROYECTOS DE INVERSIÓN MINERA 2024. PERU MINISTERIO DE ENERGÍA Y MINAS</a:t>
            </a:r>
            <a:endParaRPr lang="es-BO" sz="1200" b="1" dirty="0"/>
          </a:p>
        </p:txBody>
      </p:sp>
    </p:spTree>
    <p:extLst>
      <p:ext uri="{BB962C8B-B14F-4D97-AF65-F5344CB8AC3E}">
        <p14:creationId xmlns:p14="http://schemas.microsoft.com/office/powerpoint/2010/main" val="2870973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517A6-D5B4-4EA2-B186-F936A55CD3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BO" dirty="0"/>
              <a:t>El poder establecido</a:t>
            </a:r>
          </a:p>
        </p:txBody>
      </p:sp>
    </p:spTree>
    <p:extLst>
      <p:ext uri="{BB962C8B-B14F-4D97-AF65-F5344CB8AC3E}">
        <p14:creationId xmlns:p14="http://schemas.microsoft.com/office/powerpoint/2010/main" val="659266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22437B-FFF5-4D11-B348-5C10FA75F1A6}"/>
              </a:ext>
            </a:extLst>
          </p:cNvPr>
          <p:cNvSpPr txBox="1"/>
          <p:nvPr/>
        </p:nvSpPr>
        <p:spPr>
          <a:xfrm>
            <a:off x="717176" y="528884"/>
            <a:ext cx="7328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1600" b="1" dirty="0"/>
              <a:t>BOLIVIA                                                         DEUDA EXTERNA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2A45BEE-8E8A-4986-9D53-6A832AD94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231525"/>
              </p:ext>
            </p:extLst>
          </p:nvPr>
        </p:nvGraphicFramePr>
        <p:xfrm>
          <a:off x="1396251" y="909756"/>
          <a:ext cx="6629400" cy="53573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2542">
                  <a:extLst>
                    <a:ext uri="{9D8B030D-6E8A-4147-A177-3AD203B41FA5}">
                      <a16:colId xmlns:a16="http://schemas.microsoft.com/office/drawing/2014/main" val="2955687567"/>
                    </a:ext>
                  </a:extLst>
                </a:gridCol>
                <a:gridCol w="2249683">
                  <a:extLst>
                    <a:ext uri="{9D8B030D-6E8A-4147-A177-3AD203B41FA5}">
                      <a16:colId xmlns:a16="http://schemas.microsoft.com/office/drawing/2014/main" val="104409567"/>
                    </a:ext>
                  </a:extLst>
                </a:gridCol>
                <a:gridCol w="1977175">
                  <a:extLst>
                    <a:ext uri="{9D8B030D-6E8A-4147-A177-3AD203B41FA5}">
                      <a16:colId xmlns:a16="http://schemas.microsoft.com/office/drawing/2014/main" val="180063015"/>
                    </a:ext>
                  </a:extLst>
                </a:gridCol>
              </a:tblGrid>
              <a:tr h="3653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BO" sz="1200" dirty="0">
                          <a:effectLst/>
                        </a:rPr>
                        <a:t>ACREEDOR </a:t>
                      </a:r>
                      <a:endParaRPr lang="es-B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BO" sz="1400" dirty="0">
                          <a:effectLst/>
                        </a:rPr>
                        <a:t>PARTICIPAC. S/SALDO %</a:t>
                      </a:r>
                      <a:endParaRPr lang="es-B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BO" sz="1400" dirty="0">
                          <a:effectLst/>
                        </a:rPr>
                        <a:t>SALDO AL 31/12/2023</a:t>
                      </a:r>
                      <a:endParaRPr lang="es-B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88124"/>
                  </a:ext>
                </a:extLst>
              </a:tr>
              <a:tr h="182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BO" sz="1200">
                          <a:effectLst/>
                        </a:rPr>
                        <a:t>1. PRÉSTAMOS  </a:t>
                      </a:r>
                      <a:endParaRPr lang="es-B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>
                          <a:effectLst/>
                        </a:rPr>
                        <a:t>86.40%</a:t>
                      </a:r>
                      <a:endParaRPr lang="es-B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 dirty="0">
                          <a:effectLst/>
                        </a:rPr>
                        <a:t>11738.4</a:t>
                      </a:r>
                      <a:endParaRPr lang="es-B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22676561"/>
                  </a:ext>
                </a:extLst>
              </a:tr>
              <a:tr h="192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BO" sz="1200" b="1" dirty="0">
                          <a:solidFill>
                            <a:schemeClr val="bg1"/>
                          </a:solidFill>
                          <a:effectLst/>
                        </a:rPr>
                        <a:t>MULTILATERAL</a:t>
                      </a:r>
                      <a:endParaRPr lang="es-BO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 b="1" dirty="0">
                          <a:solidFill>
                            <a:schemeClr val="bg1"/>
                          </a:solidFill>
                          <a:effectLst/>
                        </a:rPr>
                        <a:t>69.50%</a:t>
                      </a:r>
                      <a:endParaRPr lang="es-BO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 b="1" dirty="0">
                          <a:solidFill>
                            <a:schemeClr val="bg1"/>
                          </a:solidFill>
                          <a:effectLst/>
                        </a:rPr>
                        <a:t>9448.8</a:t>
                      </a:r>
                      <a:endParaRPr lang="es-BO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315739"/>
                  </a:ext>
                </a:extLst>
              </a:tr>
              <a:tr h="192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BO" sz="1200">
                          <a:effectLst/>
                        </a:rPr>
                        <a:t>BID </a:t>
                      </a:r>
                      <a:endParaRPr lang="es-B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>
                          <a:effectLst/>
                        </a:rPr>
                        <a:t>31.70%</a:t>
                      </a:r>
                      <a:endParaRPr lang="es-B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 dirty="0">
                          <a:effectLst/>
                        </a:rPr>
                        <a:t>4314</a:t>
                      </a:r>
                      <a:endParaRPr lang="es-B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65511252"/>
                  </a:ext>
                </a:extLst>
              </a:tr>
              <a:tr h="192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BO" sz="1200">
                          <a:effectLst/>
                        </a:rPr>
                        <a:t>CAF </a:t>
                      </a:r>
                      <a:endParaRPr lang="es-B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 dirty="0">
                          <a:effectLst/>
                        </a:rPr>
                        <a:t>20.70%</a:t>
                      </a:r>
                      <a:endParaRPr lang="es-B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 dirty="0">
                          <a:effectLst/>
                        </a:rPr>
                        <a:t>2817.3</a:t>
                      </a:r>
                      <a:endParaRPr lang="es-B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65615978"/>
                  </a:ext>
                </a:extLst>
              </a:tr>
              <a:tr h="192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BO" sz="1200">
                          <a:effectLst/>
                        </a:rPr>
                        <a:t>BANCO MUNDIAL </a:t>
                      </a:r>
                      <a:endParaRPr lang="es-B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 dirty="0">
                          <a:effectLst/>
                        </a:rPr>
                        <a:t>11.50%</a:t>
                      </a:r>
                      <a:endParaRPr lang="es-B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 dirty="0">
                          <a:effectLst/>
                        </a:rPr>
                        <a:t>1561.6</a:t>
                      </a:r>
                      <a:endParaRPr lang="es-B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22788578"/>
                  </a:ext>
                </a:extLst>
              </a:tr>
              <a:tr h="192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BO" sz="1200">
                          <a:effectLst/>
                        </a:rPr>
                        <a:t>FONPLATA </a:t>
                      </a:r>
                      <a:endParaRPr lang="es-B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 dirty="0">
                          <a:effectLst/>
                        </a:rPr>
                        <a:t>3.20%</a:t>
                      </a:r>
                      <a:endParaRPr lang="es-B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 dirty="0">
                          <a:effectLst/>
                        </a:rPr>
                        <a:t>440.6</a:t>
                      </a:r>
                      <a:endParaRPr lang="es-B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28183524"/>
                  </a:ext>
                </a:extLst>
              </a:tr>
              <a:tr h="192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BO" sz="1200">
                          <a:effectLst/>
                        </a:rPr>
                        <a:t>OPEP </a:t>
                      </a:r>
                      <a:endParaRPr lang="es-B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 dirty="0">
                          <a:effectLst/>
                        </a:rPr>
                        <a:t>0.80%</a:t>
                      </a:r>
                      <a:endParaRPr lang="es-B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 dirty="0">
                          <a:effectLst/>
                        </a:rPr>
                        <a:t>115</a:t>
                      </a:r>
                      <a:endParaRPr lang="es-B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8402030"/>
                  </a:ext>
                </a:extLst>
              </a:tr>
              <a:tr h="192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BO" sz="1200">
                          <a:effectLst/>
                        </a:rPr>
                        <a:t>BEI </a:t>
                      </a:r>
                      <a:endParaRPr lang="es-B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>
                          <a:effectLst/>
                        </a:rPr>
                        <a:t>0.80%</a:t>
                      </a:r>
                      <a:endParaRPr lang="es-B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 dirty="0">
                          <a:effectLst/>
                        </a:rPr>
                        <a:t>112.5</a:t>
                      </a:r>
                      <a:endParaRPr lang="es-B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23763502"/>
                  </a:ext>
                </a:extLst>
              </a:tr>
              <a:tr h="192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BO" sz="1200">
                          <a:effectLst/>
                        </a:rPr>
                        <a:t>FIDA </a:t>
                      </a:r>
                      <a:endParaRPr lang="es-B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>
                          <a:effectLst/>
                        </a:rPr>
                        <a:t>0.50%</a:t>
                      </a:r>
                      <a:endParaRPr lang="es-B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 dirty="0">
                          <a:effectLst/>
                        </a:rPr>
                        <a:t>66</a:t>
                      </a:r>
                      <a:endParaRPr lang="es-B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83974546"/>
                  </a:ext>
                </a:extLst>
              </a:tr>
              <a:tr h="192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BO" sz="1200">
                          <a:effectLst/>
                        </a:rPr>
                        <a:t>FND </a:t>
                      </a:r>
                      <a:endParaRPr lang="es-B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>
                          <a:effectLst/>
                        </a:rPr>
                        <a:t>0.20%</a:t>
                      </a:r>
                      <a:endParaRPr lang="es-B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 dirty="0">
                          <a:effectLst/>
                        </a:rPr>
                        <a:t>21.7</a:t>
                      </a:r>
                      <a:endParaRPr lang="es-B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21709350"/>
                  </a:ext>
                </a:extLst>
              </a:tr>
              <a:tr h="192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BO" sz="1200" b="1" dirty="0">
                          <a:solidFill>
                            <a:schemeClr val="bg1"/>
                          </a:solidFill>
                          <a:effectLst/>
                        </a:rPr>
                        <a:t>BILATERAL </a:t>
                      </a:r>
                      <a:endParaRPr lang="es-BO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 b="1" dirty="0">
                          <a:solidFill>
                            <a:schemeClr val="bg1"/>
                          </a:solidFill>
                          <a:effectLst/>
                        </a:rPr>
                        <a:t>16.30%</a:t>
                      </a:r>
                      <a:endParaRPr lang="es-BO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 b="1" dirty="0">
                          <a:solidFill>
                            <a:schemeClr val="bg1"/>
                          </a:solidFill>
                          <a:effectLst/>
                        </a:rPr>
                        <a:t>2216.1</a:t>
                      </a:r>
                      <a:endParaRPr lang="es-BO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297588"/>
                  </a:ext>
                </a:extLst>
              </a:tr>
              <a:tr h="192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BO" sz="1200">
                          <a:effectLst/>
                        </a:rPr>
                        <a:t>REP.POP.DE CHINA </a:t>
                      </a:r>
                      <a:endParaRPr lang="es-B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 dirty="0">
                          <a:effectLst/>
                        </a:rPr>
                        <a:t>10.40%</a:t>
                      </a:r>
                      <a:endParaRPr lang="es-B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 dirty="0">
                          <a:effectLst/>
                        </a:rPr>
                        <a:t>1410.4</a:t>
                      </a:r>
                      <a:endParaRPr lang="es-B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40352560"/>
                  </a:ext>
                </a:extLst>
              </a:tr>
              <a:tr h="192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BO" sz="1200">
                          <a:effectLst/>
                        </a:rPr>
                        <a:t>FRANCIA </a:t>
                      </a:r>
                      <a:endParaRPr lang="es-B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 dirty="0">
                          <a:effectLst/>
                        </a:rPr>
                        <a:t>4.90%</a:t>
                      </a:r>
                      <a:endParaRPr lang="es-B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 dirty="0">
                          <a:effectLst/>
                        </a:rPr>
                        <a:t>667.6</a:t>
                      </a:r>
                      <a:endParaRPr lang="es-B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22865369"/>
                  </a:ext>
                </a:extLst>
              </a:tr>
              <a:tr h="192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BO" sz="1200">
                          <a:effectLst/>
                        </a:rPr>
                        <a:t>ALEMANIA </a:t>
                      </a:r>
                      <a:endParaRPr lang="es-B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>
                          <a:effectLst/>
                        </a:rPr>
                        <a:t>0.50%</a:t>
                      </a:r>
                      <a:endParaRPr lang="es-B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 dirty="0">
                          <a:effectLst/>
                        </a:rPr>
                        <a:t>73.7</a:t>
                      </a:r>
                      <a:endParaRPr lang="es-B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18591678"/>
                  </a:ext>
                </a:extLst>
              </a:tr>
              <a:tr h="192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BO" sz="1200">
                          <a:effectLst/>
                        </a:rPr>
                        <a:t>COREA DEL SUR </a:t>
                      </a:r>
                      <a:endParaRPr lang="es-B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>
                          <a:effectLst/>
                        </a:rPr>
                        <a:t>0.30%</a:t>
                      </a:r>
                      <a:endParaRPr lang="es-B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 dirty="0">
                          <a:effectLst/>
                        </a:rPr>
                        <a:t>36.8</a:t>
                      </a:r>
                      <a:endParaRPr lang="es-B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9186274"/>
                  </a:ext>
                </a:extLst>
              </a:tr>
              <a:tr h="192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BO" sz="1200">
                          <a:effectLst/>
                        </a:rPr>
                        <a:t>BRASIL </a:t>
                      </a:r>
                      <a:endParaRPr lang="es-B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>
                          <a:effectLst/>
                        </a:rPr>
                        <a:t>0.10%</a:t>
                      </a:r>
                      <a:endParaRPr lang="es-B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 dirty="0">
                          <a:effectLst/>
                        </a:rPr>
                        <a:t>12.5</a:t>
                      </a:r>
                      <a:endParaRPr lang="es-B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0707218"/>
                  </a:ext>
                </a:extLst>
              </a:tr>
              <a:tr h="192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BO" sz="1200">
                          <a:effectLst/>
                        </a:rPr>
                        <a:t>ESPAÑA </a:t>
                      </a:r>
                      <a:endParaRPr lang="es-B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>
                          <a:effectLst/>
                        </a:rPr>
                        <a:t>0.00%</a:t>
                      </a:r>
                      <a:endParaRPr lang="es-B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 dirty="0">
                          <a:effectLst/>
                        </a:rPr>
                        <a:t>5.5</a:t>
                      </a:r>
                      <a:endParaRPr lang="es-B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60269073"/>
                  </a:ext>
                </a:extLst>
              </a:tr>
              <a:tr h="192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BO" sz="1200">
                          <a:effectLst/>
                        </a:rPr>
                        <a:t>JAPÓN </a:t>
                      </a:r>
                      <a:endParaRPr lang="es-B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>
                          <a:effectLst/>
                        </a:rPr>
                        <a:t>0.00%</a:t>
                      </a:r>
                      <a:endParaRPr lang="es-B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 dirty="0">
                          <a:effectLst/>
                        </a:rPr>
                        <a:t>3.6</a:t>
                      </a:r>
                      <a:endParaRPr lang="es-B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41453604"/>
                  </a:ext>
                </a:extLst>
              </a:tr>
              <a:tr h="192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BO" sz="1200">
                          <a:effectLst/>
                        </a:rPr>
                        <a:t>VENEZUELA </a:t>
                      </a:r>
                      <a:endParaRPr lang="es-B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>
                          <a:effectLst/>
                        </a:rPr>
                        <a:t>0.00%</a:t>
                      </a:r>
                      <a:endParaRPr lang="es-B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 dirty="0">
                          <a:effectLst/>
                        </a:rPr>
                        <a:t>0.5</a:t>
                      </a:r>
                      <a:endParaRPr lang="es-B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6256034"/>
                  </a:ext>
                </a:extLst>
              </a:tr>
              <a:tr h="192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BO" sz="1200">
                          <a:effectLst/>
                        </a:rPr>
                        <a:t>ITALIA </a:t>
                      </a:r>
                      <a:endParaRPr lang="es-B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>
                          <a:effectLst/>
                        </a:rPr>
                        <a:t>0.00%</a:t>
                      </a:r>
                      <a:endParaRPr lang="es-B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 dirty="0">
                          <a:effectLst/>
                        </a:rPr>
                        <a:t>5.6</a:t>
                      </a:r>
                      <a:endParaRPr lang="es-B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52618015"/>
                  </a:ext>
                </a:extLst>
              </a:tr>
              <a:tr h="192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BO" sz="1200">
                          <a:effectLst/>
                        </a:rPr>
                        <a:t>PRIVADOS </a:t>
                      </a:r>
                      <a:endParaRPr lang="es-B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>
                          <a:effectLst/>
                        </a:rPr>
                        <a:t>0.50%</a:t>
                      </a:r>
                      <a:endParaRPr lang="es-B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 dirty="0">
                          <a:effectLst/>
                        </a:rPr>
                        <a:t>73.5</a:t>
                      </a:r>
                      <a:endParaRPr lang="es-B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29585888"/>
                  </a:ext>
                </a:extLst>
              </a:tr>
              <a:tr h="192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BO" sz="1200">
                          <a:effectLst/>
                        </a:rPr>
                        <a:t>2. TÍTULOS DE DEUDA </a:t>
                      </a:r>
                      <a:endParaRPr lang="es-B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>
                          <a:effectLst/>
                        </a:rPr>
                        <a:t>13.60%</a:t>
                      </a:r>
                      <a:endParaRPr lang="es-BO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 dirty="0">
                          <a:effectLst/>
                        </a:rPr>
                        <a:t>1850</a:t>
                      </a:r>
                      <a:endParaRPr lang="es-BO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60533296"/>
                  </a:ext>
                </a:extLst>
              </a:tr>
              <a:tr h="192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BO" sz="1200" b="1" dirty="0">
                          <a:solidFill>
                            <a:schemeClr val="bg1"/>
                          </a:solidFill>
                          <a:effectLst/>
                        </a:rPr>
                        <a:t>TOTAL MEDIANO Y LARGO PLAZO </a:t>
                      </a:r>
                      <a:endParaRPr lang="es-BO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 b="1" dirty="0">
                          <a:solidFill>
                            <a:schemeClr val="bg1"/>
                          </a:solidFill>
                          <a:effectLst/>
                        </a:rPr>
                        <a:t>99%</a:t>
                      </a:r>
                      <a:endParaRPr lang="es-BO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BO" sz="1400" b="1" dirty="0">
                          <a:solidFill>
                            <a:schemeClr val="bg1"/>
                          </a:solidFill>
                          <a:effectLst/>
                        </a:rPr>
                        <a:t>13588.4</a:t>
                      </a:r>
                      <a:endParaRPr lang="es-BO" sz="2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89624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729C862-9CD3-452E-9DE7-EF3F2990EDD1}"/>
              </a:ext>
            </a:extLst>
          </p:cNvPr>
          <p:cNvSpPr txBox="1"/>
          <p:nvPr/>
        </p:nvSpPr>
        <p:spPr>
          <a:xfrm>
            <a:off x="1326776" y="6300466"/>
            <a:ext cx="6010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dirty="0"/>
              <a:t>Fuente: Banco Central de Bolivia</a:t>
            </a:r>
          </a:p>
        </p:txBody>
      </p:sp>
    </p:spTree>
    <p:extLst>
      <p:ext uri="{BB962C8B-B14F-4D97-AF65-F5344CB8AC3E}">
        <p14:creationId xmlns:p14="http://schemas.microsoft.com/office/powerpoint/2010/main" val="24087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5E273E5-4DBC-40C6-BCD7-C2CB76F6E1EF}"/>
              </a:ext>
            </a:extLst>
          </p:cNvPr>
          <p:cNvSpPr txBox="1"/>
          <p:nvPr/>
        </p:nvSpPr>
        <p:spPr>
          <a:xfrm>
            <a:off x="874058" y="3990219"/>
            <a:ext cx="72703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/>
              <a:t>Fuente: en base a: Deuda externa reforzará reservas y apalancará la inversión pública 09/01/2024</a:t>
            </a:r>
          </a:p>
          <a:p>
            <a:r>
              <a:rPr lang="es-MX" sz="1400" dirty="0"/>
              <a:t>https://eju.tv/2024/01/deuda-externa-reforzara-reservas-y-apalancara-la-inversion-publica/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B27DFE-48AE-46EC-9ECD-3B9571EF3DDC}"/>
              </a:ext>
            </a:extLst>
          </p:cNvPr>
          <p:cNvSpPr txBox="1"/>
          <p:nvPr/>
        </p:nvSpPr>
        <p:spPr>
          <a:xfrm>
            <a:off x="1506071" y="1940423"/>
            <a:ext cx="5522258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Deuda por desembolsar:  4.484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MM$us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Deuda existente: 13588.4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MM$us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deuda externa 18,072.4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MM$us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8436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84C907A-80AE-4B97-B03D-94CEBBCA3249}"/>
              </a:ext>
            </a:extLst>
          </p:cNvPr>
          <p:cNvSpPr txBox="1"/>
          <p:nvPr/>
        </p:nvSpPr>
        <p:spPr>
          <a:xfrm>
            <a:off x="1543050" y="2682875"/>
            <a:ext cx="645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2000" b="1" dirty="0"/>
              <a:t>LA MINERIA DE LOS MINERALES ESTRATEGICOS/CRITICOS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262037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4FC803-EABE-4BD3-9D5C-454848C67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5571"/>
            <a:ext cx="9144000" cy="482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5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8" name="Chart 437"/>
          <p:cNvGraphicFramePr/>
          <p:nvPr>
            <p:extLst>
              <p:ext uri="{D42A27DB-BD31-4B8C-83A1-F6EECF244321}">
                <p14:modId xmlns:p14="http://schemas.microsoft.com/office/powerpoint/2010/main" val="182816634"/>
              </p:ext>
            </p:extLst>
          </p:nvPr>
        </p:nvGraphicFramePr>
        <p:xfrm>
          <a:off x="144010" y="179310"/>
          <a:ext cx="8975912" cy="6528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39" name="TextBox 438"/>
          <p:cNvSpPr txBox="1"/>
          <p:nvPr/>
        </p:nvSpPr>
        <p:spPr>
          <a:xfrm>
            <a:off x="7630848" y="6525180"/>
            <a:ext cx="1435846" cy="331776"/>
          </a:xfrm>
          <a:prstGeom prst="rect">
            <a:avLst/>
          </a:prstGeom>
          <a:noFill/>
          <a:ln w="0">
            <a:noFill/>
          </a:ln>
        </p:spPr>
        <p:txBody>
          <a:bodyPr lIns="81638" tIns="40819" rIns="81638" bIns="40819" anchor="t">
            <a:noAutofit/>
          </a:bodyPr>
          <a:lstStyle/>
          <a:p>
            <a:r>
              <a:rPr lang="es-BO" sz="726" spc="-1">
                <a:solidFill>
                  <a:srgbClr val="000000"/>
                </a:solidFill>
                <a:latin typeface="Arial"/>
              </a:rPr>
              <a:t>TBL MINERIA lac cons</a:t>
            </a:r>
          </a:p>
        </p:txBody>
      </p:sp>
      <p:sp>
        <p:nvSpPr>
          <p:cNvPr id="440" name="TextBox 439"/>
          <p:cNvSpPr txBox="1"/>
          <p:nvPr/>
        </p:nvSpPr>
        <p:spPr>
          <a:xfrm>
            <a:off x="331776" y="6430806"/>
            <a:ext cx="3317760" cy="315775"/>
          </a:xfrm>
          <a:prstGeom prst="rect">
            <a:avLst/>
          </a:prstGeom>
          <a:noFill/>
          <a:ln w="0">
            <a:noFill/>
          </a:ln>
        </p:spPr>
        <p:txBody>
          <a:bodyPr lIns="81638" tIns="40819" rIns="81638" bIns="40819" anchor="t">
            <a:noAutofit/>
          </a:bodyPr>
          <a:lstStyle/>
          <a:p>
            <a:r>
              <a:rPr lang="es-BO" sz="1089" b="1" spc="-1">
                <a:solidFill>
                  <a:srgbClr val="000000"/>
                </a:solidFill>
                <a:latin typeface="Arial"/>
              </a:rPr>
              <a:t>Fuente: WMD</a:t>
            </a:r>
            <a:endParaRPr lang="es-BO" sz="1089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A8DE25-F831-4D9E-9408-C6358C4DEF2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7946" y="647710"/>
            <a:ext cx="8848107" cy="58986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9E1847F-BD5D-4067-BDBF-49D66C6A05DA}"/>
              </a:ext>
            </a:extLst>
          </p:cNvPr>
          <p:cNvSpPr/>
          <p:nvPr/>
        </p:nvSpPr>
        <p:spPr>
          <a:xfrm>
            <a:off x="967057" y="2053220"/>
            <a:ext cx="7004481" cy="2327301"/>
          </a:xfrm>
          <a:custGeom>
            <a:avLst/>
            <a:gdLst>
              <a:gd name="connsiteX0" fmla="*/ 0 w 7004481"/>
              <a:gd name="connsiteY0" fmla="*/ 2327301 h 2327301"/>
              <a:gd name="connsiteX1" fmla="*/ 781235 w 7004481"/>
              <a:gd name="connsiteY1" fmla="*/ 1661476 h 2327301"/>
              <a:gd name="connsiteX2" fmla="*/ 1376039 w 7004481"/>
              <a:gd name="connsiteY2" fmla="*/ 1874540 h 2327301"/>
              <a:gd name="connsiteX3" fmla="*/ 2929631 w 7004481"/>
              <a:gd name="connsiteY3" fmla="*/ 1386268 h 2327301"/>
              <a:gd name="connsiteX4" fmla="*/ 3409025 w 7004481"/>
              <a:gd name="connsiteY4" fmla="*/ 1031161 h 2327301"/>
              <a:gd name="connsiteX5" fmla="*/ 3462291 w 7004481"/>
              <a:gd name="connsiteY5" fmla="*/ 516256 h 2327301"/>
              <a:gd name="connsiteX6" fmla="*/ 4545367 w 7004481"/>
              <a:gd name="connsiteY6" fmla="*/ 10229 h 2327301"/>
              <a:gd name="connsiteX7" fmla="*/ 5965794 w 7004481"/>
              <a:gd name="connsiteY7" fmla="*/ 241048 h 2327301"/>
              <a:gd name="connsiteX8" fmla="*/ 6977848 w 7004481"/>
              <a:gd name="connsiteY8" fmla="*/ 986773 h 2327301"/>
              <a:gd name="connsiteX9" fmla="*/ 6977848 w 7004481"/>
              <a:gd name="connsiteY9" fmla="*/ 986773 h 2327301"/>
              <a:gd name="connsiteX10" fmla="*/ 7004481 w 7004481"/>
              <a:gd name="connsiteY10" fmla="*/ 995650 h 2327301"/>
              <a:gd name="connsiteX11" fmla="*/ 7004481 w 7004481"/>
              <a:gd name="connsiteY11" fmla="*/ 995650 h 2327301"/>
              <a:gd name="connsiteX12" fmla="*/ 7004481 w 7004481"/>
              <a:gd name="connsiteY12" fmla="*/ 995650 h 2327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04481" h="2327301">
                <a:moveTo>
                  <a:pt x="0" y="2327301"/>
                </a:moveTo>
                <a:cubicBezTo>
                  <a:pt x="275947" y="2032118"/>
                  <a:pt x="551895" y="1736936"/>
                  <a:pt x="781235" y="1661476"/>
                </a:cubicBezTo>
                <a:cubicBezTo>
                  <a:pt x="1010575" y="1586016"/>
                  <a:pt x="1017973" y="1920408"/>
                  <a:pt x="1376039" y="1874540"/>
                </a:cubicBezTo>
                <a:cubicBezTo>
                  <a:pt x="1734105" y="1828672"/>
                  <a:pt x="2590800" y="1526831"/>
                  <a:pt x="2929631" y="1386268"/>
                </a:cubicBezTo>
                <a:cubicBezTo>
                  <a:pt x="3268462" y="1245705"/>
                  <a:pt x="3320248" y="1176163"/>
                  <a:pt x="3409025" y="1031161"/>
                </a:cubicBezTo>
                <a:cubicBezTo>
                  <a:pt x="3497802" y="886159"/>
                  <a:pt x="3272901" y="686411"/>
                  <a:pt x="3462291" y="516256"/>
                </a:cubicBezTo>
                <a:cubicBezTo>
                  <a:pt x="3651681" y="346101"/>
                  <a:pt x="4128116" y="56097"/>
                  <a:pt x="4545367" y="10229"/>
                </a:cubicBezTo>
                <a:cubicBezTo>
                  <a:pt x="4962618" y="-35639"/>
                  <a:pt x="5560381" y="78291"/>
                  <a:pt x="5965794" y="241048"/>
                </a:cubicBezTo>
                <a:cubicBezTo>
                  <a:pt x="6371207" y="403805"/>
                  <a:pt x="6977848" y="986773"/>
                  <a:pt x="6977848" y="986773"/>
                </a:cubicBezTo>
                <a:lnTo>
                  <a:pt x="6977848" y="986773"/>
                </a:lnTo>
                <a:lnTo>
                  <a:pt x="7004481" y="995650"/>
                </a:lnTo>
                <a:lnTo>
                  <a:pt x="7004481" y="995650"/>
                </a:lnTo>
                <a:lnTo>
                  <a:pt x="7004481" y="99565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987691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48DF58D-BAB1-4CD6-B547-EB7D8347448F}"/>
              </a:ext>
            </a:extLst>
          </p:cNvPr>
          <p:cNvGraphicFramePr>
            <a:graphicFrameLocks noGrp="1"/>
          </p:cNvGraphicFramePr>
          <p:nvPr/>
        </p:nvGraphicFramePr>
        <p:xfrm>
          <a:off x="4274598" y="283236"/>
          <a:ext cx="4167985" cy="6535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863">
                  <a:extLst>
                    <a:ext uri="{9D8B030D-6E8A-4147-A177-3AD203B41FA5}">
                      <a16:colId xmlns:a16="http://schemas.microsoft.com/office/drawing/2014/main" val="3608384391"/>
                    </a:ext>
                  </a:extLst>
                </a:gridCol>
                <a:gridCol w="1966122">
                  <a:extLst>
                    <a:ext uri="{9D8B030D-6E8A-4147-A177-3AD203B41FA5}">
                      <a16:colId xmlns:a16="http://schemas.microsoft.com/office/drawing/2014/main" val="3251932825"/>
                    </a:ext>
                  </a:extLst>
                </a:gridCol>
              </a:tblGrid>
              <a:tr h="238409"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u="none" strike="noStrike" dirty="0">
                          <a:effectLst/>
                        </a:rPr>
                        <a:t>PAISES DESARROLLADOS </a:t>
                      </a:r>
                    </a:p>
                    <a:p>
                      <a:pPr algn="ctr" fontAlgn="b"/>
                      <a:r>
                        <a:rPr lang="es-BO" sz="1600" u="none" strike="noStrike" dirty="0">
                          <a:effectLst/>
                        </a:rPr>
                        <a:t>COMO ACUSADORES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274320" marR="8147" marT="81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u="none" strike="noStrike" dirty="0">
                          <a:effectLst/>
                        </a:rPr>
                        <a:t>N 1340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8147" marR="8147" marT="8147" marB="0" anchor="b"/>
                </a:tc>
                <a:extLst>
                  <a:ext uri="{0D108BD9-81ED-4DB2-BD59-A6C34878D82A}">
                    <a16:rowId xmlns:a16="http://schemas.microsoft.com/office/drawing/2014/main" val="2176447856"/>
                  </a:ext>
                </a:extLst>
              </a:tr>
              <a:tr h="238409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u="none" strike="noStrike">
                          <a:effectLst/>
                        </a:rPr>
                        <a:t>Israel</a:t>
                      </a:r>
                      <a:endParaRPr lang="es-BO" sz="16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274320" marR="8147" marT="8147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BO" sz="1600" u="none" strike="noStrike" dirty="0">
                          <a:effectLst/>
                        </a:rPr>
                        <a:t>7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822960" marR="8147" marT="8147" marB="0" anchor="b"/>
                </a:tc>
                <a:extLst>
                  <a:ext uri="{0D108BD9-81ED-4DB2-BD59-A6C34878D82A}">
                    <a16:rowId xmlns:a16="http://schemas.microsoft.com/office/drawing/2014/main" val="3798367598"/>
                  </a:ext>
                </a:extLst>
              </a:tr>
              <a:tr h="238409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u="none" strike="noStrike" dirty="0" err="1">
                          <a:effectLst/>
                        </a:rPr>
                        <a:t>Japan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274320" marR="8147" marT="8147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BO" sz="1600" u="none" strike="noStrike">
                          <a:effectLst/>
                        </a:rPr>
                        <a:t>6</a:t>
                      </a:r>
                      <a:endParaRPr lang="es-BO" sz="16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822960" marR="8147" marT="8147" marB="0" anchor="b"/>
                </a:tc>
                <a:extLst>
                  <a:ext uri="{0D108BD9-81ED-4DB2-BD59-A6C34878D82A}">
                    <a16:rowId xmlns:a16="http://schemas.microsoft.com/office/drawing/2014/main" val="2060546756"/>
                  </a:ext>
                </a:extLst>
              </a:tr>
              <a:tr h="238409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u="none" strike="noStrike" dirty="0" err="1">
                          <a:effectLst/>
                        </a:rPr>
                        <a:t>Netherlands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274320" marR="8147" marT="8147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BO" sz="1600" u="none" strike="noStrike" dirty="0">
                          <a:effectLst/>
                        </a:rPr>
                        <a:t>128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822960" marR="8147" marT="8147" marB="0" anchor="b"/>
                </a:tc>
                <a:extLst>
                  <a:ext uri="{0D108BD9-81ED-4DB2-BD59-A6C34878D82A}">
                    <a16:rowId xmlns:a16="http://schemas.microsoft.com/office/drawing/2014/main" val="1345876449"/>
                  </a:ext>
                </a:extLst>
              </a:tr>
              <a:tr h="238409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u="none" strike="noStrike">
                          <a:effectLst/>
                        </a:rPr>
                        <a:t>United Kingdom</a:t>
                      </a:r>
                      <a:endParaRPr lang="es-BO" sz="16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274320" marR="8147" marT="8147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BO" sz="1600" u="none" strike="noStrike">
                          <a:effectLst/>
                        </a:rPr>
                        <a:t>100</a:t>
                      </a:r>
                      <a:endParaRPr lang="es-BO" sz="16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822960" marR="8147" marT="8147" marB="0" anchor="b"/>
                </a:tc>
                <a:extLst>
                  <a:ext uri="{0D108BD9-81ED-4DB2-BD59-A6C34878D82A}">
                    <a16:rowId xmlns:a16="http://schemas.microsoft.com/office/drawing/2014/main" val="1164198241"/>
                  </a:ext>
                </a:extLst>
              </a:tr>
              <a:tr h="238409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u="none" strike="noStrike" dirty="0" err="1">
                          <a:effectLst/>
                        </a:rPr>
                        <a:t>Germany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274320" marR="8147" marT="8147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BO" sz="1600" u="none" strike="noStrike">
                          <a:effectLst/>
                        </a:rPr>
                        <a:t>78</a:t>
                      </a:r>
                      <a:endParaRPr lang="es-BO" sz="16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822960" marR="8147" marT="8147" marB="0" anchor="b"/>
                </a:tc>
                <a:extLst>
                  <a:ext uri="{0D108BD9-81ED-4DB2-BD59-A6C34878D82A}">
                    <a16:rowId xmlns:a16="http://schemas.microsoft.com/office/drawing/2014/main" val="1642987341"/>
                  </a:ext>
                </a:extLst>
              </a:tr>
              <a:tr h="238409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u="none" strike="noStrike">
                          <a:effectLst/>
                        </a:rPr>
                        <a:t>Spain</a:t>
                      </a:r>
                      <a:endParaRPr lang="es-BO" sz="16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274320" marR="8147" marT="8147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BO" sz="1600" u="none" strike="noStrike" dirty="0">
                          <a:effectLst/>
                        </a:rPr>
                        <a:t>68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822960" marR="8147" marT="8147" marB="0" anchor="b"/>
                </a:tc>
                <a:extLst>
                  <a:ext uri="{0D108BD9-81ED-4DB2-BD59-A6C34878D82A}">
                    <a16:rowId xmlns:a16="http://schemas.microsoft.com/office/drawing/2014/main" val="1919490747"/>
                  </a:ext>
                </a:extLst>
              </a:tr>
              <a:tr h="238409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u="none" strike="noStrike" dirty="0">
                          <a:effectLst/>
                        </a:rPr>
                        <a:t>France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274320" marR="8147" marT="8147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BO" sz="1600" u="none" strike="noStrike">
                          <a:effectLst/>
                        </a:rPr>
                        <a:t>63</a:t>
                      </a:r>
                      <a:endParaRPr lang="es-BO" sz="16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822960" marR="8147" marT="8147" marB="0" anchor="b"/>
                </a:tc>
                <a:extLst>
                  <a:ext uri="{0D108BD9-81ED-4DB2-BD59-A6C34878D82A}">
                    <a16:rowId xmlns:a16="http://schemas.microsoft.com/office/drawing/2014/main" val="3204683545"/>
                  </a:ext>
                </a:extLst>
              </a:tr>
              <a:tr h="238409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u="none" strike="noStrike">
                          <a:effectLst/>
                        </a:rPr>
                        <a:t>Italy</a:t>
                      </a:r>
                      <a:endParaRPr lang="es-BO" sz="16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274320" marR="8147" marT="8147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BO" sz="1600" u="none" strike="noStrike" dirty="0">
                          <a:effectLst/>
                        </a:rPr>
                        <a:t>48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822960" marR="8147" marT="8147" marB="0" anchor="b"/>
                </a:tc>
                <a:extLst>
                  <a:ext uri="{0D108BD9-81ED-4DB2-BD59-A6C34878D82A}">
                    <a16:rowId xmlns:a16="http://schemas.microsoft.com/office/drawing/2014/main" val="3916986838"/>
                  </a:ext>
                </a:extLst>
              </a:tr>
              <a:tr h="238409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u="none" strike="noStrike">
                          <a:effectLst/>
                        </a:rPr>
                        <a:t>Switzerland</a:t>
                      </a:r>
                      <a:endParaRPr lang="es-BO" sz="16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274320" marR="8147" marT="8147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BO" sz="1600" u="none" strike="noStrike" dirty="0">
                          <a:effectLst/>
                        </a:rPr>
                        <a:t>44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822960" marR="8147" marT="8147" marB="0" anchor="b"/>
                </a:tc>
                <a:extLst>
                  <a:ext uri="{0D108BD9-81ED-4DB2-BD59-A6C34878D82A}">
                    <a16:rowId xmlns:a16="http://schemas.microsoft.com/office/drawing/2014/main" val="3547704819"/>
                  </a:ext>
                </a:extLst>
              </a:tr>
              <a:tr h="238409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u="none" strike="noStrike" dirty="0" err="1">
                          <a:effectLst/>
                        </a:rPr>
                        <a:t>Luxembourg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274320" marR="8147" marT="8147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BO" sz="1600" u="none" strike="noStrike">
                          <a:effectLst/>
                        </a:rPr>
                        <a:t>43</a:t>
                      </a:r>
                      <a:endParaRPr lang="es-BO" sz="16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822960" marR="8147" marT="8147" marB="0" anchor="b"/>
                </a:tc>
                <a:extLst>
                  <a:ext uri="{0D108BD9-81ED-4DB2-BD59-A6C34878D82A}">
                    <a16:rowId xmlns:a16="http://schemas.microsoft.com/office/drawing/2014/main" val="3557881844"/>
                  </a:ext>
                </a:extLst>
              </a:tr>
              <a:tr h="238409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u="none" strike="noStrike">
                          <a:effectLst/>
                        </a:rPr>
                        <a:t>Austria</a:t>
                      </a:r>
                      <a:endParaRPr lang="es-BO" sz="16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274320" marR="8147" marT="8147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BO" sz="1600" u="none" strike="noStrike">
                          <a:effectLst/>
                        </a:rPr>
                        <a:t>32</a:t>
                      </a:r>
                      <a:endParaRPr lang="es-BO" sz="16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822960" marR="8147" marT="8147" marB="0" anchor="b"/>
                </a:tc>
                <a:extLst>
                  <a:ext uri="{0D108BD9-81ED-4DB2-BD59-A6C34878D82A}">
                    <a16:rowId xmlns:a16="http://schemas.microsoft.com/office/drawing/2014/main" val="1461188114"/>
                  </a:ext>
                </a:extLst>
              </a:tr>
              <a:tr h="238409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u="none" strike="noStrike">
                          <a:effectLst/>
                        </a:rPr>
                        <a:t>Belgium</a:t>
                      </a:r>
                      <a:endParaRPr lang="es-BO" sz="16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274320" marR="8147" marT="8147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BO" sz="1600" u="none" strike="noStrike" dirty="0">
                          <a:effectLst/>
                        </a:rPr>
                        <a:t>20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822960" marR="8147" marT="8147" marB="0" anchor="b"/>
                </a:tc>
                <a:extLst>
                  <a:ext uri="{0D108BD9-81ED-4DB2-BD59-A6C34878D82A}">
                    <a16:rowId xmlns:a16="http://schemas.microsoft.com/office/drawing/2014/main" val="1432495458"/>
                  </a:ext>
                </a:extLst>
              </a:tr>
              <a:tr h="238409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u="none" strike="noStrike" dirty="0" err="1">
                          <a:effectLst/>
                        </a:rPr>
                        <a:t>Sweden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274320" marR="8147" marT="8147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BO" sz="1600" u="none" strike="noStrike">
                          <a:effectLst/>
                        </a:rPr>
                        <a:t>12</a:t>
                      </a:r>
                      <a:endParaRPr lang="es-BO" sz="16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822960" marR="8147" marT="8147" marB="0" anchor="b"/>
                </a:tc>
                <a:extLst>
                  <a:ext uri="{0D108BD9-81ED-4DB2-BD59-A6C34878D82A}">
                    <a16:rowId xmlns:a16="http://schemas.microsoft.com/office/drawing/2014/main" val="1652042495"/>
                  </a:ext>
                </a:extLst>
              </a:tr>
              <a:tr h="238409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u="none" strike="noStrike">
                          <a:effectLst/>
                        </a:rPr>
                        <a:t>Australia</a:t>
                      </a:r>
                      <a:endParaRPr lang="es-BO" sz="16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274320" marR="8147" marT="8147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BO" sz="1600" u="none" strike="noStrike" dirty="0">
                          <a:effectLst/>
                        </a:rPr>
                        <a:t>9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822960" marR="8147" marT="8147" marB="0" anchor="b"/>
                </a:tc>
                <a:extLst>
                  <a:ext uri="{0D108BD9-81ED-4DB2-BD59-A6C34878D82A}">
                    <a16:rowId xmlns:a16="http://schemas.microsoft.com/office/drawing/2014/main" val="1348727878"/>
                  </a:ext>
                </a:extLst>
              </a:tr>
              <a:tr h="238409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u="none" strike="noStrike">
                          <a:effectLst/>
                        </a:rPr>
                        <a:t>Denmark</a:t>
                      </a:r>
                      <a:endParaRPr lang="es-BO" sz="16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274320" marR="8147" marT="8147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BO" sz="1600" u="none" strike="noStrike" dirty="0">
                          <a:effectLst/>
                        </a:rPr>
                        <a:t>7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822960" marR="8147" marT="8147" marB="0" anchor="b"/>
                </a:tc>
                <a:extLst>
                  <a:ext uri="{0D108BD9-81ED-4DB2-BD59-A6C34878D82A}">
                    <a16:rowId xmlns:a16="http://schemas.microsoft.com/office/drawing/2014/main" val="1942866594"/>
                  </a:ext>
                </a:extLst>
              </a:tr>
              <a:tr h="238409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u="none" strike="noStrike">
                          <a:effectLst/>
                        </a:rPr>
                        <a:t>Portugal</a:t>
                      </a:r>
                      <a:endParaRPr lang="es-BO" sz="16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274320" marR="8147" marT="8147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BO" sz="1600" u="none" strike="noStrike">
                          <a:effectLst/>
                        </a:rPr>
                        <a:t>7</a:t>
                      </a:r>
                      <a:endParaRPr lang="es-BO" sz="16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822960" marR="8147" marT="8147" marB="0" anchor="b"/>
                </a:tc>
                <a:extLst>
                  <a:ext uri="{0D108BD9-81ED-4DB2-BD59-A6C34878D82A}">
                    <a16:rowId xmlns:a16="http://schemas.microsoft.com/office/drawing/2014/main" val="3935239524"/>
                  </a:ext>
                </a:extLst>
              </a:tr>
              <a:tr h="238409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u="none" strike="noStrike" dirty="0" err="1">
                          <a:effectLst/>
                        </a:rPr>
                        <a:t>Norway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274320" marR="8147" marT="8147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BO" sz="1600" u="none" strike="noStrike" dirty="0">
                          <a:effectLst/>
                        </a:rPr>
                        <a:t>5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822960" marR="8147" marT="8147" marB="0" anchor="b"/>
                </a:tc>
                <a:extLst>
                  <a:ext uri="{0D108BD9-81ED-4DB2-BD59-A6C34878D82A}">
                    <a16:rowId xmlns:a16="http://schemas.microsoft.com/office/drawing/2014/main" val="2470343466"/>
                  </a:ext>
                </a:extLst>
              </a:tr>
              <a:tr h="238409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u="none" strike="noStrike" dirty="0" err="1">
                          <a:effectLst/>
                        </a:rPr>
                        <a:t>Finland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274320" marR="8147" marT="8147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BO" sz="1600" u="none" strike="noStrike">
                          <a:effectLst/>
                        </a:rPr>
                        <a:t>3</a:t>
                      </a:r>
                      <a:endParaRPr lang="es-BO" sz="16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822960" marR="8147" marT="8147" marB="0" anchor="b"/>
                </a:tc>
                <a:extLst>
                  <a:ext uri="{0D108BD9-81ED-4DB2-BD59-A6C34878D82A}">
                    <a16:rowId xmlns:a16="http://schemas.microsoft.com/office/drawing/2014/main" val="2016726159"/>
                  </a:ext>
                </a:extLst>
              </a:tr>
              <a:tr h="238409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u="none" strike="noStrike">
                          <a:effectLst/>
                        </a:rPr>
                        <a:t>Ireland</a:t>
                      </a:r>
                      <a:endParaRPr lang="es-BO" sz="1600" b="0" i="0" u="none" strike="noStrike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274320" marR="8147" marT="8147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BO" sz="1600" u="none" strike="noStrike" dirty="0">
                          <a:effectLst/>
                        </a:rPr>
                        <a:t>2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822960" marR="8147" marT="8147" marB="0" anchor="b"/>
                </a:tc>
                <a:extLst>
                  <a:ext uri="{0D108BD9-81ED-4DB2-BD59-A6C34878D82A}">
                    <a16:rowId xmlns:a16="http://schemas.microsoft.com/office/drawing/2014/main" val="1705353351"/>
                  </a:ext>
                </a:extLst>
              </a:tr>
              <a:tr h="238409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u="none" strike="noStrike" dirty="0">
                          <a:effectLst/>
                        </a:rPr>
                        <a:t>EE.UU.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274320" marR="8147" marT="8147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BO" sz="1600" u="none" strike="noStrike" dirty="0">
                          <a:effectLst/>
                        </a:rPr>
                        <a:t>207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822960" marR="8147" marT="8147" marB="0" anchor="b"/>
                </a:tc>
                <a:extLst>
                  <a:ext uri="{0D108BD9-81ED-4DB2-BD59-A6C34878D82A}">
                    <a16:rowId xmlns:a16="http://schemas.microsoft.com/office/drawing/2014/main" val="1833071433"/>
                  </a:ext>
                </a:extLst>
              </a:tr>
              <a:tr h="238409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u="none" strike="noStrike" dirty="0" err="1">
                          <a:effectLst/>
                        </a:rPr>
                        <a:t>Canada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274320" marR="8147" marT="8147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BO" sz="1600" u="none" strike="noStrike" dirty="0">
                          <a:effectLst/>
                        </a:rPr>
                        <a:t>64</a:t>
                      </a:r>
                      <a:endParaRPr lang="es-BO" sz="16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822960" marR="8147" marT="8147" marB="0" anchor="b"/>
                </a:tc>
                <a:extLst>
                  <a:ext uri="{0D108BD9-81ED-4DB2-BD59-A6C34878D82A}">
                    <a16:rowId xmlns:a16="http://schemas.microsoft.com/office/drawing/2014/main" val="1201196279"/>
                  </a:ext>
                </a:extLst>
              </a:tr>
              <a:tr h="238409">
                <a:tc>
                  <a:txBody>
                    <a:bodyPr/>
                    <a:lstStyle/>
                    <a:p>
                      <a:pPr algn="l" fontAlgn="b"/>
                      <a:r>
                        <a:rPr lang="es-BO" sz="1600" b="1" u="none" strike="noStrike" dirty="0">
                          <a:effectLst/>
                        </a:rPr>
                        <a:t>Total</a:t>
                      </a:r>
                      <a:endParaRPr lang="es-BO" sz="16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274320" marR="8147" marT="8147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BO" sz="1600" b="1" u="none" strike="noStrike" dirty="0">
                          <a:effectLst/>
                        </a:rPr>
                        <a:t>953</a:t>
                      </a:r>
                      <a:endParaRPr lang="es-BO" sz="16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822960" marR="8147" marT="8147" marB="0" anchor="b"/>
                </a:tc>
                <a:extLst>
                  <a:ext uri="{0D108BD9-81ED-4DB2-BD59-A6C34878D82A}">
                    <a16:rowId xmlns:a16="http://schemas.microsoft.com/office/drawing/2014/main" val="86907907"/>
                  </a:ext>
                </a:extLst>
              </a:tr>
              <a:tr h="23840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Porcentaje</a:t>
                      </a:r>
                      <a:endParaRPr lang="es-BO" sz="16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274320" marR="8147" marT="8147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BO" sz="1600" b="1" u="none" strike="noStrike" dirty="0">
                          <a:effectLst/>
                        </a:rPr>
                        <a:t>71.12%</a:t>
                      </a:r>
                      <a:endParaRPr lang="es-BO" sz="1600" b="1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822960" marR="8147" marT="8147" marB="0" anchor="b"/>
                </a:tc>
                <a:extLst>
                  <a:ext uri="{0D108BD9-81ED-4DB2-BD59-A6C34878D82A}">
                    <a16:rowId xmlns:a16="http://schemas.microsoft.com/office/drawing/2014/main" val="40219553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B9CC360-71CB-4386-B1BE-65D0A0F01198}"/>
              </a:ext>
            </a:extLst>
          </p:cNvPr>
          <p:cNvSpPr txBox="1"/>
          <p:nvPr/>
        </p:nvSpPr>
        <p:spPr>
          <a:xfrm>
            <a:off x="261891" y="5707583"/>
            <a:ext cx="37508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/>
            <a:r>
              <a:rPr lang="en-US" sz="1100" dirty="0">
                <a:latin typeface="Liberation Sans" pitchFamily="18"/>
                <a:ea typeface="Noto Sans CJK SC" pitchFamily="2"/>
                <a:cs typeface="Lohit Devanagari" pitchFamily="2"/>
              </a:rPr>
              <a:t>UNCTAD, Investment Dispute Settlement Navigator: full data release as of 31/07/2022 (excel format), available at https://investmentpolicy.unctad.org/investment-dispute-settlement</a:t>
            </a:r>
          </a:p>
        </p:txBody>
      </p:sp>
    </p:spTree>
    <p:extLst>
      <p:ext uri="{BB962C8B-B14F-4D97-AF65-F5344CB8AC3E}">
        <p14:creationId xmlns:p14="http://schemas.microsoft.com/office/powerpoint/2010/main" val="369699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36F535-8885-467E-B68D-B44138F0CF7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3271" y="1234871"/>
            <a:ext cx="8875008" cy="44789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A651DB-2A82-49C6-84F7-2628F8611B9D}"/>
              </a:ext>
            </a:extLst>
          </p:cNvPr>
          <p:cNvSpPr txBox="1"/>
          <p:nvPr/>
        </p:nvSpPr>
        <p:spPr>
          <a:xfrm>
            <a:off x="829767" y="820152"/>
            <a:ext cx="8045568" cy="338960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/>
          <a:lstStyle/>
          <a:p>
            <a:pPr hangingPunct="0"/>
            <a:r>
              <a:rPr lang="en-US" sz="1814" b="1">
                <a:latin typeface="Liberation Sans" pitchFamily="18"/>
                <a:ea typeface="Noto Sans CJK SC" pitchFamily="2"/>
                <a:cs typeface="Lohit Devanagari" pitchFamily="2"/>
              </a:rPr>
              <a:t>Ubicación de minas de cobre y litio y niveles de estrés hídrico,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C3684-DB36-405B-AC3D-C8E2267666EC}"/>
              </a:ext>
            </a:extLst>
          </p:cNvPr>
          <p:cNvSpPr txBox="1"/>
          <p:nvPr/>
        </p:nvSpPr>
        <p:spPr>
          <a:xfrm>
            <a:off x="1076993" y="6037848"/>
            <a:ext cx="3986863" cy="339287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/>
          <a:lstStyle/>
          <a:p>
            <a:pPr hangingPunct="0"/>
            <a:r>
              <a:rPr lang="en-US" sz="907">
                <a:latin typeface="Liberation Sans" pitchFamily="18"/>
                <a:ea typeface="Noto Sans CJK SC" pitchFamily="2"/>
                <a:cs typeface="Lohit Devanagari" pitchFamily="2"/>
              </a:rPr>
              <a:t>https://www.iea.org/commentaries/reducing-the-impact-of-extractive-industries-on-groundwater-resources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4E79E49-588E-4B6B-B373-13F86F65C71E}"/>
              </a:ext>
            </a:extLst>
          </p:cNvPr>
          <p:cNvSpPr txBox="1"/>
          <p:nvPr/>
        </p:nvSpPr>
        <p:spPr>
          <a:xfrm>
            <a:off x="6158752" y="5737412"/>
            <a:ext cx="2501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200" dirty="0"/>
              <a:t>GRACIAS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887724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12AE6-E926-497E-A6A8-C84469C15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09805"/>
            <a:ext cx="7886700" cy="821113"/>
          </a:xfrm>
        </p:spPr>
        <p:txBody>
          <a:bodyPr>
            <a:noAutofit/>
          </a:bodyPr>
          <a:lstStyle/>
          <a:p>
            <a:pPr algn="ctr"/>
            <a:r>
              <a:rPr lang="es-B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China en la cadena de </a:t>
            </a:r>
            <a:br>
              <a:rPr lang="es-B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B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producción de baterías de litio</a:t>
            </a:r>
          </a:p>
        </p:txBody>
      </p:sp>
    </p:spTree>
    <p:extLst>
      <p:ext uri="{BB962C8B-B14F-4D97-AF65-F5344CB8AC3E}">
        <p14:creationId xmlns:p14="http://schemas.microsoft.com/office/powerpoint/2010/main" val="2707369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5" name="Group 1">
            <a:extLst>
              <a:ext uri="{FF2B5EF4-FFF2-40B4-BE49-F238E27FC236}">
                <a16:creationId xmlns:a16="http://schemas.microsoft.com/office/drawing/2014/main" id="{1520F5A1-7DAC-4DD1-A818-B3798401E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334739"/>
              </p:ext>
            </p:extLst>
          </p:nvPr>
        </p:nvGraphicFramePr>
        <p:xfrm>
          <a:off x="3474721" y="2298601"/>
          <a:ext cx="4779360" cy="3031200"/>
        </p:xfrm>
        <a:graphic>
          <a:graphicData uri="http://schemas.openxmlformats.org/drawingml/2006/table">
            <a:tbl>
              <a:tblPr/>
              <a:tblGrid>
                <a:gridCol w="473760">
                  <a:extLst>
                    <a:ext uri="{9D8B030D-6E8A-4147-A177-3AD203B41FA5}">
                      <a16:colId xmlns:a16="http://schemas.microsoft.com/office/drawing/2014/main" val="2849269396"/>
                    </a:ext>
                  </a:extLst>
                </a:gridCol>
                <a:gridCol w="4305600">
                  <a:extLst>
                    <a:ext uri="{9D8B030D-6E8A-4147-A177-3AD203B41FA5}">
                      <a16:colId xmlns:a16="http://schemas.microsoft.com/office/drawing/2014/main" val="3805437225"/>
                    </a:ext>
                  </a:extLst>
                </a:gridCol>
              </a:tblGrid>
              <a:tr h="757440"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Minería</a:t>
                      </a:r>
                      <a:endParaRPr kumimoji="0" lang="en-US" altLang="es-BO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886480"/>
                  </a:ext>
                </a:extLst>
              </a:tr>
              <a:tr h="757440"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Procesamiento</a:t>
                      </a:r>
                      <a:r>
                        <a:rPr kumimoji="0" lang="en-US" altLang="es-B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s-BO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químico</a:t>
                      </a:r>
                      <a:r>
                        <a:rPr kumimoji="0" lang="en-US" altLang="es-B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kumimoji="0" lang="en-US" altLang="es-BO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refinación</a:t>
                      </a:r>
                      <a:endParaRPr kumimoji="0" lang="en-US" altLang="es-BO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22675"/>
                  </a:ext>
                </a:extLst>
              </a:tr>
              <a:tr h="757440"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s-ES" altLang="es-B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Producción de cátodos y ánodos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507579"/>
                  </a:ext>
                </a:extLst>
              </a:tr>
              <a:tr h="758880"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Producción de baterías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686213"/>
                  </a:ext>
                </a:extLst>
              </a:tr>
            </a:tbl>
          </a:graphicData>
        </a:graphic>
      </p:graphicFrame>
      <p:sp>
        <p:nvSpPr>
          <p:cNvPr id="26656" name="Text Box 32">
            <a:extLst>
              <a:ext uri="{FF2B5EF4-FFF2-40B4-BE49-F238E27FC236}">
                <a16:creationId xmlns:a16="http://schemas.microsoft.com/office/drawing/2014/main" id="{4D1A6E74-BA81-4B08-B336-D21E295E0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866" y="1528199"/>
            <a:ext cx="6623746" cy="44318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lIns="81638" tIns="60085" rIns="81638" bIns="40819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s-ES" altLang="es-BO" sz="2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cuatro pasos  de la producción de  baterías de litio</a:t>
            </a:r>
          </a:p>
        </p:txBody>
      </p:sp>
    </p:spTree>
    <p:extLst>
      <p:ext uri="{BB962C8B-B14F-4D97-AF65-F5344CB8AC3E}">
        <p14:creationId xmlns:p14="http://schemas.microsoft.com/office/powerpoint/2010/main" val="13698201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9" name="Group 1">
            <a:extLst>
              <a:ext uri="{FF2B5EF4-FFF2-40B4-BE49-F238E27FC236}">
                <a16:creationId xmlns:a16="http://schemas.microsoft.com/office/drawing/2014/main" id="{F665B466-C9D8-4CAF-992E-C8CA2C6E4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227912"/>
              </p:ext>
            </p:extLst>
          </p:nvPr>
        </p:nvGraphicFramePr>
        <p:xfrm>
          <a:off x="1624320" y="2572390"/>
          <a:ext cx="5895360" cy="1415520"/>
        </p:xfrm>
        <a:graphic>
          <a:graphicData uri="http://schemas.openxmlformats.org/drawingml/2006/table">
            <a:tbl>
              <a:tblPr/>
              <a:tblGrid>
                <a:gridCol w="1476000">
                  <a:extLst>
                    <a:ext uri="{9D8B030D-6E8A-4147-A177-3AD203B41FA5}">
                      <a16:colId xmlns:a16="http://schemas.microsoft.com/office/drawing/2014/main" val="3713339312"/>
                    </a:ext>
                  </a:extLst>
                </a:gridCol>
                <a:gridCol w="1473120">
                  <a:extLst>
                    <a:ext uri="{9D8B030D-6E8A-4147-A177-3AD203B41FA5}">
                      <a16:colId xmlns:a16="http://schemas.microsoft.com/office/drawing/2014/main" val="12910690"/>
                    </a:ext>
                  </a:extLst>
                </a:gridCol>
                <a:gridCol w="1473120">
                  <a:extLst>
                    <a:ext uri="{9D8B030D-6E8A-4147-A177-3AD203B41FA5}">
                      <a16:colId xmlns:a16="http://schemas.microsoft.com/office/drawing/2014/main" val="1441520790"/>
                    </a:ext>
                  </a:extLst>
                </a:gridCol>
                <a:gridCol w="1473120">
                  <a:extLst>
                    <a:ext uri="{9D8B030D-6E8A-4147-A177-3AD203B41FA5}">
                      <a16:colId xmlns:a16="http://schemas.microsoft.com/office/drawing/2014/main" val="1960882347"/>
                    </a:ext>
                  </a:extLst>
                </a:gridCol>
              </a:tblGrid>
              <a:tr h="948960"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endParaRPr kumimoji="0" lang="es-ES" altLang="es-BO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s-ES" altLang="es-B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Minería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s-ES" altLang="es-B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Refinado químico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s-ES" altLang="es-B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Producción de cátodos y ánodos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s-ES" altLang="es-B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Producción de baterías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564220"/>
                  </a:ext>
                </a:extLst>
              </a:tr>
              <a:tr h="466560"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s-ES" altLang="es-B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06802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23%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4C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s-ES" altLang="es-B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06802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80%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s-ES" altLang="es-B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06802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66%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4C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s-ES" altLang="es-B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06802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73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879260"/>
                  </a:ext>
                </a:extLst>
              </a:tr>
            </a:tbl>
          </a:graphicData>
        </a:graphic>
      </p:graphicFrame>
      <p:sp>
        <p:nvSpPr>
          <p:cNvPr id="27680" name="Text Box 32">
            <a:extLst>
              <a:ext uri="{FF2B5EF4-FFF2-40B4-BE49-F238E27FC236}">
                <a16:creationId xmlns:a16="http://schemas.microsoft.com/office/drawing/2014/main" id="{DA4DC60F-BC96-4193-8872-884B38064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320" y="1103780"/>
            <a:ext cx="3317760" cy="852480"/>
          </a:xfrm>
          <a:prstGeom prst="rect">
            <a:avLst/>
          </a:prstGeom>
          <a:noFill/>
          <a:ln>
            <a:noFill/>
          </a:ln>
          <a:effectLst/>
        </p:spPr>
        <p:txBody>
          <a:bodyPr lIns="81638" tIns="56820" rIns="81638" bIns="40819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buClrTx/>
              <a:buFontTx/>
              <a:buNone/>
            </a:pPr>
            <a:r>
              <a:rPr lang="es-ES" altLang="es-BO" sz="1814" b="1" dirty="0"/>
              <a:t>Participación de China </a:t>
            </a:r>
          </a:p>
          <a:p>
            <a:pPr algn="just">
              <a:buClrTx/>
              <a:buFontTx/>
              <a:buNone/>
            </a:pPr>
            <a:r>
              <a:rPr lang="es-ES" altLang="es-BO" sz="1814" b="1" dirty="0"/>
              <a:t>en la cadena de producción </a:t>
            </a:r>
          </a:p>
          <a:p>
            <a:pPr algn="just">
              <a:buClrTx/>
              <a:buFontTx/>
              <a:buNone/>
            </a:pPr>
            <a:r>
              <a:rPr lang="es-ES" altLang="es-BO" sz="1814" b="1" dirty="0"/>
              <a:t>de las baterías de litio</a:t>
            </a:r>
          </a:p>
        </p:txBody>
      </p:sp>
      <p:sp>
        <p:nvSpPr>
          <p:cNvPr id="27681" name="Text Box 33">
            <a:extLst>
              <a:ext uri="{FF2B5EF4-FFF2-40B4-BE49-F238E27FC236}">
                <a16:creationId xmlns:a16="http://schemas.microsoft.com/office/drawing/2014/main" id="{0E589DED-E2F2-4275-9984-A88AD0B6F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200" y="5456520"/>
            <a:ext cx="7257600" cy="66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0615" rIns="81638" bIns="40819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s-ES" altLang="es-BO" sz="1089" i="1" dirty="0"/>
              <a:t>Fuente: https://www.benchmarkminerals.com/membership/china-controls-sway-of-electric-vehicle-power-through-battery-chemicals-cathode-and-anode-production/</a:t>
            </a:r>
          </a:p>
        </p:txBody>
      </p:sp>
    </p:spTree>
    <p:extLst>
      <p:ext uri="{BB962C8B-B14F-4D97-AF65-F5344CB8AC3E}">
        <p14:creationId xmlns:p14="http://schemas.microsoft.com/office/powerpoint/2010/main" val="2015173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Group 1">
            <a:extLst>
              <a:ext uri="{FF2B5EF4-FFF2-40B4-BE49-F238E27FC236}">
                <a16:creationId xmlns:a16="http://schemas.microsoft.com/office/drawing/2014/main" id="{9BA2DDCA-E469-4BE3-A3BB-B44E582F4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458779"/>
              </p:ext>
            </p:extLst>
          </p:nvPr>
        </p:nvGraphicFramePr>
        <p:xfrm>
          <a:off x="538560" y="1371240"/>
          <a:ext cx="8087040" cy="4481280"/>
        </p:xfrm>
        <a:graphic>
          <a:graphicData uri="http://schemas.openxmlformats.org/drawingml/2006/table">
            <a:tbl>
              <a:tblPr/>
              <a:tblGrid>
                <a:gridCol w="1601280">
                  <a:extLst>
                    <a:ext uri="{9D8B030D-6E8A-4147-A177-3AD203B41FA5}">
                      <a16:colId xmlns:a16="http://schemas.microsoft.com/office/drawing/2014/main" val="3470937656"/>
                    </a:ext>
                  </a:extLst>
                </a:gridCol>
                <a:gridCol w="946080">
                  <a:extLst>
                    <a:ext uri="{9D8B030D-6E8A-4147-A177-3AD203B41FA5}">
                      <a16:colId xmlns:a16="http://schemas.microsoft.com/office/drawing/2014/main" val="4240605084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870255201"/>
                    </a:ext>
                  </a:extLst>
                </a:gridCol>
                <a:gridCol w="1301760">
                  <a:extLst>
                    <a:ext uri="{9D8B030D-6E8A-4147-A177-3AD203B41FA5}">
                      <a16:colId xmlns:a16="http://schemas.microsoft.com/office/drawing/2014/main" val="2803791243"/>
                    </a:ext>
                  </a:extLst>
                </a:gridCol>
                <a:gridCol w="1320480">
                  <a:extLst>
                    <a:ext uri="{9D8B030D-6E8A-4147-A177-3AD203B41FA5}">
                      <a16:colId xmlns:a16="http://schemas.microsoft.com/office/drawing/2014/main" val="1927215894"/>
                    </a:ext>
                  </a:extLst>
                </a:gridCol>
                <a:gridCol w="876960">
                  <a:extLst>
                    <a:ext uri="{9D8B030D-6E8A-4147-A177-3AD203B41FA5}">
                      <a16:colId xmlns:a16="http://schemas.microsoft.com/office/drawing/2014/main" val="2005776230"/>
                    </a:ext>
                  </a:extLst>
                </a:gridCol>
                <a:gridCol w="816480">
                  <a:extLst>
                    <a:ext uri="{9D8B030D-6E8A-4147-A177-3AD203B41FA5}">
                      <a16:colId xmlns:a16="http://schemas.microsoft.com/office/drawing/2014/main" val="990244554"/>
                    </a:ext>
                  </a:extLst>
                </a:gridCol>
              </a:tblGrid>
              <a:tr h="316800"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endParaRPr kumimoji="0" lang="en-US" altLang="es-BO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3E0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China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3E0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Australia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3E0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Chile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3E0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Argentina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3E0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EE.UU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3E0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Otros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3E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043781"/>
                  </a:ext>
                </a:extLst>
              </a:tr>
              <a:tr h="316800"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Li bruto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13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46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28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11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1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endParaRPr kumimoji="0" lang="en-US" altLang="es-BO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551567"/>
                  </a:ext>
                </a:extLst>
              </a:tr>
              <a:tr h="316800"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Li chem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51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endParaRPr kumimoji="0" lang="en-US" altLang="es-BO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29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11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7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endParaRPr kumimoji="0" lang="en-US" altLang="es-BO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568677"/>
                  </a:ext>
                </a:extLst>
              </a:tr>
              <a:tr h="334080"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endParaRPr kumimoji="0" lang="en-US" altLang="es-BO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endParaRPr kumimoji="0" lang="en-US" altLang="es-BO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endParaRPr kumimoji="0" lang="en-US" altLang="es-BO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endParaRPr kumimoji="0" lang="en-US" altLang="es-BO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endParaRPr kumimoji="0" lang="en-US" altLang="es-BO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endParaRPr kumimoji="0" lang="en-US" altLang="es-BO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endParaRPr kumimoji="0" lang="en-US" altLang="es-BO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676150"/>
                  </a:ext>
                </a:extLst>
              </a:tr>
              <a:tr h="316800"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endParaRPr kumimoji="0" lang="en-US" altLang="es-BO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3E0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China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3E0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Congo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3E0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Cuba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3E0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Finlandia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3E0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EE-UU.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3E0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endParaRPr kumimoji="0" lang="en-US" altLang="es-BO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3E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872485"/>
                  </a:ext>
                </a:extLst>
              </a:tr>
              <a:tr h="316800"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Co bruto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1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69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endParaRPr kumimoji="0" lang="en-US" altLang="es-BO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0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endParaRPr kumimoji="0" lang="en-US" altLang="es-BO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356668"/>
                  </a:ext>
                </a:extLst>
              </a:tr>
              <a:tr h="316800"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Co chem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62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endParaRPr kumimoji="0" lang="en-US" altLang="es-BO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endParaRPr kumimoji="0" lang="en-US" altLang="es-BO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13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0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endParaRPr kumimoji="0" lang="en-US" altLang="es-BO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000351"/>
                  </a:ext>
                </a:extLst>
              </a:tr>
              <a:tr h="334080"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endParaRPr kumimoji="0" lang="en-US" altLang="es-BO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endParaRPr kumimoji="0" lang="en-US" altLang="es-BO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endParaRPr kumimoji="0" lang="en-US" altLang="es-BO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endParaRPr kumimoji="0" lang="en-US" altLang="es-BO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endParaRPr kumimoji="0" lang="en-US" altLang="es-BO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endParaRPr kumimoji="0" lang="en-US" altLang="es-BO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endParaRPr kumimoji="0" lang="en-US" altLang="es-BO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197329"/>
                  </a:ext>
                </a:extLst>
              </a:tr>
              <a:tr h="313920"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endParaRPr kumimoji="0" lang="en-US" altLang="es-BO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3E0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Rusia</a:t>
                      </a:r>
                    </a:p>
                  </a:txBody>
                  <a:tcPr marL="33308" marR="33308" marT="41472" marB="4147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3E0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Indonesia</a:t>
                      </a:r>
                    </a:p>
                  </a:txBody>
                  <a:tcPr marL="33308" marR="33308" marT="41472" marB="4147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3E0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Filipinas</a:t>
                      </a:r>
                    </a:p>
                  </a:txBody>
                  <a:tcPr marL="33308" marR="33308" marT="41472" marB="4147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3E0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N Caledonia</a:t>
                      </a:r>
                    </a:p>
                  </a:txBody>
                  <a:tcPr marL="33308" marR="33308" marT="41472" marB="4147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3E0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China</a:t>
                      </a:r>
                    </a:p>
                  </a:txBody>
                  <a:tcPr marL="33308" marR="33308" marT="41472" marB="4147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3E0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USA</a:t>
                      </a:r>
                    </a:p>
                  </a:txBody>
                  <a:tcPr marL="33308" marR="33308" marT="41472" marB="4147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3E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051037"/>
                  </a:ext>
                </a:extLst>
              </a:tr>
              <a:tr h="316800"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Ni bruto/1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8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26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17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9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4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0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674517"/>
                  </a:ext>
                </a:extLst>
              </a:tr>
              <a:tr h="334080"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endParaRPr kumimoji="0" lang="en-US" altLang="es-BO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endParaRPr kumimoji="0" lang="en-US" altLang="es-BO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endParaRPr kumimoji="0" lang="en-US" altLang="es-BO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endParaRPr kumimoji="0" lang="en-US" altLang="es-BO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endParaRPr kumimoji="0" lang="en-US" altLang="es-BO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endParaRPr kumimoji="0" lang="en-US" altLang="es-BO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endParaRPr kumimoji="0" lang="en-US" altLang="es-BO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06648"/>
                  </a:ext>
                </a:extLst>
              </a:tr>
              <a:tr h="313920"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endParaRPr kumimoji="0" lang="en-US" altLang="es-BO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3E0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China</a:t>
                      </a:r>
                    </a:p>
                  </a:txBody>
                  <a:tcPr marL="33308" marR="33308" marT="41472" marB="4147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3E0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Mozambiqu</a:t>
                      </a:r>
                    </a:p>
                  </a:txBody>
                  <a:tcPr marL="33308" marR="33308" marT="41472" marB="4147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3E0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Brasil</a:t>
                      </a:r>
                    </a:p>
                  </a:txBody>
                  <a:tcPr marL="33308" marR="33308" marT="41472" marB="4147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3E0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endParaRPr kumimoji="0" lang="en-US" altLang="es-BO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308" marR="33308" marT="41472" marB="4147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3E0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EE.UU.</a:t>
                      </a:r>
                    </a:p>
                  </a:txBody>
                  <a:tcPr marL="33308" marR="33308" marT="41472" marB="4147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3E0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endParaRPr kumimoji="0" lang="en-US" altLang="es-BO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33308" marR="33308" marT="41472" marB="4147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3E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89628"/>
                  </a:ext>
                </a:extLst>
              </a:tr>
              <a:tr h="316800"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Grafito</a:t>
                      </a:r>
                      <a:r>
                        <a:rPr kumimoji="0" lang="en-US" altLang="es-B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en-US" altLang="es-BO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bruto</a:t>
                      </a:r>
                      <a:endParaRPr kumimoji="0" lang="en-US" altLang="es-BO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56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17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14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endParaRPr kumimoji="0" lang="en-US" altLang="es-BO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0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endParaRPr kumimoji="0" lang="en-US" altLang="es-BO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226606"/>
                  </a:ext>
                </a:extLst>
              </a:tr>
              <a:tr h="316800"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en-US" altLang="es-BO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Grafito</a:t>
                      </a:r>
                      <a:r>
                        <a:rPr kumimoji="0" lang="en-US" altLang="es-B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kumimoji="0" lang="en-US" altLang="es-BO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esférico</a:t>
                      </a:r>
                      <a:endParaRPr kumimoji="0" lang="en-US" altLang="es-BO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16654" marR="16654" marT="41472" marB="4147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100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endParaRPr kumimoji="0" lang="en-US" altLang="es-BO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endParaRPr kumimoji="0" lang="en-US" altLang="es-BO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endParaRPr kumimoji="0" lang="en-US" altLang="es-BO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r>
                        <a:rPr kumimoji="0" lang="en-US" altLang="es-BO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0</a:t>
                      </a: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88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151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3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1138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763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375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  <a:defRPr sz="23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  <a:tab pos="9601200" algn="l"/>
                          <a:tab pos="10058400" algn="l"/>
                          <a:tab pos="10515600" algn="l"/>
                        </a:tabLst>
                      </a:pPr>
                      <a:endParaRPr kumimoji="0" lang="en-US" altLang="es-BO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Microsoft YaHei" panose="020B0503020204020204" pitchFamily="34" charset="-122"/>
                      </a:endParaRPr>
                    </a:p>
                  </a:txBody>
                  <a:tcPr marL="81638" marR="81638" marT="42452" marB="42452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850969"/>
                  </a:ext>
                </a:extLst>
              </a:tr>
            </a:tbl>
          </a:graphicData>
        </a:graphic>
      </p:graphicFrame>
      <p:sp>
        <p:nvSpPr>
          <p:cNvPr id="24893" name="Text Box 317">
            <a:extLst>
              <a:ext uri="{FF2B5EF4-FFF2-40B4-BE49-F238E27FC236}">
                <a16:creationId xmlns:a16="http://schemas.microsoft.com/office/drawing/2014/main" id="{4AAE9105-29E6-4B53-94C5-E567D8785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560" y="744071"/>
            <a:ext cx="8087040" cy="469928"/>
          </a:xfrm>
          <a:prstGeom prst="rect">
            <a:avLst/>
          </a:prstGeom>
          <a:noFill/>
          <a:ln>
            <a:noFill/>
          </a:ln>
          <a:effectLst/>
        </p:spPr>
        <p:txBody>
          <a:bodyPr lIns="81638" tIns="56820" rIns="81638" bIns="40819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s-ES" altLang="es-B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Origen de los minerales  de la batería de litio,  por país, en porcentaje</a:t>
            </a:r>
          </a:p>
        </p:txBody>
      </p:sp>
      <p:sp>
        <p:nvSpPr>
          <p:cNvPr id="24894" name="Text Box 318">
            <a:extLst>
              <a:ext uri="{FF2B5EF4-FFF2-40B4-BE49-F238E27FC236}">
                <a16:creationId xmlns:a16="http://schemas.microsoft.com/office/drawing/2014/main" id="{05DDCC4B-5B9A-4E49-BF59-9153C2B01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800" y="6321961"/>
            <a:ext cx="7672320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52248" rIns="81638" bIns="40819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es-ES" altLang="es-BO" sz="1270"/>
              <a:t>Fuente: /1: USGS	 resto _ Benchmark Mineral Intelligenc</a:t>
            </a:r>
          </a:p>
        </p:txBody>
      </p:sp>
    </p:spTree>
    <p:extLst>
      <p:ext uri="{BB962C8B-B14F-4D97-AF65-F5344CB8AC3E}">
        <p14:creationId xmlns:p14="http://schemas.microsoft.com/office/powerpoint/2010/main" val="24541124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>
            <a:extLst>
              <a:ext uri="{FF2B5EF4-FFF2-40B4-BE49-F238E27FC236}">
                <a16:creationId xmlns:a16="http://schemas.microsoft.com/office/drawing/2014/main" id="{EB56C08B-4C17-4F4D-9101-A89A8A428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0" y="328681"/>
            <a:ext cx="4976640" cy="31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6" name="Picture 2">
            <a:extLst>
              <a:ext uri="{FF2B5EF4-FFF2-40B4-BE49-F238E27FC236}">
                <a16:creationId xmlns:a16="http://schemas.microsoft.com/office/drawing/2014/main" id="{28E2E011-CA20-4377-A96D-D12ABB7D3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561" y="3518281"/>
            <a:ext cx="4759200" cy="3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19561CA-E845-4CCF-B9C4-522030A68830}"/>
              </a:ext>
            </a:extLst>
          </p:cNvPr>
          <p:cNvSpPr/>
          <p:nvPr/>
        </p:nvSpPr>
        <p:spPr>
          <a:xfrm>
            <a:off x="635796" y="1884708"/>
            <a:ext cx="995328" cy="41472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44336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81638" tIns="40819" rIns="81638" bIns="40819" anchor="ctr" anchorCtr="0" compatLnSpc="0">
            <a:noAutofit/>
          </a:bodyPr>
          <a:lstStyle/>
          <a:p>
            <a:pPr algn="ctr" hangingPunct="0">
              <a:defRPr sz="1400" b="1">
                <a:solidFill>
                  <a:srgbClr val="FAFAFA"/>
                </a:solidFill>
              </a:defRPr>
            </a:pPr>
            <a:r>
              <a:rPr lang="en-US" sz="1270" b="1">
                <a:solidFill>
                  <a:srgbClr val="FAFAFA"/>
                </a:solidFill>
                <a:latin typeface="Liberation Sans" pitchFamily="18"/>
                <a:ea typeface="Noto Sans CJK SC" pitchFamily="2"/>
                <a:cs typeface="Lohit Devanagari" pitchFamily="2"/>
              </a:rPr>
              <a:t>MINERAL</a:t>
            </a:r>
          </a:p>
          <a:p>
            <a:pPr algn="ctr" hangingPunct="0">
              <a:defRPr sz="1400" b="1">
                <a:solidFill>
                  <a:srgbClr val="FAFAFA"/>
                </a:solidFill>
              </a:defRPr>
            </a:pPr>
            <a:r>
              <a:rPr lang="en-US" sz="1270" b="1">
                <a:solidFill>
                  <a:srgbClr val="FAFAFA"/>
                </a:solidFill>
                <a:latin typeface="Liberation Sans" pitchFamily="18"/>
                <a:ea typeface="Noto Sans CJK SC" pitchFamily="2"/>
                <a:cs typeface="Lohit Devanagari" pitchFamily="2"/>
              </a:rPr>
              <a:t>ESCASO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57C2CCA-04C3-4B51-8926-9D375DE5223A}"/>
              </a:ext>
            </a:extLst>
          </p:cNvPr>
          <p:cNvGrpSpPr/>
          <p:nvPr/>
        </p:nvGrpSpPr>
        <p:grpSpPr>
          <a:xfrm>
            <a:off x="1563625" y="2064312"/>
            <a:ext cx="2353218" cy="569145"/>
            <a:chOff x="1723787" y="1645920"/>
            <a:chExt cx="2594259" cy="62744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31007B4-E195-4059-97B8-458DCE93C254}"/>
                </a:ext>
              </a:extLst>
            </p:cNvPr>
            <p:cNvSpPr/>
            <p:nvPr/>
          </p:nvSpPr>
          <p:spPr>
            <a:xfrm>
              <a:off x="2763567" y="1645920"/>
              <a:ext cx="1554479" cy="45720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3465A4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algn="ctr" hangingPunct="0">
                <a:defRPr sz="1400" b="1">
                  <a:solidFill>
                    <a:srgbClr val="FAFAFA"/>
                  </a:solidFill>
                </a:defRPr>
              </a:pPr>
              <a:r>
                <a:rPr lang="en-US" sz="1270" b="1">
                  <a:solidFill>
                    <a:srgbClr val="FAFAFA"/>
                  </a:solidFill>
                  <a:latin typeface="Liberation Sans" pitchFamily="18"/>
                  <a:ea typeface="Noto Sans CJK SC" pitchFamily="2"/>
                  <a:cs typeface="Lohit Devanagari" pitchFamily="2"/>
                </a:rPr>
                <a:t>SE BUSCA</a:t>
              </a:r>
            </a:p>
            <a:p>
              <a:pPr algn="ctr" hangingPunct="0">
                <a:defRPr sz="1400" b="1">
                  <a:solidFill>
                    <a:srgbClr val="FAFAFA"/>
                  </a:solidFill>
                </a:defRPr>
              </a:pPr>
              <a:r>
                <a:rPr lang="en-US" sz="1270" b="1">
                  <a:solidFill>
                    <a:srgbClr val="FAFAFA"/>
                  </a:solidFill>
                  <a:latin typeface="Liberation Sans" pitchFamily="18"/>
                  <a:ea typeface="Noto Sans CJK SC" pitchFamily="2"/>
                  <a:cs typeface="Lohit Devanagari" pitchFamily="2"/>
                </a:rPr>
                <a:t>MAS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5CA11AD-BB6D-4320-AC44-04028A270501}"/>
                </a:ext>
              </a:extLst>
            </p:cNvPr>
            <p:cNvSpPr/>
            <p:nvPr/>
          </p:nvSpPr>
          <p:spPr>
            <a:xfrm rot="19704748">
              <a:off x="1723787" y="2154563"/>
              <a:ext cx="1016280" cy="118800"/>
            </a:xfrm>
            <a:custGeom>
              <a:avLst>
                <a:gd name="f0" fmla="val 162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FFEB3B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hangingPunct="0"/>
              <a:endParaRPr lang="en-US" sz="1633">
                <a:latin typeface="Liberation Sans" pitchFamily="18"/>
                <a:ea typeface="Noto Sans CJK SC" pitchFamily="2"/>
                <a:cs typeface="Lohit Devanagari" pitchFamily="2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15D8A2C-B303-4DA4-B33D-4A9CD7DDDA0F}"/>
              </a:ext>
            </a:extLst>
          </p:cNvPr>
          <p:cNvGrpSpPr/>
          <p:nvPr/>
        </p:nvGrpSpPr>
        <p:grpSpPr>
          <a:xfrm>
            <a:off x="1680339" y="3695647"/>
            <a:ext cx="2251664" cy="525209"/>
            <a:chOff x="1852456" y="3444354"/>
            <a:chExt cx="2482303" cy="57900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9D16949-5C0C-40AD-973E-D2517D133A9B}"/>
                </a:ext>
              </a:extLst>
            </p:cNvPr>
            <p:cNvSpPr/>
            <p:nvPr/>
          </p:nvSpPr>
          <p:spPr>
            <a:xfrm>
              <a:off x="2780280" y="3566160"/>
              <a:ext cx="1554479" cy="45720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3465A4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algn="ctr" hangingPunct="0">
                <a:defRPr sz="1400" b="1">
                  <a:solidFill>
                    <a:srgbClr val="FAFAFA"/>
                  </a:solidFill>
                </a:defRPr>
              </a:pPr>
              <a:r>
                <a:rPr lang="en-US" sz="1270" b="1" dirty="0">
                  <a:solidFill>
                    <a:srgbClr val="FAFAFA"/>
                  </a:solidFill>
                  <a:latin typeface="Liberation Sans" pitchFamily="18"/>
                  <a:ea typeface="Noto Sans CJK SC" pitchFamily="2"/>
                  <a:cs typeface="Lohit Devanagari" pitchFamily="2"/>
                </a:rPr>
                <a:t>SE TRATA DE</a:t>
              </a:r>
            </a:p>
            <a:p>
              <a:pPr algn="ctr" hangingPunct="0">
                <a:defRPr sz="1400" b="1">
                  <a:solidFill>
                    <a:srgbClr val="FAFAFA"/>
                  </a:solidFill>
                </a:defRPr>
              </a:pPr>
              <a:r>
                <a:rPr lang="en-US" sz="1270" b="1" dirty="0">
                  <a:solidFill>
                    <a:srgbClr val="FAFAFA"/>
                  </a:solidFill>
                  <a:latin typeface="Liberation Sans" pitchFamily="18"/>
                  <a:ea typeface="Noto Sans CJK SC" pitchFamily="2"/>
                  <a:cs typeface="Lohit Devanagari" pitchFamily="2"/>
                </a:rPr>
                <a:t>RECICLAR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8367384-C708-41E9-BD81-E7394364B9BB}"/>
                </a:ext>
              </a:extLst>
            </p:cNvPr>
            <p:cNvSpPr/>
            <p:nvPr/>
          </p:nvSpPr>
          <p:spPr>
            <a:xfrm rot="2515800">
              <a:off x="1852456" y="3444354"/>
              <a:ext cx="1032120" cy="118800"/>
            </a:xfrm>
            <a:custGeom>
              <a:avLst>
                <a:gd name="f0" fmla="val 162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FFEB3B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hangingPunct="0"/>
              <a:endParaRPr lang="en-US" sz="1633">
                <a:latin typeface="Liberation Sans" pitchFamily="18"/>
                <a:ea typeface="Noto Sans CJK SC" pitchFamily="2"/>
                <a:cs typeface="Lohit Devanagari" pitchFamily="2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CF2C352-3D31-4F62-9BF5-A3AF43CA1DE0}"/>
              </a:ext>
            </a:extLst>
          </p:cNvPr>
          <p:cNvGrpSpPr/>
          <p:nvPr/>
        </p:nvGrpSpPr>
        <p:grpSpPr>
          <a:xfrm>
            <a:off x="1798302" y="2920528"/>
            <a:ext cx="2133700" cy="414720"/>
            <a:chOff x="1982503" y="2589839"/>
            <a:chExt cx="2352256" cy="45720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9FBFA79-5C57-4A57-910B-D645AE5101BE}"/>
                </a:ext>
              </a:extLst>
            </p:cNvPr>
            <p:cNvSpPr/>
            <p:nvPr/>
          </p:nvSpPr>
          <p:spPr>
            <a:xfrm>
              <a:off x="2780280" y="2589839"/>
              <a:ext cx="1554479" cy="45720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3465A4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algn="ctr" hangingPunct="0">
                <a:defRPr sz="1400" b="1">
                  <a:solidFill>
                    <a:srgbClr val="FAFAFA"/>
                  </a:solidFill>
                </a:defRPr>
              </a:pPr>
              <a:r>
                <a:rPr lang="en-US" sz="1270" b="1">
                  <a:solidFill>
                    <a:srgbClr val="FAFAFA"/>
                  </a:solidFill>
                  <a:latin typeface="Liberation Sans" pitchFamily="18"/>
                  <a:ea typeface="Noto Sans CJK SC" pitchFamily="2"/>
                  <a:cs typeface="Lohit Devanagari" pitchFamily="2"/>
                </a:rPr>
                <a:t>SE BUSCA UN</a:t>
              </a:r>
            </a:p>
            <a:p>
              <a:pPr algn="ctr" hangingPunct="0">
                <a:defRPr sz="1400" b="1">
                  <a:solidFill>
                    <a:srgbClr val="FAFAFA"/>
                  </a:solidFill>
                </a:defRPr>
              </a:pPr>
              <a:r>
                <a:rPr lang="en-US" sz="1270" b="1">
                  <a:solidFill>
                    <a:srgbClr val="FAFAFA"/>
                  </a:solidFill>
                  <a:latin typeface="Liberation Sans" pitchFamily="18"/>
                  <a:ea typeface="Noto Sans CJK SC" pitchFamily="2"/>
                  <a:cs typeface="Lohit Devanagari" pitchFamily="2"/>
                </a:rPr>
                <a:t>SUSTITUTO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A8A0981-9D51-434E-AA55-C6035C68AE8D}"/>
                </a:ext>
              </a:extLst>
            </p:cNvPr>
            <p:cNvSpPr/>
            <p:nvPr/>
          </p:nvSpPr>
          <p:spPr>
            <a:xfrm rot="78600">
              <a:off x="1982503" y="2829599"/>
              <a:ext cx="757080" cy="118800"/>
            </a:xfrm>
            <a:custGeom>
              <a:avLst>
                <a:gd name="f0" fmla="val 162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FFEB3B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hangingPunct="0"/>
              <a:endParaRPr lang="en-US" sz="1633">
                <a:latin typeface="Liberation Sans" pitchFamily="18"/>
                <a:ea typeface="Noto Sans CJK SC" pitchFamily="2"/>
                <a:cs typeface="Lohit Devanagari" pitchFamily="2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AA48D9-58AD-426D-BF4B-C133D7F446F8}"/>
              </a:ext>
            </a:extLst>
          </p:cNvPr>
          <p:cNvGrpSpPr/>
          <p:nvPr/>
        </p:nvGrpSpPr>
        <p:grpSpPr>
          <a:xfrm>
            <a:off x="3981313" y="2043412"/>
            <a:ext cx="1907711" cy="414720"/>
            <a:chOff x="4389120" y="1622880"/>
            <a:chExt cx="2103119" cy="4572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2D2447D-FC5C-456B-A715-67FC12FD3201}"/>
                </a:ext>
              </a:extLst>
            </p:cNvPr>
            <p:cNvSpPr/>
            <p:nvPr/>
          </p:nvSpPr>
          <p:spPr>
            <a:xfrm>
              <a:off x="4389120" y="1805760"/>
              <a:ext cx="457200" cy="91440"/>
            </a:xfrm>
            <a:custGeom>
              <a:avLst>
                <a:gd name="f0" fmla="val 162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00E676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hangingPunct="0"/>
              <a:endParaRPr lang="en-US" sz="1633">
                <a:latin typeface="Liberation Sans" pitchFamily="18"/>
                <a:ea typeface="Noto Sans CJK SC" pitchFamily="2"/>
                <a:cs typeface="Lohit Devanagari" pitchFamily="2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9145AB1-2D35-4916-A599-BF86F53B7C45}"/>
                </a:ext>
              </a:extLst>
            </p:cNvPr>
            <p:cNvSpPr/>
            <p:nvPr/>
          </p:nvSpPr>
          <p:spPr>
            <a:xfrm>
              <a:off x="4937760" y="1622880"/>
              <a:ext cx="1554479" cy="45720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EB3B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algn="ctr" hangingPunct="0">
                <a:defRPr sz="1200" b="1">
                  <a:solidFill>
                    <a:srgbClr val="000000"/>
                  </a:solidFill>
                </a:defRPr>
              </a:pPr>
              <a:r>
                <a:rPr lang="en-US" sz="1089" b="1">
                  <a:solidFill>
                    <a:srgbClr val="000000"/>
                  </a:solidFill>
                  <a:latin typeface="Liberation Sans" pitchFamily="18"/>
                  <a:ea typeface="Noto Sans CJK SC" pitchFamily="2"/>
                  <a:cs typeface="Lohit Devanagari" pitchFamily="2"/>
                </a:rPr>
                <a:t>SE ENCUENTRA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4F6BE1-2147-48AF-BC2B-53F33F4DEE12}"/>
              </a:ext>
            </a:extLst>
          </p:cNvPr>
          <p:cNvGrpSpPr/>
          <p:nvPr/>
        </p:nvGrpSpPr>
        <p:grpSpPr>
          <a:xfrm>
            <a:off x="3981313" y="2935224"/>
            <a:ext cx="1907711" cy="435293"/>
            <a:chOff x="4389120" y="2606040"/>
            <a:chExt cx="2103119" cy="47988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DE94420-C2C5-4264-BD85-E8749DB89674}"/>
                </a:ext>
              </a:extLst>
            </p:cNvPr>
            <p:cNvSpPr/>
            <p:nvPr/>
          </p:nvSpPr>
          <p:spPr>
            <a:xfrm>
              <a:off x="4389120" y="2811600"/>
              <a:ext cx="457200" cy="91440"/>
            </a:xfrm>
            <a:custGeom>
              <a:avLst>
                <a:gd name="f0" fmla="val 162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00E676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hangingPunct="0"/>
              <a:endParaRPr lang="en-US" sz="1633">
                <a:latin typeface="Liberation Sans" pitchFamily="18"/>
                <a:ea typeface="Noto Sans CJK SC" pitchFamily="2"/>
                <a:cs typeface="Lohit Devanagari" pitchFamily="2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17484C-3E22-4F7A-9A2F-5276BCF49801}"/>
                </a:ext>
              </a:extLst>
            </p:cNvPr>
            <p:cNvSpPr/>
            <p:nvPr/>
          </p:nvSpPr>
          <p:spPr>
            <a:xfrm>
              <a:off x="4937760" y="2606040"/>
              <a:ext cx="1554479" cy="47988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EB3B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algn="ctr" hangingPunct="0">
                <a:defRPr sz="1200" b="1">
                  <a:solidFill>
                    <a:srgbClr val="000000"/>
                  </a:solidFill>
                </a:defRPr>
              </a:pPr>
              <a:r>
                <a:rPr lang="en-US" sz="1089" b="1">
                  <a:solidFill>
                    <a:srgbClr val="000000"/>
                  </a:solidFill>
                  <a:latin typeface="Liberation Sans" pitchFamily="18"/>
                  <a:ea typeface="Noto Sans CJK SC" pitchFamily="2"/>
                  <a:cs typeface="Lohit Devanagari" pitchFamily="2"/>
                </a:rPr>
                <a:t>TOTAL O</a:t>
              </a:r>
            </a:p>
            <a:p>
              <a:pPr algn="ctr" hangingPunct="0">
                <a:defRPr sz="1200" b="1">
                  <a:solidFill>
                    <a:srgbClr val="000000"/>
                  </a:solidFill>
                </a:defRPr>
              </a:pPr>
              <a:r>
                <a:rPr lang="en-US" sz="1089" b="1">
                  <a:solidFill>
                    <a:srgbClr val="000000"/>
                  </a:solidFill>
                  <a:latin typeface="Liberation Sans" pitchFamily="18"/>
                  <a:ea typeface="Noto Sans CJK SC" pitchFamily="2"/>
                  <a:cs typeface="Lohit Devanagari" pitchFamily="2"/>
                </a:rPr>
                <a:t>PARCIAL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CA759F1-C531-419E-8C22-1550BF90DDEB}"/>
              </a:ext>
            </a:extLst>
          </p:cNvPr>
          <p:cNvGrpSpPr/>
          <p:nvPr/>
        </p:nvGrpSpPr>
        <p:grpSpPr>
          <a:xfrm>
            <a:off x="3974129" y="3798952"/>
            <a:ext cx="1914895" cy="414720"/>
            <a:chOff x="4381200" y="3558240"/>
            <a:chExt cx="2111039" cy="4572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C1DAC50-7784-45D8-BC4A-D89583DEBF8A}"/>
                </a:ext>
              </a:extLst>
            </p:cNvPr>
            <p:cNvSpPr/>
            <p:nvPr/>
          </p:nvSpPr>
          <p:spPr>
            <a:xfrm flipV="1">
              <a:off x="4381200" y="3741120"/>
              <a:ext cx="457200" cy="91440"/>
            </a:xfrm>
            <a:custGeom>
              <a:avLst>
                <a:gd name="f0" fmla="val 162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00E676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hangingPunct="0"/>
              <a:endParaRPr lang="en-US" sz="1633">
                <a:latin typeface="Liberation Sans" pitchFamily="18"/>
                <a:ea typeface="Noto Sans CJK SC" pitchFamily="2"/>
                <a:cs typeface="Lohit Devanagari" pitchFamily="2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E248C66-B43B-4FD7-BF35-0A8EA7A4FC6C}"/>
                </a:ext>
              </a:extLst>
            </p:cNvPr>
            <p:cNvSpPr/>
            <p:nvPr/>
          </p:nvSpPr>
          <p:spPr>
            <a:xfrm>
              <a:off x="4937760" y="3558240"/>
              <a:ext cx="1554479" cy="45720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EB3B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algn="ctr" hangingPunct="0">
                <a:defRPr sz="1200" b="1">
                  <a:solidFill>
                    <a:srgbClr val="000000"/>
                  </a:solidFill>
                </a:defRPr>
              </a:pPr>
              <a:r>
                <a:rPr lang="en-US" sz="1089" b="1">
                  <a:solidFill>
                    <a:srgbClr val="000000"/>
                  </a:solidFill>
                  <a:latin typeface="Liberation Sans" pitchFamily="18"/>
                  <a:ea typeface="Noto Sans CJK SC" pitchFamily="2"/>
                  <a:cs typeface="Lohit Devanagari" pitchFamily="2"/>
                </a:rPr>
                <a:t>SEGUN EL PRECIO</a:t>
              </a:r>
            </a:p>
            <a:p>
              <a:pPr algn="ctr" hangingPunct="0">
                <a:defRPr sz="1200" b="1">
                  <a:solidFill>
                    <a:srgbClr val="000000"/>
                  </a:solidFill>
                </a:defRPr>
              </a:pPr>
              <a:r>
                <a:rPr lang="en-US" sz="1089" b="1">
                  <a:solidFill>
                    <a:srgbClr val="000000"/>
                  </a:solidFill>
                  <a:latin typeface="Liberation Sans" pitchFamily="18"/>
                  <a:ea typeface="Noto Sans CJK SC" pitchFamily="2"/>
                  <a:cs typeface="Lohit Devanagari" pitchFamily="2"/>
                </a:rPr>
                <a:t>Y LA TECNOLOGIA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1EE5C75-C83B-4F10-90FB-752C2D825430}"/>
              </a:ext>
            </a:extLst>
          </p:cNvPr>
          <p:cNvGrpSpPr/>
          <p:nvPr/>
        </p:nvGrpSpPr>
        <p:grpSpPr>
          <a:xfrm>
            <a:off x="5951395" y="2064312"/>
            <a:ext cx="1762397" cy="331776"/>
            <a:chOff x="6560999" y="1645920"/>
            <a:chExt cx="1942920" cy="36576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199610D-D460-4AE9-925C-74DD1D501349}"/>
                </a:ext>
              </a:extLst>
            </p:cNvPr>
            <p:cNvSpPr/>
            <p:nvPr/>
          </p:nvSpPr>
          <p:spPr>
            <a:xfrm>
              <a:off x="7132320" y="1645920"/>
              <a:ext cx="1371599" cy="36576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E676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algn="ctr" hangingPunct="0"/>
              <a:r>
                <a:rPr lang="en-US" sz="1089" b="1">
                  <a:latin typeface="Liberation Sans" pitchFamily="18"/>
                  <a:ea typeface="Noto Sans CJK SC" pitchFamily="2"/>
                  <a:cs typeface="Lohit Devanagari" pitchFamily="2"/>
                </a:rPr>
                <a:t>EL PRECIO</a:t>
              </a:r>
            </a:p>
            <a:p>
              <a:pPr algn="ctr" hangingPunct="0"/>
              <a:r>
                <a:rPr lang="en-US" sz="1089" b="1">
                  <a:latin typeface="Liberation Sans" pitchFamily="18"/>
                  <a:ea typeface="Noto Sans CJK SC" pitchFamily="2"/>
                  <a:cs typeface="Lohit Devanagari" pitchFamily="2"/>
                </a:rPr>
                <a:t>PUEDE CAER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7E60616-27B3-4A84-8C29-D93498C69FE5}"/>
                </a:ext>
              </a:extLst>
            </p:cNvPr>
            <p:cNvSpPr/>
            <p:nvPr/>
          </p:nvSpPr>
          <p:spPr>
            <a:xfrm>
              <a:off x="6560999" y="1798560"/>
              <a:ext cx="457200" cy="91440"/>
            </a:xfrm>
            <a:custGeom>
              <a:avLst>
                <a:gd name="f0" fmla="val 16909"/>
                <a:gd name="f1" fmla="val 1778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hangingPunct="0"/>
              <a:endParaRPr lang="en-US" sz="1633">
                <a:latin typeface="Liberation Sans" pitchFamily="18"/>
                <a:ea typeface="Noto Sans CJK SC" pitchFamily="2"/>
                <a:cs typeface="Lohit Devanagari" pitchFamily="2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C7AE737-FC87-405F-9B3B-F471C42443E1}"/>
              </a:ext>
            </a:extLst>
          </p:cNvPr>
          <p:cNvGrpSpPr/>
          <p:nvPr/>
        </p:nvGrpSpPr>
        <p:grpSpPr>
          <a:xfrm>
            <a:off x="5965111" y="2990411"/>
            <a:ext cx="1748681" cy="331776"/>
            <a:chOff x="6576120" y="2666880"/>
            <a:chExt cx="1927799" cy="36576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917119D-7A34-415E-9B24-E8683BA65426}"/>
                </a:ext>
              </a:extLst>
            </p:cNvPr>
            <p:cNvSpPr/>
            <p:nvPr/>
          </p:nvSpPr>
          <p:spPr>
            <a:xfrm>
              <a:off x="7132320" y="2666880"/>
              <a:ext cx="1371599" cy="36576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E676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algn="ctr" hangingPunct="0"/>
              <a:r>
                <a:rPr lang="en-US" sz="1089" b="1">
                  <a:latin typeface="Liberation Sans" pitchFamily="18"/>
                  <a:ea typeface="Noto Sans CJK SC" pitchFamily="2"/>
                  <a:cs typeface="Lohit Devanagari" pitchFamily="2"/>
                </a:rPr>
                <a:t>CAE EL PRECIO O</a:t>
              </a:r>
            </a:p>
            <a:p>
              <a:pPr algn="ctr" hangingPunct="0"/>
              <a:r>
                <a:rPr lang="en-US" sz="1089" b="1">
                  <a:latin typeface="Liberation Sans" pitchFamily="18"/>
                  <a:ea typeface="Noto Sans CJK SC" pitchFamily="2"/>
                  <a:cs typeface="Lohit Devanagari" pitchFamily="2"/>
                </a:rPr>
                <a:t>EL MERCADO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E8DC3BD-E023-4D4E-BCF3-0D6ED1F2A9D1}"/>
                </a:ext>
              </a:extLst>
            </p:cNvPr>
            <p:cNvSpPr/>
            <p:nvPr/>
          </p:nvSpPr>
          <p:spPr>
            <a:xfrm>
              <a:off x="6576120" y="2788920"/>
              <a:ext cx="457200" cy="91440"/>
            </a:xfrm>
            <a:custGeom>
              <a:avLst>
                <a:gd name="f0" fmla="val 162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hangingPunct="0"/>
              <a:endParaRPr lang="en-US" sz="1633">
                <a:latin typeface="Liberation Sans" pitchFamily="18"/>
                <a:ea typeface="Noto Sans CJK SC" pitchFamily="2"/>
                <a:cs typeface="Lohit Devanagari" pitchFamily="2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86C49D3-2C05-4067-8450-100481843A18}"/>
              </a:ext>
            </a:extLst>
          </p:cNvPr>
          <p:cNvGrpSpPr/>
          <p:nvPr/>
        </p:nvGrpSpPr>
        <p:grpSpPr>
          <a:xfrm>
            <a:off x="5971968" y="3868180"/>
            <a:ext cx="1741824" cy="331776"/>
            <a:chOff x="6583679" y="3634560"/>
            <a:chExt cx="1920240" cy="365760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8CFDB00-ECF5-4B94-A80D-FFE41527D70A}"/>
                </a:ext>
              </a:extLst>
            </p:cNvPr>
            <p:cNvSpPr/>
            <p:nvPr/>
          </p:nvSpPr>
          <p:spPr>
            <a:xfrm>
              <a:off x="7132320" y="3634560"/>
              <a:ext cx="1371599" cy="36576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E676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algn="ctr" hangingPunct="0"/>
              <a:r>
                <a:rPr lang="en-US" sz="1089" b="1">
                  <a:latin typeface="Liberation Sans" pitchFamily="18"/>
                  <a:ea typeface="Noto Sans CJK SC" pitchFamily="2"/>
                  <a:cs typeface="Lohit Devanagari" pitchFamily="2"/>
                </a:rPr>
                <a:t>EL PRECIO</a:t>
              </a:r>
            </a:p>
            <a:p>
              <a:pPr algn="ctr" hangingPunct="0"/>
              <a:r>
                <a:rPr lang="en-US" sz="1089" b="1">
                  <a:latin typeface="Liberation Sans" pitchFamily="18"/>
                  <a:ea typeface="Noto Sans CJK SC" pitchFamily="2"/>
                  <a:cs typeface="Lohit Devanagari" pitchFamily="2"/>
                </a:rPr>
                <a:t>PUEDE CAER</a:t>
              </a: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D055320-0C67-4A86-A6A5-616113A88300}"/>
                </a:ext>
              </a:extLst>
            </p:cNvPr>
            <p:cNvSpPr/>
            <p:nvPr/>
          </p:nvSpPr>
          <p:spPr>
            <a:xfrm>
              <a:off x="6583679" y="3749040"/>
              <a:ext cx="457200" cy="91440"/>
            </a:xfrm>
            <a:custGeom>
              <a:avLst>
                <a:gd name="f0" fmla="val 162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hangingPunct="0"/>
              <a:endParaRPr lang="en-US" sz="1633">
                <a:latin typeface="Liberation Sans" pitchFamily="18"/>
                <a:ea typeface="Noto Sans CJK SC" pitchFamily="2"/>
                <a:cs typeface="Lohit Devanagari" pitchFamily="2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00FE3D1-7CF2-47A2-BA36-B02D45663242}"/>
              </a:ext>
            </a:extLst>
          </p:cNvPr>
          <p:cNvGrpSpPr/>
          <p:nvPr/>
        </p:nvGrpSpPr>
        <p:grpSpPr>
          <a:xfrm>
            <a:off x="580608" y="2354616"/>
            <a:ext cx="1023085" cy="1285631"/>
            <a:chOff x="640080" y="1965960"/>
            <a:chExt cx="1127880" cy="1417319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8431088-78EA-4E54-B09F-015AB8B01A1F}"/>
                </a:ext>
              </a:extLst>
            </p:cNvPr>
            <p:cNvSpPr/>
            <p:nvPr/>
          </p:nvSpPr>
          <p:spPr>
            <a:xfrm>
              <a:off x="1124640" y="1965960"/>
              <a:ext cx="182880" cy="373320"/>
            </a:xfrm>
            <a:custGeom>
              <a:avLst>
                <a:gd name="f0" fmla="val 14275"/>
                <a:gd name="f1" fmla="val 5389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solidFill>
              <a:srgbClr val="F44336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hangingPunct="0"/>
              <a:endParaRPr lang="en-US" sz="1633">
                <a:latin typeface="Liberation Sans" pitchFamily="18"/>
                <a:ea typeface="Noto Sans CJK SC" pitchFamily="2"/>
                <a:cs typeface="Lohit Devanagari" pitchFamily="2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CEE801E-0F87-4581-8FF9-0F21D799856B}"/>
                </a:ext>
              </a:extLst>
            </p:cNvPr>
            <p:cNvSpPr/>
            <p:nvPr/>
          </p:nvSpPr>
          <p:spPr>
            <a:xfrm>
              <a:off x="640080" y="2377439"/>
              <a:ext cx="1127880" cy="1005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44336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algn="ctr" hangingPunct="0">
                <a:defRPr sz="1800" b="1">
                  <a:solidFill>
                    <a:srgbClr val="FAFAFA"/>
                  </a:solidFill>
                </a:defRPr>
              </a:pPr>
              <a:r>
                <a:rPr lang="en-US" sz="1633" b="1">
                  <a:solidFill>
                    <a:srgbClr val="FAFAFA"/>
                  </a:solidFill>
                  <a:latin typeface="Liberation Sans" pitchFamily="18"/>
                  <a:ea typeface="Noto Sans CJK SC" pitchFamily="2"/>
                  <a:cs typeface="Lohit Devanagari" pitchFamily="2"/>
                </a:rPr>
                <a:t>PRECIO</a:t>
              </a:r>
            </a:p>
            <a:p>
              <a:pPr algn="ctr" hangingPunct="0">
                <a:defRPr sz="1800" b="1">
                  <a:solidFill>
                    <a:srgbClr val="FAFAFA"/>
                  </a:solidFill>
                </a:defRPr>
              </a:pPr>
              <a:r>
                <a:rPr lang="en-US" sz="1633" b="1">
                  <a:solidFill>
                    <a:srgbClr val="FAFAFA"/>
                  </a:solidFill>
                  <a:latin typeface="Liberation Sans" pitchFamily="18"/>
                  <a:ea typeface="Noto Sans CJK SC" pitchFamily="2"/>
                  <a:cs typeface="Lohit Devanagari" pitchFamily="2"/>
                </a:rPr>
                <a:t>ALTO</a:t>
              </a: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520F3C6F-B997-4764-90F4-C730B516A810}"/>
              </a:ext>
            </a:extLst>
          </p:cNvPr>
          <p:cNvSpPr txBox="1"/>
          <p:nvPr/>
        </p:nvSpPr>
        <p:spPr>
          <a:xfrm>
            <a:off x="1371600" y="753035"/>
            <a:ext cx="6499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600" dirty="0"/>
              <a:t>Minería</a:t>
            </a:r>
            <a:r>
              <a:rPr lang="es-BO" sz="3200" dirty="0"/>
              <a:t> y tecnología</a:t>
            </a:r>
            <a:endParaRPr lang="es-E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19561CA-E845-4CCF-B9C4-522030A68830}"/>
              </a:ext>
            </a:extLst>
          </p:cNvPr>
          <p:cNvSpPr/>
          <p:nvPr/>
        </p:nvSpPr>
        <p:spPr>
          <a:xfrm>
            <a:off x="635796" y="1884708"/>
            <a:ext cx="995328" cy="41472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44336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81638" tIns="40819" rIns="81638" bIns="40819" anchor="ctr" anchorCtr="0" compatLnSpc="0">
            <a:noAutofit/>
          </a:bodyPr>
          <a:lstStyle/>
          <a:p>
            <a:pPr algn="ctr" hangingPunct="0">
              <a:defRPr sz="1400" b="1">
                <a:solidFill>
                  <a:srgbClr val="FAFAFA"/>
                </a:solidFill>
              </a:defRPr>
            </a:pPr>
            <a:r>
              <a:rPr lang="en-US" sz="1270" b="1">
                <a:solidFill>
                  <a:srgbClr val="FAFAFA"/>
                </a:solidFill>
                <a:latin typeface="Liberation Sans" pitchFamily="18"/>
                <a:ea typeface="Noto Sans CJK SC" pitchFamily="2"/>
                <a:cs typeface="Lohit Devanagari" pitchFamily="2"/>
              </a:rPr>
              <a:t>MINERAL</a:t>
            </a:r>
          </a:p>
          <a:p>
            <a:pPr algn="ctr" hangingPunct="0">
              <a:defRPr sz="1400" b="1">
                <a:solidFill>
                  <a:srgbClr val="FAFAFA"/>
                </a:solidFill>
              </a:defRPr>
            </a:pPr>
            <a:r>
              <a:rPr lang="en-US" sz="1270" b="1">
                <a:solidFill>
                  <a:srgbClr val="FAFAFA"/>
                </a:solidFill>
                <a:latin typeface="Liberation Sans" pitchFamily="18"/>
                <a:ea typeface="Noto Sans CJK SC" pitchFamily="2"/>
                <a:cs typeface="Lohit Devanagari" pitchFamily="2"/>
              </a:rPr>
              <a:t>ESCASO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57C2CCA-04C3-4B51-8926-9D375DE5223A}"/>
              </a:ext>
            </a:extLst>
          </p:cNvPr>
          <p:cNvGrpSpPr/>
          <p:nvPr/>
        </p:nvGrpSpPr>
        <p:grpSpPr>
          <a:xfrm>
            <a:off x="1563625" y="2064312"/>
            <a:ext cx="2353218" cy="569145"/>
            <a:chOff x="1723787" y="1645920"/>
            <a:chExt cx="2594259" cy="62744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31007B4-E195-4059-97B8-458DCE93C254}"/>
                </a:ext>
              </a:extLst>
            </p:cNvPr>
            <p:cNvSpPr/>
            <p:nvPr/>
          </p:nvSpPr>
          <p:spPr>
            <a:xfrm>
              <a:off x="2763567" y="1645920"/>
              <a:ext cx="1554479" cy="45720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3465A4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algn="ctr" hangingPunct="0">
                <a:defRPr sz="1400" b="1">
                  <a:solidFill>
                    <a:srgbClr val="FAFAFA"/>
                  </a:solidFill>
                </a:defRPr>
              </a:pPr>
              <a:r>
                <a:rPr lang="en-US" sz="1270" b="1">
                  <a:solidFill>
                    <a:srgbClr val="FAFAFA"/>
                  </a:solidFill>
                  <a:latin typeface="Liberation Sans" pitchFamily="18"/>
                  <a:ea typeface="Noto Sans CJK SC" pitchFamily="2"/>
                  <a:cs typeface="Lohit Devanagari" pitchFamily="2"/>
                </a:rPr>
                <a:t>SE BUSCA</a:t>
              </a:r>
            </a:p>
            <a:p>
              <a:pPr algn="ctr" hangingPunct="0">
                <a:defRPr sz="1400" b="1">
                  <a:solidFill>
                    <a:srgbClr val="FAFAFA"/>
                  </a:solidFill>
                </a:defRPr>
              </a:pPr>
              <a:r>
                <a:rPr lang="en-US" sz="1270" b="1">
                  <a:solidFill>
                    <a:srgbClr val="FAFAFA"/>
                  </a:solidFill>
                  <a:latin typeface="Liberation Sans" pitchFamily="18"/>
                  <a:ea typeface="Noto Sans CJK SC" pitchFamily="2"/>
                  <a:cs typeface="Lohit Devanagari" pitchFamily="2"/>
                </a:rPr>
                <a:t>MAS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5CA11AD-BB6D-4320-AC44-04028A270501}"/>
                </a:ext>
              </a:extLst>
            </p:cNvPr>
            <p:cNvSpPr/>
            <p:nvPr/>
          </p:nvSpPr>
          <p:spPr>
            <a:xfrm rot="19704748">
              <a:off x="1723787" y="2154563"/>
              <a:ext cx="1016280" cy="118800"/>
            </a:xfrm>
            <a:custGeom>
              <a:avLst>
                <a:gd name="f0" fmla="val 162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FFEB3B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hangingPunct="0"/>
              <a:endParaRPr lang="en-US" sz="1633">
                <a:latin typeface="Liberation Sans" pitchFamily="18"/>
                <a:ea typeface="Noto Sans CJK SC" pitchFamily="2"/>
                <a:cs typeface="Lohit Devanagari" pitchFamily="2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15D8A2C-B303-4DA4-B33D-4A9CD7DDDA0F}"/>
              </a:ext>
            </a:extLst>
          </p:cNvPr>
          <p:cNvGrpSpPr/>
          <p:nvPr/>
        </p:nvGrpSpPr>
        <p:grpSpPr>
          <a:xfrm>
            <a:off x="1680339" y="3695647"/>
            <a:ext cx="2251664" cy="525209"/>
            <a:chOff x="1852456" y="3444354"/>
            <a:chExt cx="2482303" cy="57900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9D16949-5C0C-40AD-973E-D2517D133A9B}"/>
                </a:ext>
              </a:extLst>
            </p:cNvPr>
            <p:cNvSpPr/>
            <p:nvPr/>
          </p:nvSpPr>
          <p:spPr>
            <a:xfrm>
              <a:off x="2780280" y="3566160"/>
              <a:ext cx="1554479" cy="45720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3465A4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algn="ctr" hangingPunct="0">
                <a:defRPr sz="1400" b="1">
                  <a:solidFill>
                    <a:srgbClr val="FAFAFA"/>
                  </a:solidFill>
                </a:defRPr>
              </a:pPr>
              <a:r>
                <a:rPr lang="en-US" sz="1270" b="1" dirty="0">
                  <a:solidFill>
                    <a:srgbClr val="FAFAFA"/>
                  </a:solidFill>
                  <a:latin typeface="Liberation Sans" pitchFamily="18"/>
                  <a:ea typeface="Noto Sans CJK SC" pitchFamily="2"/>
                  <a:cs typeface="Lohit Devanagari" pitchFamily="2"/>
                </a:rPr>
                <a:t>SE TRATA DE</a:t>
              </a:r>
            </a:p>
            <a:p>
              <a:pPr algn="ctr" hangingPunct="0">
                <a:defRPr sz="1400" b="1">
                  <a:solidFill>
                    <a:srgbClr val="FAFAFA"/>
                  </a:solidFill>
                </a:defRPr>
              </a:pPr>
              <a:r>
                <a:rPr lang="en-US" sz="1270" b="1" dirty="0">
                  <a:solidFill>
                    <a:srgbClr val="FAFAFA"/>
                  </a:solidFill>
                  <a:latin typeface="Liberation Sans" pitchFamily="18"/>
                  <a:ea typeface="Noto Sans CJK SC" pitchFamily="2"/>
                  <a:cs typeface="Lohit Devanagari" pitchFamily="2"/>
                </a:rPr>
                <a:t>RECICLAR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8367384-C708-41E9-BD81-E7394364B9BB}"/>
                </a:ext>
              </a:extLst>
            </p:cNvPr>
            <p:cNvSpPr/>
            <p:nvPr/>
          </p:nvSpPr>
          <p:spPr>
            <a:xfrm rot="2515800">
              <a:off x="1852456" y="3444354"/>
              <a:ext cx="1032120" cy="118800"/>
            </a:xfrm>
            <a:custGeom>
              <a:avLst>
                <a:gd name="f0" fmla="val 162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FFEB3B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hangingPunct="0"/>
              <a:endParaRPr lang="en-US" sz="1633">
                <a:latin typeface="Liberation Sans" pitchFamily="18"/>
                <a:ea typeface="Noto Sans CJK SC" pitchFamily="2"/>
                <a:cs typeface="Lohit Devanagari" pitchFamily="2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CF2C352-3D31-4F62-9BF5-A3AF43CA1DE0}"/>
              </a:ext>
            </a:extLst>
          </p:cNvPr>
          <p:cNvGrpSpPr/>
          <p:nvPr/>
        </p:nvGrpSpPr>
        <p:grpSpPr>
          <a:xfrm>
            <a:off x="1798302" y="2920528"/>
            <a:ext cx="2133700" cy="414720"/>
            <a:chOff x="1982503" y="2589839"/>
            <a:chExt cx="2352256" cy="45720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9FBFA79-5C57-4A57-910B-D645AE5101BE}"/>
                </a:ext>
              </a:extLst>
            </p:cNvPr>
            <p:cNvSpPr/>
            <p:nvPr/>
          </p:nvSpPr>
          <p:spPr>
            <a:xfrm>
              <a:off x="2780280" y="2589839"/>
              <a:ext cx="1554479" cy="45720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3465A4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algn="ctr" hangingPunct="0">
                <a:defRPr sz="1400" b="1">
                  <a:solidFill>
                    <a:srgbClr val="FAFAFA"/>
                  </a:solidFill>
                </a:defRPr>
              </a:pPr>
              <a:r>
                <a:rPr lang="en-US" sz="1270" b="1">
                  <a:solidFill>
                    <a:srgbClr val="FAFAFA"/>
                  </a:solidFill>
                  <a:latin typeface="Liberation Sans" pitchFamily="18"/>
                  <a:ea typeface="Noto Sans CJK SC" pitchFamily="2"/>
                  <a:cs typeface="Lohit Devanagari" pitchFamily="2"/>
                </a:rPr>
                <a:t>SE BUSCA UN</a:t>
              </a:r>
            </a:p>
            <a:p>
              <a:pPr algn="ctr" hangingPunct="0">
                <a:defRPr sz="1400" b="1">
                  <a:solidFill>
                    <a:srgbClr val="FAFAFA"/>
                  </a:solidFill>
                </a:defRPr>
              </a:pPr>
              <a:r>
                <a:rPr lang="en-US" sz="1270" b="1">
                  <a:solidFill>
                    <a:srgbClr val="FAFAFA"/>
                  </a:solidFill>
                  <a:latin typeface="Liberation Sans" pitchFamily="18"/>
                  <a:ea typeface="Noto Sans CJK SC" pitchFamily="2"/>
                  <a:cs typeface="Lohit Devanagari" pitchFamily="2"/>
                </a:rPr>
                <a:t>SUSTITUTO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A8A0981-9D51-434E-AA55-C6035C68AE8D}"/>
                </a:ext>
              </a:extLst>
            </p:cNvPr>
            <p:cNvSpPr/>
            <p:nvPr/>
          </p:nvSpPr>
          <p:spPr>
            <a:xfrm rot="78600">
              <a:off x="1982503" y="2829599"/>
              <a:ext cx="757080" cy="118800"/>
            </a:xfrm>
            <a:custGeom>
              <a:avLst>
                <a:gd name="f0" fmla="val 162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FFEB3B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hangingPunct="0"/>
              <a:endParaRPr lang="en-US" sz="1633">
                <a:latin typeface="Liberation Sans" pitchFamily="18"/>
                <a:ea typeface="Noto Sans CJK SC" pitchFamily="2"/>
                <a:cs typeface="Lohit Devanagari" pitchFamily="2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AA48D9-58AD-426D-BF4B-C133D7F446F8}"/>
              </a:ext>
            </a:extLst>
          </p:cNvPr>
          <p:cNvGrpSpPr/>
          <p:nvPr/>
        </p:nvGrpSpPr>
        <p:grpSpPr>
          <a:xfrm>
            <a:off x="3981313" y="2043412"/>
            <a:ext cx="1907711" cy="414720"/>
            <a:chOff x="4389120" y="1622880"/>
            <a:chExt cx="2103119" cy="4572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2D2447D-FC5C-456B-A715-67FC12FD3201}"/>
                </a:ext>
              </a:extLst>
            </p:cNvPr>
            <p:cNvSpPr/>
            <p:nvPr/>
          </p:nvSpPr>
          <p:spPr>
            <a:xfrm>
              <a:off x="4389120" y="1805760"/>
              <a:ext cx="457200" cy="91440"/>
            </a:xfrm>
            <a:custGeom>
              <a:avLst>
                <a:gd name="f0" fmla="val 162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00E676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hangingPunct="0"/>
              <a:endParaRPr lang="en-US" sz="1633">
                <a:latin typeface="Liberation Sans" pitchFamily="18"/>
                <a:ea typeface="Noto Sans CJK SC" pitchFamily="2"/>
                <a:cs typeface="Lohit Devanagari" pitchFamily="2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9145AB1-2D35-4916-A599-BF86F53B7C45}"/>
                </a:ext>
              </a:extLst>
            </p:cNvPr>
            <p:cNvSpPr/>
            <p:nvPr/>
          </p:nvSpPr>
          <p:spPr>
            <a:xfrm>
              <a:off x="4937760" y="1622880"/>
              <a:ext cx="1554479" cy="45720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EB3B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algn="ctr" hangingPunct="0">
                <a:defRPr sz="1200" b="1">
                  <a:solidFill>
                    <a:srgbClr val="000000"/>
                  </a:solidFill>
                </a:defRPr>
              </a:pPr>
              <a:r>
                <a:rPr lang="en-US" sz="1089" b="1">
                  <a:solidFill>
                    <a:srgbClr val="000000"/>
                  </a:solidFill>
                  <a:latin typeface="Liberation Sans" pitchFamily="18"/>
                  <a:ea typeface="Noto Sans CJK SC" pitchFamily="2"/>
                  <a:cs typeface="Lohit Devanagari" pitchFamily="2"/>
                </a:rPr>
                <a:t>SE ENCUENTRA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4F6BE1-2147-48AF-BC2B-53F33F4DEE12}"/>
              </a:ext>
            </a:extLst>
          </p:cNvPr>
          <p:cNvGrpSpPr/>
          <p:nvPr/>
        </p:nvGrpSpPr>
        <p:grpSpPr>
          <a:xfrm>
            <a:off x="3981313" y="2935224"/>
            <a:ext cx="1907711" cy="435293"/>
            <a:chOff x="4389120" y="2606040"/>
            <a:chExt cx="2103119" cy="47988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DE94420-C2C5-4264-BD85-E8749DB89674}"/>
                </a:ext>
              </a:extLst>
            </p:cNvPr>
            <p:cNvSpPr/>
            <p:nvPr/>
          </p:nvSpPr>
          <p:spPr>
            <a:xfrm>
              <a:off x="4389120" y="2811600"/>
              <a:ext cx="457200" cy="91440"/>
            </a:xfrm>
            <a:custGeom>
              <a:avLst>
                <a:gd name="f0" fmla="val 162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00E676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hangingPunct="0"/>
              <a:endParaRPr lang="en-US" sz="1633">
                <a:latin typeface="Liberation Sans" pitchFamily="18"/>
                <a:ea typeface="Noto Sans CJK SC" pitchFamily="2"/>
                <a:cs typeface="Lohit Devanagari" pitchFamily="2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17484C-3E22-4F7A-9A2F-5276BCF49801}"/>
                </a:ext>
              </a:extLst>
            </p:cNvPr>
            <p:cNvSpPr/>
            <p:nvPr/>
          </p:nvSpPr>
          <p:spPr>
            <a:xfrm>
              <a:off x="4937760" y="2606040"/>
              <a:ext cx="1554479" cy="47988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EB3B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algn="ctr" hangingPunct="0">
                <a:defRPr sz="1200" b="1">
                  <a:solidFill>
                    <a:srgbClr val="000000"/>
                  </a:solidFill>
                </a:defRPr>
              </a:pPr>
              <a:r>
                <a:rPr lang="en-US" sz="1089" b="1">
                  <a:solidFill>
                    <a:srgbClr val="000000"/>
                  </a:solidFill>
                  <a:latin typeface="Liberation Sans" pitchFamily="18"/>
                  <a:ea typeface="Noto Sans CJK SC" pitchFamily="2"/>
                  <a:cs typeface="Lohit Devanagari" pitchFamily="2"/>
                </a:rPr>
                <a:t>TOTAL O</a:t>
              </a:r>
            </a:p>
            <a:p>
              <a:pPr algn="ctr" hangingPunct="0">
                <a:defRPr sz="1200" b="1">
                  <a:solidFill>
                    <a:srgbClr val="000000"/>
                  </a:solidFill>
                </a:defRPr>
              </a:pPr>
              <a:r>
                <a:rPr lang="en-US" sz="1089" b="1">
                  <a:solidFill>
                    <a:srgbClr val="000000"/>
                  </a:solidFill>
                  <a:latin typeface="Liberation Sans" pitchFamily="18"/>
                  <a:ea typeface="Noto Sans CJK SC" pitchFamily="2"/>
                  <a:cs typeface="Lohit Devanagari" pitchFamily="2"/>
                </a:rPr>
                <a:t>PARCIAL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CA759F1-C531-419E-8C22-1550BF90DDEB}"/>
              </a:ext>
            </a:extLst>
          </p:cNvPr>
          <p:cNvGrpSpPr/>
          <p:nvPr/>
        </p:nvGrpSpPr>
        <p:grpSpPr>
          <a:xfrm>
            <a:off x="3974129" y="3798952"/>
            <a:ext cx="1914895" cy="414720"/>
            <a:chOff x="4381200" y="3558240"/>
            <a:chExt cx="2111039" cy="4572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C1DAC50-7784-45D8-BC4A-D89583DEBF8A}"/>
                </a:ext>
              </a:extLst>
            </p:cNvPr>
            <p:cNvSpPr/>
            <p:nvPr/>
          </p:nvSpPr>
          <p:spPr>
            <a:xfrm flipV="1">
              <a:off x="4381200" y="3741120"/>
              <a:ext cx="457200" cy="91440"/>
            </a:xfrm>
            <a:custGeom>
              <a:avLst>
                <a:gd name="f0" fmla="val 162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00E676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hangingPunct="0"/>
              <a:endParaRPr lang="en-US" sz="1633">
                <a:latin typeface="Liberation Sans" pitchFamily="18"/>
                <a:ea typeface="Noto Sans CJK SC" pitchFamily="2"/>
                <a:cs typeface="Lohit Devanagari" pitchFamily="2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E248C66-B43B-4FD7-BF35-0A8EA7A4FC6C}"/>
                </a:ext>
              </a:extLst>
            </p:cNvPr>
            <p:cNvSpPr/>
            <p:nvPr/>
          </p:nvSpPr>
          <p:spPr>
            <a:xfrm>
              <a:off x="4937760" y="3558240"/>
              <a:ext cx="1554479" cy="45720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EB3B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algn="ctr" hangingPunct="0">
                <a:defRPr sz="1200" b="1">
                  <a:solidFill>
                    <a:srgbClr val="000000"/>
                  </a:solidFill>
                </a:defRPr>
              </a:pPr>
              <a:r>
                <a:rPr lang="en-US" sz="1089" b="1">
                  <a:solidFill>
                    <a:srgbClr val="000000"/>
                  </a:solidFill>
                  <a:latin typeface="Liberation Sans" pitchFamily="18"/>
                  <a:ea typeface="Noto Sans CJK SC" pitchFamily="2"/>
                  <a:cs typeface="Lohit Devanagari" pitchFamily="2"/>
                </a:rPr>
                <a:t>SEGUN EL PRECIO</a:t>
              </a:r>
            </a:p>
            <a:p>
              <a:pPr algn="ctr" hangingPunct="0">
                <a:defRPr sz="1200" b="1">
                  <a:solidFill>
                    <a:srgbClr val="000000"/>
                  </a:solidFill>
                </a:defRPr>
              </a:pPr>
              <a:r>
                <a:rPr lang="en-US" sz="1089" b="1">
                  <a:solidFill>
                    <a:srgbClr val="000000"/>
                  </a:solidFill>
                  <a:latin typeface="Liberation Sans" pitchFamily="18"/>
                  <a:ea typeface="Noto Sans CJK SC" pitchFamily="2"/>
                  <a:cs typeface="Lohit Devanagari" pitchFamily="2"/>
                </a:rPr>
                <a:t>Y LA TECNOLOGIA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1EE5C75-C83B-4F10-90FB-752C2D825430}"/>
              </a:ext>
            </a:extLst>
          </p:cNvPr>
          <p:cNvGrpSpPr/>
          <p:nvPr/>
        </p:nvGrpSpPr>
        <p:grpSpPr>
          <a:xfrm>
            <a:off x="5951395" y="2064312"/>
            <a:ext cx="1762397" cy="331776"/>
            <a:chOff x="6560999" y="1645920"/>
            <a:chExt cx="1942920" cy="36576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199610D-D460-4AE9-925C-74DD1D501349}"/>
                </a:ext>
              </a:extLst>
            </p:cNvPr>
            <p:cNvSpPr/>
            <p:nvPr/>
          </p:nvSpPr>
          <p:spPr>
            <a:xfrm>
              <a:off x="7132320" y="1645920"/>
              <a:ext cx="1371599" cy="36576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E676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algn="ctr" hangingPunct="0"/>
              <a:r>
                <a:rPr lang="en-US" sz="1089" b="1">
                  <a:latin typeface="Liberation Sans" pitchFamily="18"/>
                  <a:ea typeface="Noto Sans CJK SC" pitchFamily="2"/>
                  <a:cs typeface="Lohit Devanagari" pitchFamily="2"/>
                </a:rPr>
                <a:t>EL PRECIO</a:t>
              </a:r>
            </a:p>
            <a:p>
              <a:pPr algn="ctr" hangingPunct="0"/>
              <a:r>
                <a:rPr lang="en-US" sz="1089" b="1">
                  <a:latin typeface="Liberation Sans" pitchFamily="18"/>
                  <a:ea typeface="Noto Sans CJK SC" pitchFamily="2"/>
                  <a:cs typeface="Lohit Devanagari" pitchFamily="2"/>
                </a:rPr>
                <a:t>PUEDE CAER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7E60616-27B3-4A84-8C29-D93498C69FE5}"/>
                </a:ext>
              </a:extLst>
            </p:cNvPr>
            <p:cNvSpPr/>
            <p:nvPr/>
          </p:nvSpPr>
          <p:spPr>
            <a:xfrm>
              <a:off x="6560999" y="1798560"/>
              <a:ext cx="457200" cy="91440"/>
            </a:xfrm>
            <a:custGeom>
              <a:avLst>
                <a:gd name="f0" fmla="val 16909"/>
                <a:gd name="f1" fmla="val 1778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hangingPunct="0"/>
              <a:endParaRPr lang="en-US" sz="1633">
                <a:latin typeface="Liberation Sans" pitchFamily="18"/>
                <a:ea typeface="Noto Sans CJK SC" pitchFamily="2"/>
                <a:cs typeface="Lohit Devanagari" pitchFamily="2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C7AE737-FC87-405F-9B3B-F471C42443E1}"/>
              </a:ext>
            </a:extLst>
          </p:cNvPr>
          <p:cNvGrpSpPr/>
          <p:nvPr/>
        </p:nvGrpSpPr>
        <p:grpSpPr>
          <a:xfrm>
            <a:off x="5965111" y="2990411"/>
            <a:ext cx="1748681" cy="331776"/>
            <a:chOff x="6576120" y="2666880"/>
            <a:chExt cx="1927799" cy="36576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917119D-7A34-415E-9B24-E8683BA65426}"/>
                </a:ext>
              </a:extLst>
            </p:cNvPr>
            <p:cNvSpPr/>
            <p:nvPr/>
          </p:nvSpPr>
          <p:spPr>
            <a:xfrm>
              <a:off x="7132320" y="2666880"/>
              <a:ext cx="1371599" cy="36576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E676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algn="ctr" hangingPunct="0"/>
              <a:r>
                <a:rPr lang="en-US" sz="1089" b="1">
                  <a:latin typeface="Liberation Sans" pitchFamily="18"/>
                  <a:ea typeface="Noto Sans CJK SC" pitchFamily="2"/>
                  <a:cs typeface="Lohit Devanagari" pitchFamily="2"/>
                </a:rPr>
                <a:t>CAE EL PRECIO O</a:t>
              </a:r>
            </a:p>
            <a:p>
              <a:pPr algn="ctr" hangingPunct="0"/>
              <a:r>
                <a:rPr lang="en-US" sz="1089" b="1">
                  <a:latin typeface="Liberation Sans" pitchFamily="18"/>
                  <a:ea typeface="Noto Sans CJK SC" pitchFamily="2"/>
                  <a:cs typeface="Lohit Devanagari" pitchFamily="2"/>
                </a:rPr>
                <a:t>EL MERCADO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E8DC3BD-E023-4D4E-BCF3-0D6ED1F2A9D1}"/>
                </a:ext>
              </a:extLst>
            </p:cNvPr>
            <p:cNvSpPr/>
            <p:nvPr/>
          </p:nvSpPr>
          <p:spPr>
            <a:xfrm>
              <a:off x="6576120" y="2788920"/>
              <a:ext cx="457200" cy="91440"/>
            </a:xfrm>
            <a:custGeom>
              <a:avLst>
                <a:gd name="f0" fmla="val 162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hangingPunct="0"/>
              <a:endParaRPr lang="en-US" sz="1633">
                <a:latin typeface="Liberation Sans" pitchFamily="18"/>
                <a:ea typeface="Noto Sans CJK SC" pitchFamily="2"/>
                <a:cs typeface="Lohit Devanagari" pitchFamily="2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86C49D3-2C05-4067-8450-100481843A18}"/>
              </a:ext>
            </a:extLst>
          </p:cNvPr>
          <p:cNvGrpSpPr/>
          <p:nvPr/>
        </p:nvGrpSpPr>
        <p:grpSpPr>
          <a:xfrm>
            <a:off x="5971968" y="3868180"/>
            <a:ext cx="1741824" cy="331776"/>
            <a:chOff x="6583679" y="3634560"/>
            <a:chExt cx="1920240" cy="365760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8CFDB00-ECF5-4B94-A80D-FFE41527D70A}"/>
                </a:ext>
              </a:extLst>
            </p:cNvPr>
            <p:cNvSpPr/>
            <p:nvPr/>
          </p:nvSpPr>
          <p:spPr>
            <a:xfrm>
              <a:off x="7132320" y="3634560"/>
              <a:ext cx="1371599" cy="36576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E676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algn="ctr" hangingPunct="0"/>
              <a:r>
                <a:rPr lang="en-US" sz="1089" b="1">
                  <a:latin typeface="Liberation Sans" pitchFamily="18"/>
                  <a:ea typeface="Noto Sans CJK SC" pitchFamily="2"/>
                  <a:cs typeface="Lohit Devanagari" pitchFamily="2"/>
                </a:rPr>
                <a:t>EL PRECIO</a:t>
              </a:r>
            </a:p>
            <a:p>
              <a:pPr algn="ctr" hangingPunct="0"/>
              <a:r>
                <a:rPr lang="en-US" sz="1089" b="1">
                  <a:latin typeface="Liberation Sans" pitchFamily="18"/>
                  <a:ea typeface="Noto Sans CJK SC" pitchFamily="2"/>
                  <a:cs typeface="Lohit Devanagari" pitchFamily="2"/>
                </a:rPr>
                <a:t>PUEDE CAER</a:t>
              </a: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D055320-0C67-4A86-A6A5-616113A88300}"/>
                </a:ext>
              </a:extLst>
            </p:cNvPr>
            <p:cNvSpPr/>
            <p:nvPr/>
          </p:nvSpPr>
          <p:spPr>
            <a:xfrm>
              <a:off x="6583679" y="3749040"/>
              <a:ext cx="457200" cy="91440"/>
            </a:xfrm>
            <a:custGeom>
              <a:avLst>
                <a:gd name="f0" fmla="val 162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solidFill>
              <a:srgbClr val="729FCF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hangingPunct="0"/>
              <a:endParaRPr lang="en-US" sz="1633">
                <a:latin typeface="Liberation Sans" pitchFamily="18"/>
                <a:ea typeface="Noto Sans CJK SC" pitchFamily="2"/>
                <a:cs typeface="Lohit Devanagari" pitchFamily="2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00FE3D1-7CF2-47A2-BA36-B02D45663242}"/>
              </a:ext>
            </a:extLst>
          </p:cNvPr>
          <p:cNvGrpSpPr/>
          <p:nvPr/>
        </p:nvGrpSpPr>
        <p:grpSpPr>
          <a:xfrm>
            <a:off x="580608" y="2354616"/>
            <a:ext cx="1023085" cy="1285631"/>
            <a:chOff x="640080" y="1965960"/>
            <a:chExt cx="1127880" cy="1417319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8431088-78EA-4E54-B09F-015AB8B01A1F}"/>
                </a:ext>
              </a:extLst>
            </p:cNvPr>
            <p:cNvSpPr/>
            <p:nvPr/>
          </p:nvSpPr>
          <p:spPr>
            <a:xfrm>
              <a:off x="1124640" y="1965960"/>
              <a:ext cx="182880" cy="373320"/>
            </a:xfrm>
            <a:custGeom>
              <a:avLst>
                <a:gd name="f0" fmla="val 14275"/>
                <a:gd name="f1" fmla="val 5389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solidFill>
              <a:srgbClr val="F44336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hangingPunct="0"/>
              <a:endParaRPr lang="en-US" sz="1633">
                <a:latin typeface="Liberation Sans" pitchFamily="18"/>
                <a:ea typeface="Noto Sans CJK SC" pitchFamily="2"/>
                <a:cs typeface="Lohit Devanagari" pitchFamily="2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CEE801E-0F87-4581-8FF9-0F21D799856B}"/>
                </a:ext>
              </a:extLst>
            </p:cNvPr>
            <p:cNvSpPr/>
            <p:nvPr/>
          </p:nvSpPr>
          <p:spPr>
            <a:xfrm>
              <a:off x="640080" y="2377439"/>
              <a:ext cx="1127880" cy="1005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44336"/>
            </a:solidFill>
            <a:ln w="0">
              <a:solidFill>
                <a:srgbClr val="3465A4"/>
              </a:solidFill>
              <a:prstDash val="solid"/>
            </a:ln>
          </p:spPr>
          <p:txBody>
            <a:bodyPr vert="horz" wrap="none" lIns="81638" tIns="40819" rIns="81638" bIns="40819" anchor="ctr" anchorCtr="0" compatLnSpc="0">
              <a:noAutofit/>
            </a:bodyPr>
            <a:lstStyle/>
            <a:p>
              <a:pPr algn="ctr" hangingPunct="0">
                <a:defRPr sz="1800" b="1">
                  <a:solidFill>
                    <a:srgbClr val="FAFAFA"/>
                  </a:solidFill>
                </a:defRPr>
              </a:pPr>
              <a:r>
                <a:rPr lang="en-US" sz="1633" b="1">
                  <a:solidFill>
                    <a:srgbClr val="FAFAFA"/>
                  </a:solidFill>
                  <a:latin typeface="Liberation Sans" pitchFamily="18"/>
                  <a:ea typeface="Noto Sans CJK SC" pitchFamily="2"/>
                  <a:cs typeface="Lohit Devanagari" pitchFamily="2"/>
                </a:rPr>
                <a:t>PRECIO</a:t>
              </a:r>
            </a:p>
            <a:p>
              <a:pPr algn="ctr" hangingPunct="0">
                <a:defRPr sz="1800" b="1">
                  <a:solidFill>
                    <a:srgbClr val="FAFAFA"/>
                  </a:solidFill>
                </a:defRPr>
              </a:pPr>
              <a:r>
                <a:rPr lang="en-US" sz="1633" b="1">
                  <a:solidFill>
                    <a:srgbClr val="FAFAFA"/>
                  </a:solidFill>
                  <a:latin typeface="Liberation Sans" pitchFamily="18"/>
                  <a:ea typeface="Noto Sans CJK SC" pitchFamily="2"/>
                  <a:cs typeface="Lohit Devanagari" pitchFamily="2"/>
                </a:rPr>
                <a:t>ALTO</a:t>
              </a: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520F3C6F-B997-4764-90F4-C730B516A810}"/>
              </a:ext>
            </a:extLst>
          </p:cNvPr>
          <p:cNvSpPr txBox="1"/>
          <p:nvPr/>
        </p:nvSpPr>
        <p:spPr>
          <a:xfrm>
            <a:off x="1371600" y="753035"/>
            <a:ext cx="6499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BO" sz="3600" dirty="0"/>
              <a:t>Minería</a:t>
            </a:r>
            <a:r>
              <a:rPr lang="es-BO" sz="3200" dirty="0"/>
              <a:t> y tecnología</a:t>
            </a:r>
            <a:endParaRPr lang="es-ES" sz="3200" dirty="0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26938512-F446-443A-91A9-BC102211333C}"/>
              </a:ext>
            </a:extLst>
          </p:cNvPr>
          <p:cNvSpPr/>
          <p:nvPr/>
        </p:nvSpPr>
        <p:spPr>
          <a:xfrm>
            <a:off x="2339788" y="2617694"/>
            <a:ext cx="1721530" cy="10356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6313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</TotalTime>
  <Words>883</Words>
  <Application>Microsoft Office PowerPoint</Application>
  <PresentationFormat>Presentación en pantalla (4:3)</PresentationFormat>
  <Paragraphs>344</Paragraphs>
  <Slides>28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Liberation Sans</vt:lpstr>
      <vt:lpstr>Open Sans</vt:lpstr>
      <vt:lpstr>Times New Roman</vt:lpstr>
      <vt:lpstr>Office Theme</vt:lpstr>
      <vt:lpstr>El contexto geopolítico en la carrera por el litio:  el rol de la tecnología y China</vt:lpstr>
      <vt:lpstr>El poder establecido</vt:lpstr>
      <vt:lpstr>China en la cadena de  producción de baterías de litio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Claudia Meneses</dc:creator>
  <cp:lastModifiedBy>Claudia Meneses</cp:lastModifiedBy>
  <cp:revision>29</cp:revision>
  <dcterms:created xsi:type="dcterms:W3CDTF">2024-05-28T03:27:33Z</dcterms:created>
  <dcterms:modified xsi:type="dcterms:W3CDTF">2024-05-29T21:07:46Z</dcterms:modified>
</cp:coreProperties>
</file>