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621" r:id="rId3"/>
    <p:sldId id="639" r:id="rId4"/>
    <p:sldId id="620" r:id="rId5"/>
    <p:sldId id="625" r:id="rId6"/>
    <p:sldId id="626" r:id="rId7"/>
    <p:sldId id="287" r:id="rId8"/>
    <p:sldId id="294" r:id="rId9"/>
    <p:sldId id="274" r:id="rId10"/>
    <p:sldId id="640" r:id="rId11"/>
    <p:sldId id="256" r:id="rId12"/>
    <p:sldId id="622" r:id="rId13"/>
    <p:sldId id="558" r:id="rId14"/>
    <p:sldId id="635" r:id="rId15"/>
    <p:sldId id="316" r:id="rId16"/>
    <p:sldId id="637" r:id="rId17"/>
    <p:sldId id="317" r:id="rId18"/>
    <p:sldId id="636" r:id="rId19"/>
    <p:sldId id="638" r:id="rId20"/>
    <p:sldId id="258" r:id="rId21"/>
    <p:sldId id="624" r:id="rId22"/>
    <p:sldId id="623" r:id="rId23"/>
    <p:sldId id="627" r:id="rId24"/>
    <p:sldId id="628" r:id="rId25"/>
    <p:sldId id="565" r:id="rId26"/>
    <p:sldId id="629" r:id="rId27"/>
    <p:sldId id="630" r:id="rId28"/>
    <p:sldId id="319" r:id="rId29"/>
    <p:sldId id="631" r:id="rId30"/>
    <p:sldId id="633" r:id="rId31"/>
    <p:sldId id="634" r:id="rId32"/>
    <p:sldId id="288" r:id="rId33"/>
  </p:sldIdLst>
  <p:sldSz cx="12192000" cy="6858000"/>
  <p:notesSz cx="6858000" cy="9144000"/>
  <p:defaultText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53"/>
      </p:cViewPr>
      <p:guideLst/>
    </p:cSldViewPr>
  </p:slideViewPr>
  <p:notesTextViewPr>
    <p:cViewPr>
      <p:scale>
        <a:sx n="1" d="1"/>
        <a:sy n="1" d="1"/>
      </p:scale>
      <p:origin x="0" y="0"/>
    </p:cViewPr>
  </p:notesTextViewPr>
  <p:sorterViewPr>
    <p:cViewPr>
      <p:scale>
        <a:sx n="100" d="100"/>
        <a:sy n="100" d="100"/>
      </p:scale>
      <p:origin x="0" y="-49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BO" b="1"/>
              <a:t>DEUDA</a:t>
            </a:r>
            <a:r>
              <a:rPr lang="es-BO" b="1" baseline="0"/>
              <a:t> EXTERNA EN PORCENTAJE AL 31 DE MARZO DE 2024</a:t>
            </a:r>
            <a:endParaRPr lang="es-BO"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B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F95-46D5-A070-E310BE99572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F95-46D5-A070-E310BE99572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F95-46D5-A070-E310BE99572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F95-46D5-A070-E310BE99572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F95-46D5-A070-E310BE99572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F95-46D5-A070-E310BE99572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F95-46D5-A070-E310BE99572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4F95-46D5-A070-E310BE99572C}"/>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4F95-46D5-A070-E310BE99572C}"/>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4F95-46D5-A070-E310BE99572C}"/>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4F95-46D5-A070-E310BE99572C}"/>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4F95-46D5-A070-E310BE99572C}"/>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4F95-46D5-A070-E310BE99572C}"/>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4F95-46D5-A070-E310BE99572C}"/>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4F95-46D5-A070-E310BE99572C}"/>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4F95-46D5-A070-E310BE99572C}"/>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4F95-46D5-A070-E310BE99572C}"/>
              </c:ext>
            </c:extLst>
          </c:dPt>
          <c:dLbls>
            <c:dLbl>
              <c:idx val="0"/>
              <c:layout>
                <c:manualLayout>
                  <c:x val="3.2479101333048536E-2"/>
                  <c:y val="5.77856194486058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95-46D5-A070-E310BE99572C}"/>
                </c:ext>
              </c:extLst>
            </c:dLbl>
            <c:dLbl>
              <c:idx val="1"/>
              <c:layout>
                <c:manualLayout>
                  <c:x val="7.0272839661996628E-2"/>
                  <c:y val="-2.07985724056810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F95-46D5-A070-E310BE99572C}"/>
                </c:ext>
              </c:extLst>
            </c:dLbl>
            <c:dLbl>
              <c:idx val="2"/>
              <c:layout>
                <c:manualLayout>
                  <c:x val="-1.14765478606173E-2"/>
                  <c:y val="-2.33276295828215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F95-46D5-A070-E310BE99572C}"/>
                </c:ext>
              </c:extLst>
            </c:dLbl>
            <c:dLbl>
              <c:idx val="9"/>
              <c:layout>
                <c:manualLayout>
                  <c:x val="-1.2410555647251824E-2"/>
                  <c:y val="-1.35756362285192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F95-46D5-A070-E310BE99572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BO"/>
              </a:p>
            </c:txPr>
            <c:showLegendKey val="0"/>
            <c:showVal val="0"/>
            <c:showCatName val="0"/>
            <c:showSerName val="0"/>
            <c:showPercent val="0"/>
            <c:showBubbleSize val="0"/>
            <c:extLst>
              <c:ext xmlns:c15="http://schemas.microsoft.com/office/drawing/2012/chart" uri="{CE6537A1-D6FC-4f65-9D91-7224C49458BB}"/>
            </c:extLst>
          </c:dLbls>
          <c:cat>
            <c:strRef>
              <c:f>Hoja2!$A$2:$A$18</c:f>
              <c:strCache>
                <c:ptCount val="17"/>
                <c:pt idx="0">
                  <c:v>BID</c:v>
                </c:pt>
                <c:pt idx="1">
                  <c:v>CAF</c:v>
                </c:pt>
                <c:pt idx="2">
                  <c:v>BANCO MUNDIAL</c:v>
                </c:pt>
                <c:pt idx="3">
                  <c:v>FONPLATA</c:v>
                </c:pt>
                <c:pt idx="4">
                  <c:v>OPEP</c:v>
                </c:pt>
                <c:pt idx="5">
                  <c:v>BEI</c:v>
                </c:pt>
                <c:pt idx="6">
                  <c:v>FIDA</c:v>
                </c:pt>
                <c:pt idx="7">
                  <c:v>FND</c:v>
                </c:pt>
                <c:pt idx="9">
                  <c:v>REP. POP. DE CHINA</c:v>
                </c:pt>
                <c:pt idx="10">
                  <c:v>FRANCIA</c:v>
                </c:pt>
                <c:pt idx="11">
                  <c:v>ALEMANIA</c:v>
                </c:pt>
                <c:pt idx="12">
                  <c:v>COREA DEL SUR</c:v>
                </c:pt>
                <c:pt idx="13">
                  <c:v>BRASIL</c:v>
                </c:pt>
                <c:pt idx="14">
                  <c:v>ESPAÑA</c:v>
                </c:pt>
                <c:pt idx="15">
                  <c:v>JAPON</c:v>
                </c:pt>
                <c:pt idx="16">
                  <c:v>VENEZUELA</c:v>
                </c:pt>
              </c:strCache>
            </c:strRef>
          </c:cat>
          <c:val>
            <c:numRef>
              <c:f>Hoja2!$B$2:$B$18</c:f>
              <c:numCache>
                <c:formatCode>0.0</c:formatCode>
                <c:ptCount val="17"/>
                <c:pt idx="0">
                  <c:v>37.216101327318462</c:v>
                </c:pt>
                <c:pt idx="1">
                  <c:v>23.995835863624535</c:v>
                </c:pt>
                <c:pt idx="2">
                  <c:v>13.47271623145658</c:v>
                </c:pt>
                <c:pt idx="3">
                  <c:v>3.7216968855730026</c:v>
                </c:pt>
                <c:pt idx="4">
                  <c:v>0.96642665047280296</c:v>
                </c:pt>
                <c:pt idx="5">
                  <c:v>0.97076429253058039</c:v>
                </c:pt>
                <c:pt idx="6">
                  <c:v>0.5630259390995056</c:v>
                </c:pt>
                <c:pt idx="7">
                  <c:v>0.1856510800728724</c:v>
                </c:pt>
                <c:pt idx="9">
                  <c:v>11.407131083542986</c:v>
                </c:pt>
                <c:pt idx="10">
                  <c:v>5.6484774876377202</c:v>
                </c:pt>
                <c:pt idx="11">
                  <c:v>0.62722304155461095</c:v>
                </c:pt>
                <c:pt idx="12">
                  <c:v>0.29669471675197367</c:v>
                </c:pt>
                <c:pt idx="13">
                  <c:v>9.8030710505769059E-2</c:v>
                </c:pt>
                <c:pt idx="14">
                  <c:v>4.7714062635551314E-2</c:v>
                </c:pt>
                <c:pt idx="15">
                  <c:v>2.8628437581330789E-2</c:v>
                </c:pt>
                <c:pt idx="16">
                  <c:v>4.3376420577773923E-3</c:v>
                </c:pt>
              </c:numCache>
            </c:numRef>
          </c:val>
          <c:extLst>
            <c:ext xmlns:c16="http://schemas.microsoft.com/office/drawing/2014/chart" uri="{C3380CC4-5D6E-409C-BE32-E72D297353CC}">
              <c16:uniqueId val="{00000022-4F95-46D5-A070-E310BE99572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B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BO" b="1"/>
              <a:t>DATOS COMPARATIVOS DE LA DEUDA EXTERNA EN BOLIVIA</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BO"/>
        </a:p>
      </c:txPr>
    </c:title>
    <c:autoTitleDeleted val="0"/>
    <c:plotArea>
      <c:layout/>
      <c:barChart>
        <c:barDir val="col"/>
        <c:grouping val="clustered"/>
        <c:varyColors val="0"/>
        <c:ser>
          <c:idx val="0"/>
          <c:order val="0"/>
          <c:tx>
            <c:v>saldo al 31/12/2018</c:v>
          </c:tx>
          <c:spPr>
            <a:solidFill>
              <a:schemeClr val="accent1"/>
            </a:solidFill>
            <a:ln>
              <a:noFill/>
            </a:ln>
            <a:effectLst/>
          </c:spPr>
          <c:invertIfNegative val="0"/>
          <c:cat>
            <c:strRef>
              <c:f>Hoja1!$A$3:$A$19</c:f>
              <c:strCache>
                <c:ptCount val="17"/>
                <c:pt idx="0">
                  <c:v>BID</c:v>
                </c:pt>
                <c:pt idx="1">
                  <c:v>CAF</c:v>
                </c:pt>
                <c:pt idx="2">
                  <c:v>BANCO MUNDIAL</c:v>
                </c:pt>
                <c:pt idx="3">
                  <c:v>FONPLATA</c:v>
                </c:pt>
                <c:pt idx="4">
                  <c:v>OPEP</c:v>
                </c:pt>
                <c:pt idx="5">
                  <c:v>BEI</c:v>
                </c:pt>
                <c:pt idx="6">
                  <c:v>FIDA</c:v>
                </c:pt>
                <c:pt idx="7">
                  <c:v>FND</c:v>
                </c:pt>
                <c:pt idx="9">
                  <c:v>REP. POP. DE CHINA</c:v>
                </c:pt>
                <c:pt idx="10">
                  <c:v>FRANCIA</c:v>
                </c:pt>
                <c:pt idx="11">
                  <c:v>ALEMANIA</c:v>
                </c:pt>
                <c:pt idx="12">
                  <c:v>COREA DEL SUR</c:v>
                </c:pt>
                <c:pt idx="13">
                  <c:v>BRASIL</c:v>
                </c:pt>
                <c:pt idx="14">
                  <c:v>ESPAÑA</c:v>
                </c:pt>
                <c:pt idx="15">
                  <c:v>JAPON</c:v>
                </c:pt>
                <c:pt idx="16">
                  <c:v>VENEZUELA</c:v>
                </c:pt>
              </c:strCache>
            </c:strRef>
          </c:cat>
          <c:val>
            <c:numRef>
              <c:f>Hoja1!$B$3:$B$19</c:f>
              <c:numCache>
                <c:formatCode>General</c:formatCode>
                <c:ptCount val="17"/>
                <c:pt idx="0">
                  <c:v>2905.5</c:v>
                </c:pt>
                <c:pt idx="1">
                  <c:v>2454.6</c:v>
                </c:pt>
                <c:pt idx="2">
                  <c:v>853.2</c:v>
                </c:pt>
                <c:pt idx="3">
                  <c:v>234.3</c:v>
                </c:pt>
                <c:pt idx="4">
                  <c:v>108.1</c:v>
                </c:pt>
                <c:pt idx="5">
                  <c:v>72.3</c:v>
                </c:pt>
                <c:pt idx="6">
                  <c:v>68.099999999999994</c:v>
                </c:pt>
                <c:pt idx="7">
                  <c:v>29.7</c:v>
                </c:pt>
                <c:pt idx="9">
                  <c:v>890.5</c:v>
                </c:pt>
                <c:pt idx="10">
                  <c:v>145.1</c:v>
                </c:pt>
                <c:pt idx="11">
                  <c:v>62.6</c:v>
                </c:pt>
                <c:pt idx="12">
                  <c:v>51.5</c:v>
                </c:pt>
                <c:pt idx="13">
                  <c:v>23.8</c:v>
                </c:pt>
                <c:pt idx="14">
                  <c:v>10.4</c:v>
                </c:pt>
                <c:pt idx="15">
                  <c:v>1.6</c:v>
                </c:pt>
                <c:pt idx="16">
                  <c:v>0.5</c:v>
                </c:pt>
              </c:numCache>
            </c:numRef>
          </c:val>
          <c:extLst>
            <c:ext xmlns:c16="http://schemas.microsoft.com/office/drawing/2014/chart" uri="{C3380CC4-5D6E-409C-BE32-E72D297353CC}">
              <c16:uniqueId val="{00000000-CA09-4C5E-ACC8-240CE89F8DE3}"/>
            </c:ext>
          </c:extLst>
        </c:ser>
        <c:ser>
          <c:idx val="1"/>
          <c:order val="1"/>
          <c:tx>
            <c:v>saldo al 30/06/2023</c:v>
          </c:tx>
          <c:spPr>
            <a:solidFill>
              <a:schemeClr val="accent2"/>
            </a:solidFill>
            <a:ln>
              <a:noFill/>
            </a:ln>
            <a:effectLst/>
          </c:spPr>
          <c:invertIfNegative val="0"/>
          <c:cat>
            <c:strRef>
              <c:f>Hoja1!$A$3:$A$19</c:f>
              <c:strCache>
                <c:ptCount val="17"/>
                <c:pt idx="0">
                  <c:v>BID</c:v>
                </c:pt>
                <c:pt idx="1">
                  <c:v>CAF</c:v>
                </c:pt>
                <c:pt idx="2">
                  <c:v>BANCO MUNDIAL</c:v>
                </c:pt>
                <c:pt idx="3">
                  <c:v>FONPLATA</c:v>
                </c:pt>
                <c:pt idx="4">
                  <c:v>OPEP</c:v>
                </c:pt>
                <c:pt idx="5">
                  <c:v>BEI</c:v>
                </c:pt>
                <c:pt idx="6">
                  <c:v>FIDA</c:v>
                </c:pt>
                <c:pt idx="7">
                  <c:v>FND</c:v>
                </c:pt>
                <c:pt idx="9">
                  <c:v>REP. POP. DE CHINA</c:v>
                </c:pt>
                <c:pt idx="10">
                  <c:v>FRANCIA</c:v>
                </c:pt>
                <c:pt idx="11">
                  <c:v>ALEMANIA</c:v>
                </c:pt>
                <c:pt idx="12">
                  <c:v>COREA DEL SUR</c:v>
                </c:pt>
                <c:pt idx="13">
                  <c:v>BRASIL</c:v>
                </c:pt>
                <c:pt idx="14">
                  <c:v>ESPAÑA</c:v>
                </c:pt>
                <c:pt idx="15">
                  <c:v>JAPON</c:v>
                </c:pt>
                <c:pt idx="16">
                  <c:v>VENEZUELA</c:v>
                </c:pt>
              </c:strCache>
            </c:strRef>
          </c:cat>
          <c:val>
            <c:numRef>
              <c:f>Hoja1!$C$3:$C$19</c:f>
              <c:numCache>
                <c:formatCode>General</c:formatCode>
                <c:ptCount val="17"/>
                <c:pt idx="0">
                  <c:v>4011</c:v>
                </c:pt>
                <c:pt idx="1">
                  <c:v>2895.9</c:v>
                </c:pt>
                <c:pt idx="2">
                  <c:v>1515.2</c:v>
                </c:pt>
                <c:pt idx="3">
                  <c:v>381.4</c:v>
                </c:pt>
                <c:pt idx="4">
                  <c:v>105.6</c:v>
                </c:pt>
                <c:pt idx="5">
                  <c:v>108.1</c:v>
                </c:pt>
                <c:pt idx="6">
                  <c:v>65</c:v>
                </c:pt>
                <c:pt idx="7">
                  <c:v>22.3</c:v>
                </c:pt>
                <c:pt idx="9">
                  <c:v>1439.1</c:v>
                </c:pt>
                <c:pt idx="10">
                  <c:v>550.6</c:v>
                </c:pt>
                <c:pt idx="11">
                  <c:v>69.599999999999994</c:v>
                </c:pt>
                <c:pt idx="12">
                  <c:v>37</c:v>
                </c:pt>
                <c:pt idx="13">
                  <c:v>13.6</c:v>
                </c:pt>
                <c:pt idx="14">
                  <c:v>6</c:v>
                </c:pt>
                <c:pt idx="15">
                  <c:v>3.5</c:v>
                </c:pt>
                <c:pt idx="16">
                  <c:v>0.5</c:v>
                </c:pt>
              </c:numCache>
            </c:numRef>
          </c:val>
          <c:extLst>
            <c:ext xmlns:c16="http://schemas.microsoft.com/office/drawing/2014/chart" uri="{C3380CC4-5D6E-409C-BE32-E72D297353CC}">
              <c16:uniqueId val="{00000001-CA09-4C5E-ACC8-240CE89F8DE3}"/>
            </c:ext>
          </c:extLst>
        </c:ser>
        <c:ser>
          <c:idx val="2"/>
          <c:order val="2"/>
          <c:tx>
            <c:v>saldo al 31/03/2024</c:v>
          </c:tx>
          <c:spPr>
            <a:solidFill>
              <a:schemeClr val="accent3"/>
            </a:solidFill>
            <a:ln>
              <a:noFill/>
            </a:ln>
            <a:effectLst/>
          </c:spPr>
          <c:invertIfNegative val="0"/>
          <c:cat>
            <c:strRef>
              <c:f>Hoja1!$A$3:$A$19</c:f>
              <c:strCache>
                <c:ptCount val="17"/>
                <c:pt idx="0">
                  <c:v>BID</c:v>
                </c:pt>
                <c:pt idx="1">
                  <c:v>CAF</c:v>
                </c:pt>
                <c:pt idx="2">
                  <c:v>BANCO MUNDIAL</c:v>
                </c:pt>
                <c:pt idx="3">
                  <c:v>FONPLATA</c:v>
                </c:pt>
                <c:pt idx="4">
                  <c:v>OPEP</c:v>
                </c:pt>
                <c:pt idx="5">
                  <c:v>BEI</c:v>
                </c:pt>
                <c:pt idx="6">
                  <c:v>FIDA</c:v>
                </c:pt>
                <c:pt idx="7">
                  <c:v>FND</c:v>
                </c:pt>
                <c:pt idx="9">
                  <c:v>REP. POP. DE CHINA</c:v>
                </c:pt>
                <c:pt idx="10">
                  <c:v>FRANCIA</c:v>
                </c:pt>
                <c:pt idx="11">
                  <c:v>ALEMANIA</c:v>
                </c:pt>
                <c:pt idx="12">
                  <c:v>COREA DEL SUR</c:v>
                </c:pt>
                <c:pt idx="13">
                  <c:v>BRASIL</c:v>
                </c:pt>
                <c:pt idx="14">
                  <c:v>ESPAÑA</c:v>
                </c:pt>
                <c:pt idx="15">
                  <c:v>JAPON</c:v>
                </c:pt>
                <c:pt idx="16">
                  <c:v>VENEZUELA</c:v>
                </c:pt>
              </c:strCache>
            </c:strRef>
          </c:cat>
          <c:val>
            <c:numRef>
              <c:f>Hoja1!$D$3:$D$19</c:f>
              <c:numCache>
                <c:formatCode>General</c:formatCode>
                <c:ptCount val="17"/>
                <c:pt idx="0">
                  <c:v>4289.8999999999996</c:v>
                </c:pt>
                <c:pt idx="1">
                  <c:v>2766</c:v>
                </c:pt>
                <c:pt idx="2">
                  <c:v>1553</c:v>
                </c:pt>
                <c:pt idx="3">
                  <c:v>429</c:v>
                </c:pt>
                <c:pt idx="4">
                  <c:v>111.4</c:v>
                </c:pt>
                <c:pt idx="5">
                  <c:v>111.9</c:v>
                </c:pt>
                <c:pt idx="6">
                  <c:v>64.900000000000006</c:v>
                </c:pt>
                <c:pt idx="7">
                  <c:v>21.4</c:v>
                </c:pt>
                <c:pt idx="9">
                  <c:v>1314.9</c:v>
                </c:pt>
                <c:pt idx="10">
                  <c:v>651.1</c:v>
                </c:pt>
                <c:pt idx="11">
                  <c:v>72.3</c:v>
                </c:pt>
                <c:pt idx="12">
                  <c:v>34.200000000000003</c:v>
                </c:pt>
                <c:pt idx="13">
                  <c:v>11.3</c:v>
                </c:pt>
                <c:pt idx="14">
                  <c:v>5.5</c:v>
                </c:pt>
                <c:pt idx="15">
                  <c:v>3.3</c:v>
                </c:pt>
                <c:pt idx="16">
                  <c:v>0.5</c:v>
                </c:pt>
              </c:numCache>
            </c:numRef>
          </c:val>
          <c:extLst>
            <c:ext xmlns:c16="http://schemas.microsoft.com/office/drawing/2014/chart" uri="{C3380CC4-5D6E-409C-BE32-E72D297353CC}">
              <c16:uniqueId val="{00000002-CA09-4C5E-ACC8-240CE89F8DE3}"/>
            </c:ext>
          </c:extLst>
        </c:ser>
        <c:dLbls>
          <c:showLegendKey val="0"/>
          <c:showVal val="0"/>
          <c:showCatName val="0"/>
          <c:showSerName val="0"/>
          <c:showPercent val="0"/>
          <c:showBubbleSize val="0"/>
        </c:dLbls>
        <c:gapWidth val="150"/>
        <c:axId val="1736424624"/>
        <c:axId val="1736429616"/>
      </c:barChart>
      <c:catAx>
        <c:axId val="1736424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crossAx val="1736429616"/>
        <c:crosses val="autoZero"/>
        <c:auto val="1"/>
        <c:lblAlgn val="ctr"/>
        <c:lblOffset val="100"/>
        <c:noMultiLvlLbl val="0"/>
      </c:catAx>
      <c:valAx>
        <c:axId val="1736429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crossAx val="173642462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B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RESERVAS DE LITIO EN TONELADAS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BO"/>
        </a:p>
      </c:txPr>
    </c:title>
    <c:autoTitleDeleted val="0"/>
    <c:plotArea>
      <c:layout/>
      <c:barChart>
        <c:barDir val="col"/>
        <c:grouping val="clustered"/>
        <c:varyColors val="0"/>
        <c:ser>
          <c:idx val="0"/>
          <c:order val="0"/>
          <c:tx>
            <c:v>2020</c:v>
          </c:tx>
          <c:spPr>
            <a:solidFill>
              <a:schemeClr val="accent1"/>
            </a:solidFill>
            <a:ln>
              <a:noFill/>
            </a:ln>
            <a:effectLst/>
          </c:spPr>
          <c:invertIfNegative val="0"/>
          <c:cat>
            <c:strRef>
              <c:f>Hoja3!$E$3:$E$11</c:f>
              <c:strCache>
                <c:ptCount val="9"/>
                <c:pt idx="0">
                  <c:v>USA</c:v>
                </c:pt>
                <c:pt idx="1">
                  <c:v>ARGENTINA</c:v>
                </c:pt>
                <c:pt idx="2">
                  <c:v>AUSTRALIA</c:v>
                </c:pt>
                <c:pt idx="3">
                  <c:v>BRAZIL</c:v>
                </c:pt>
                <c:pt idx="4">
                  <c:v>CANADA</c:v>
                </c:pt>
                <c:pt idx="5">
                  <c:v>CHILE</c:v>
                </c:pt>
                <c:pt idx="6">
                  <c:v>CHINA</c:v>
                </c:pt>
                <c:pt idx="7">
                  <c:v>PORTUGAL</c:v>
                </c:pt>
                <c:pt idx="8">
                  <c:v>ZIMBABWE</c:v>
                </c:pt>
              </c:strCache>
            </c:strRef>
          </c:cat>
          <c:val>
            <c:numRef>
              <c:f>Hoja3!$F$3:$F$11</c:f>
              <c:numCache>
                <c:formatCode>General</c:formatCode>
                <c:ptCount val="9"/>
                <c:pt idx="0">
                  <c:v>630000</c:v>
                </c:pt>
                <c:pt idx="1">
                  <c:v>1700000</c:v>
                </c:pt>
                <c:pt idx="2">
                  <c:v>2800000</c:v>
                </c:pt>
                <c:pt idx="3">
                  <c:v>95000</c:v>
                </c:pt>
                <c:pt idx="4">
                  <c:v>370000</c:v>
                </c:pt>
                <c:pt idx="5">
                  <c:v>8600000</c:v>
                </c:pt>
                <c:pt idx="6">
                  <c:v>1000000</c:v>
                </c:pt>
                <c:pt idx="7">
                  <c:v>60000</c:v>
                </c:pt>
                <c:pt idx="8">
                  <c:v>230000</c:v>
                </c:pt>
              </c:numCache>
            </c:numRef>
          </c:val>
          <c:extLst>
            <c:ext xmlns:c16="http://schemas.microsoft.com/office/drawing/2014/chart" uri="{C3380CC4-5D6E-409C-BE32-E72D297353CC}">
              <c16:uniqueId val="{00000000-FE6B-4BA3-979E-5AD54E4CD14E}"/>
            </c:ext>
          </c:extLst>
        </c:ser>
        <c:ser>
          <c:idx val="1"/>
          <c:order val="1"/>
          <c:tx>
            <c:v>2024</c:v>
          </c:tx>
          <c:spPr>
            <a:solidFill>
              <a:schemeClr val="accent2"/>
            </a:solidFill>
            <a:ln>
              <a:noFill/>
            </a:ln>
            <a:effectLst/>
          </c:spPr>
          <c:invertIfNegative val="0"/>
          <c:val>
            <c:numRef>
              <c:f>Hoja3!$G$3:$G$11</c:f>
              <c:numCache>
                <c:formatCode>General</c:formatCode>
                <c:ptCount val="9"/>
                <c:pt idx="0">
                  <c:v>1100000</c:v>
                </c:pt>
                <c:pt idx="1">
                  <c:v>3600000</c:v>
                </c:pt>
                <c:pt idx="2">
                  <c:v>6200000</c:v>
                </c:pt>
                <c:pt idx="3">
                  <c:v>390000</c:v>
                </c:pt>
                <c:pt idx="4">
                  <c:v>930000</c:v>
                </c:pt>
                <c:pt idx="5">
                  <c:v>9300000</c:v>
                </c:pt>
                <c:pt idx="6">
                  <c:v>3000000</c:v>
                </c:pt>
                <c:pt idx="7">
                  <c:v>60000</c:v>
                </c:pt>
                <c:pt idx="8">
                  <c:v>310000</c:v>
                </c:pt>
              </c:numCache>
            </c:numRef>
          </c:val>
          <c:extLst>
            <c:ext xmlns:c16="http://schemas.microsoft.com/office/drawing/2014/chart" uri="{C3380CC4-5D6E-409C-BE32-E72D297353CC}">
              <c16:uniqueId val="{00000001-FE6B-4BA3-979E-5AD54E4CD14E}"/>
            </c:ext>
          </c:extLst>
        </c:ser>
        <c:dLbls>
          <c:showLegendKey val="0"/>
          <c:showVal val="0"/>
          <c:showCatName val="0"/>
          <c:showSerName val="0"/>
          <c:showPercent val="0"/>
          <c:showBubbleSize val="0"/>
        </c:dLbls>
        <c:gapWidth val="150"/>
        <c:axId val="1055178656"/>
        <c:axId val="1055192384"/>
      </c:barChart>
      <c:catAx>
        <c:axId val="1055178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crossAx val="1055192384"/>
        <c:crosses val="autoZero"/>
        <c:auto val="1"/>
        <c:lblAlgn val="ctr"/>
        <c:lblOffset val="100"/>
        <c:noMultiLvlLbl val="0"/>
      </c:catAx>
      <c:valAx>
        <c:axId val="10551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crossAx val="10551786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B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BO"/>
              <a:t>RECURSOS DE LITIO EN TONELADAS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BO"/>
        </a:p>
      </c:txPr>
    </c:title>
    <c:autoTitleDeleted val="0"/>
    <c:plotArea>
      <c:layout/>
      <c:barChart>
        <c:barDir val="col"/>
        <c:grouping val="clustered"/>
        <c:varyColors val="0"/>
        <c:ser>
          <c:idx val="0"/>
          <c:order val="0"/>
          <c:tx>
            <c:v>2020</c:v>
          </c:tx>
          <c:spPr>
            <a:solidFill>
              <a:schemeClr val="accent1"/>
            </a:solidFill>
            <a:ln>
              <a:noFill/>
            </a:ln>
            <a:effectLst/>
          </c:spPr>
          <c:invertIfNegative val="0"/>
          <c:cat>
            <c:strRef>
              <c:f>Hoja6!$B$3:$B$18</c:f>
              <c:strCache>
                <c:ptCount val="16"/>
                <c:pt idx="0">
                  <c:v>USA</c:v>
                </c:pt>
                <c:pt idx="1">
                  <c:v>ARGENTINA</c:v>
                </c:pt>
                <c:pt idx="2">
                  <c:v>AUSTRALIA</c:v>
                </c:pt>
                <c:pt idx="3">
                  <c:v>BRAZIL</c:v>
                </c:pt>
                <c:pt idx="4">
                  <c:v>BOLIVIA</c:v>
                </c:pt>
                <c:pt idx="5">
                  <c:v>CANADA</c:v>
                </c:pt>
                <c:pt idx="6">
                  <c:v>CHILE</c:v>
                </c:pt>
                <c:pt idx="7">
                  <c:v>CHINA</c:v>
                </c:pt>
                <c:pt idx="8">
                  <c:v>PORTUGAL</c:v>
                </c:pt>
                <c:pt idx="9">
                  <c:v>ZIMBABWE</c:v>
                </c:pt>
                <c:pt idx="10">
                  <c:v>MEXICO</c:v>
                </c:pt>
                <c:pt idx="11">
                  <c:v>CZECHIA</c:v>
                </c:pt>
                <c:pt idx="12">
                  <c:v>ESPAÑA</c:v>
                </c:pt>
                <c:pt idx="13">
                  <c:v>NAMIBIA</c:v>
                </c:pt>
                <c:pt idx="14">
                  <c:v>CONGO</c:v>
                </c:pt>
                <c:pt idx="15">
                  <c:v>ALEMANIA</c:v>
                </c:pt>
              </c:strCache>
            </c:strRef>
          </c:cat>
          <c:val>
            <c:numRef>
              <c:f>Hoja6!$C$3:$C$18</c:f>
              <c:numCache>
                <c:formatCode>#,##0</c:formatCode>
                <c:ptCount val="16"/>
                <c:pt idx="0">
                  <c:v>6800000</c:v>
                </c:pt>
                <c:pt idx="1">
                  <c:v>17000000</c:v>
                </c:pt>
                <c:pt idx="2">
                  <c:v>6300000</c:v>
                </c:pt>
                <c:pt idx="3">
                  <c:v>400000</c:v>
                </c:pt>
                <c:pt idx="4">
                  <c:v>21000000</c:v>
                </c:pt>
                <c:pt idx="5">
                  <c:v>1700000</c:v>
                </c:pt>
                <c:pt idx="6">
                  <c:v>9000000</c:v>
                </c:pt>
                <c:pt idx="7">
                  <c:v>4500000</c:v>
                </c:pt>
                <c:pt idx="8">
                  <c:v>250000</c:v>
                </c:pt>
                <c:pt idx="9">
                  <c:v>540000</c:v>
                </c:pt>
                <c:pt idx="10">
                  <c:v>1700000</c:v>
                </c:pt>
                <c:pt idx="11">
                  <c:v>1300000</c:v>
                </c:pt>
                <c:pt idx="12">
                  <c:v>300000</c:v>
                </c:pt>
                <c:pt idx="13">
                  <c:v>9000</c:v>
                </c:pt>
                <c:pt idx="14">
                  <c:v>3000000</c:v>
                </c:pt>
                <c:pt idx="15">
                  <c:v>2500000</c:v>
                </c:pt>
              </c:numCache>
            </c:numRef>
          </c:val>
          <c:extLst>
            <c:ext xmlns:c16="http://schemas.microsoft.com/office/drawing/2014/chart" uri="{C3380CC4-5D6E-409C-BE32-E72D297353CC}">
              <c16:uniqueId val="{00000000-8749-4EEC-8110-449D14F3090C}"/>
            </c:ext>
          </c:extLst>
        </c:ser>
        <c:ser>
          <c:idx val="1"/>
          <c:order val="1"/>
          <c:tx>
            <c:v>2024</c:v>
          </c:tx>
          <c:spPr>
            <a:solidFill>
              <a:schemeClr val="accent2"/>
            </a:solidFill>
            <a:ln>
              <a:noFill/>
            </a:ln>
            <a:effectLst/>
          </c:spPr>
          <c:invertIfNegative val="0"/>
          <c:val>
            <c:numRef>
              <c:f>Hoja6!$D$3:$D$18</c:f>
              <c:numCache>
                <c:formatCode>General</c:formatCode>
                <c:ptCount val="16"/>
                <c:pt idx="0">
                  <c:v>14000000</c:v>
                </c:pt>
                <c:pt idx="1">
                  <c:v>22000000</c:v>
                </c:pt>
                <c:pt idx="2">
                  <c:v>8700000</c:v>
                </c:pt>
                <c:pt idx="3">
                  <c:v>800000</c:v>
                </c:pt>
                <c:pt idx="4">
                  <c:v>23000000</c:v>
                </c:pt>
                <c:pt idx="5">
                  <c:v>3000000</c:v>
                </c:pt>
                <c:pt idx="6">
                  <c:v>11000000</c:v>
                </c:pt>
                <c:pt idx="7">
                  <c:v>6800000</c:v>
                </c:pt>
                <c:pt idx="8">
                  <c:v>270000</c:v>
                </c:pt>
                <c:pt idx="9">
                  <c:v>690000</c:v>
                </c:pt>
                <c:pt idx="10">
                  <c:v>1700000</c:v>
                </c:pt>
                <c:pt idx="11">
                  <c:v>1300000</c:v>
                </c:pt>
                <c:pt idx="12">
                  <c:v>320000</c:v>
                </c:pt>
                <c:pt idx="13">
                  <c:v>230000</c:v>
                </c:pt>
                <c:pt idx="14">
                  <c:v>3000000</c:v>
                </c:pt>
                <c:pt idx="15">
                  <c:v>3800000</c:v>
                </c:pt>
              </c:numCache>
            </c:numRef>
          </c:val>
          <c:extLst>
            <c:ext xmlns:c16="http://schemas.microsoft.com/office/drawing/2014/chart" uri="{C3380CC4-5D6E-409C-BE32-E72D297353CC}">
              <c16:uniqueId val="{00000001-8749-4EEC-8110-449D14F3090C}"/>
            </c:ext>
          </c:extLst>
        </c:ser>
        <c:dLbls>
          <c:showLegendKey val="0"/>
          <c:showVal val="0"/>
          <c:showCatName val="0"/>
          <c:showSerName val="0"/>
          <c:showPercent val="0"/>
          <c:showBubbleSize val="0"/>
        </c:dLbls>
        <c:gapWidth val="150"/>
        <c:axId val="453279648"/>
        <c:axId val="453281312"/>
      </c:barChart>
      <c:catAx>
        <c:axId val="453279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crossAx val="453281312"/>
        <c:crosses val="autoZero"/>
        <c:auto val="1"/>
        <c:lblAlgn val="ctr"/>
        <c:lblOffset val="100"/>
        <c:noMultiLvlLbl val="0"/>
      </c:catAx>
      <c:valAx>
        <c:axId val="4532813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crossAx val="45327964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B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v>BOLIVIA</c:v>
          </c:tx>
          <c:spPr>
            <a:solidFill>
              <a:schemeClr val="accent1"/>
            </a:solidFill>
            <a:ln>
              <a:noFill/>
            </a:ln>
            <a:effectLst/>
            <a:sp3d/>
          </c:spPr>
          <c:invertIfNegative val="0"/>
          <c:cat>
            <c:numRef>
              <c:f>Hoja1!$E$4:$I$4</c:f>
              <c:numCache>
                <c:formatCode>General</c:formatCode>
                <c:ptCount val="5"/>
                <c:pt idx="0">
                  <c:v>2017</c:v>
                </c:pt>
                <c:pt idx="1">
                  <c:v>2018</c:v>
                </c:pt>
                <c:pt idx="2">
                  <c:v>2019</c:v>
                </c:pt>
                <c:pt idx="3">
                  <c:v>2020</c:v>
                </c:pt>
                <c:pt idx="4">
                  <c:v>2021</c:v>
                </c:pt>
              </c:numCache>
            </c:numRef>
          </c:cat>
          <c:val>
            <c:numRef>
              <c:f>Hoja1!$E$5:$I$5</c:f>
              <c:numCache>
                <c:formatCode>General</c:formatCode>
                <c:ptCount val="5"/>
                <c:pt idx="0">
                  <c:v>66</c:v>
                </c:pt>
                <c:pt idx="1">
                  <c:v>251</c:v>
                </c:pt>
                <c:pt idx="2">
                  <c:v>421</c:v>
                </c:pt>
                <c:pt idx="3">
                  <c:v>191</c:v>
                </c:pt>
                <c:pt idx="4">
                  <c:v>540</c:v>
                </c:pt>
              </c:numCache>
            </c:numRef>
          </c:val>
          <c:extLst>
            <c:ext xmlns:c16="http://schemas.microsoft.com/office/drawing/2014/chart" uri="{C3380CC4-5D6E-409C-BE32-E72D297353CC}">
              <c16:uniqueId val="{00000000-2BDC-4571-83FB-6468A402F6BA}"/>
            </c:ext>
          </c:extLst>
        </c:ser>
        <c:ser>
          <c:idx val="1"/>
          <c:order val="1"/>
          <c:tx>
            <c:v>ARGENTINA</c:v>
          </c:tx>
          <c:spPr>
            <a:solidFill>
              <a:schemeClr val="accent2"/>
            </a:solidFill>
            <a:ln>
              <a:noFill/>
            </a:ln>
            <a:effectLst/>
            <a:sp3d/>
          </c:spPr>
          <c:invertIfNegative val="0"/>
          <c:cat>
            <c:numRef>
              <c:f>Hoja1!$E$4:$I$4</c:f>
              <c:numCache>
                <c:formatCode>General</c:formatCode>
                <c:ptCount val="5"/>
                <c:pt idx="0">
                  <c:v>2017</c:v>
                </c:pt>
                <c:pt idx="1">
                  <c:v>2018</c:v>
                </c:pt>
                <c:pt idx="2">
                  <c:v>2019</c:v>
                </c:pt>
                <c:pt idx="3">
                  <c:v>2020</c:v>
                </c:pt>
                <c:pt idx="4">
                  <c:v>2021</c:v>
                </c:pt>
              </c:numCache>
            </c:numRef>
          </c:cat>
          <c:val>
            <c:numRef>
              <c:f>Hoja1!$E$6:$I$6</c:f>
              <c:numCache>
                <c:formatCode>General</c:formatCode>
                <c:ptCount val="5"/>
                <c:pt idx="0">
                  <c:v>5700</c:v>
                </c:pt>
                <c:pt idx="1">
                  <c:v>6400</c:v>
                </c:pt>
                <c:pt idx="2">
                  <c:v>6300</c:v>
                </c:pt>
                <c:pt idx="3">
                  <c:v>5900</c:v>
                </c:pt>
                <c:pt idx="4">
                  <c:v>6200</c:v>
                </c:pt>
              </c:numCache>
            </c:numRef>
          </c:val>
          <c:extLst>
            <c:ext xmlns:c16="http://schemas.microsoft.com/office/drawing/2014/chart" uri="{C3380CC4-5D6E-409C-BE32-E72D297353CC}">
              <c16:uniqueId val="{00000001-2BDC-4571-83FB-6468A402F6BA}"/>
            </c:ext>
          </c:extLst>
        </c:ser>
        <c:ser>
          <c:idx val="2"/>
          <c:order val="2"/>
          <c:tx>
            <c:v>CHILE</c:v>
          </c:tx>
          <c:spPr>
            <a:solidFill>
              <a:schemeClr val="accent3"/>
            </a:solidFill>
            <a:ln>
              <a:noFill/>
            </a:ln>
            <a:effectLst/>
            <a:sp3d/>
          </c:spPr>
          <c:invertIfNegative val="0"/>
          <c:cat>
            <c:numRef>
              <c:f>Hoja1!$E$4:$I$4</c:f>
              <c:numCache>
                <c:formatCode>General</c:formatCode>
                <c:ptCount val="5"/>
                <c:pt idx="0">
                  <c:v>2017</c:v>
                </c:pt>
                <c:pt idx="1">
                  <c:v>2018</c:v>
                </c:pt>
                <c:pt idx="2">
                  <c:v>2019</c:v>
                </c:pt>
                <c:pt idx="3">
                  <c:v>2020</c:v>
                </c:pt>
                <c:pt idx="4">
                  <c:v>2021</c:v>
                </c:pt>
              </c:numCache>
            </c:numRef>
          </c:cat>
          <c:val>
            <c:numRef>
              <c:f>Hoja1!$E$7:$I$7</c:f>
              <c:numCache>
                <c:formatCode>General</c:formatCode>
                <c:ptCount val="5"/>
                <c:pt idx="0">
                  <c:v>14200</c:v>
                </c:pt>
                <c:pt idx="1">
                  <c:v>17000</c:v>
                </c:pt>
                <c:pt idx="2">
                  <c:v>19300</c:v>
                </c:pt>
                <c:pt idx="3">
                  <c:v>21500</c:v>
                </c:pt>
                <c:pt idx="4">
                  <c:v>26000</c:v>
                </c:pt>
              </c:numCache>
            </c:numRef>
          </c:val>
          <c:extLst>
            <c:ext xmlns:c16="http://schemas.microsoft.com/office/drawing/2014/chart" uri="{C3380CC4-5D6E-409C-BE32-E72D297353CC}">
              <c16:uniqueId val="{00000002-2BDC-4571-83FB-6468A402F6BA}"/>
            </c:ext>
          </c:extLst>
        </c:ser>
        <c:dLbls>
          <c:showLegendKey val="0"/>
          <c:showVal val="0"/>
          <c:showCatName val="0"/>
          <c:showSerName val="0"/>
          <c:showPercent val="0"/>
          <c:showBubbleSize val="0"/>
        </c:dLbls>
        <c:gapWidth val="150"/>
        <c:shape val="box"/>
        <c:axId val="1060028432"/>
        <c:axId val="1060032176"/>
        <c:axId val="0"/>
      </c:bar3DChart>
      <c:catAx>
        <c:axId val="10600284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crossAx val="1060032176"/>
        <c:crosses val="autoZero"/>
        <c:auto val="1"/>
        <c:lblAlgn val="ctr"/>
        <c:lblOffset val="100"/>
        <c:noMultiLvlLbl val="0"/>
      </c:catAx>
      <c:valAx>
        <c:axId val="1060032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crossAx val="106002843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B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B90CCE-03D5-4FFF-A2EC-F44C75580CF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BO"/>
          </a:p>
        </p:txBody>
      </p:sp>
      <p:sp>
        <p:nvSpPr>
          <p:cNvPr id="3" name="Subtítulo 2">
            <a:extLst>
              <a:ext uri="{FF2B5EF4-FFF2-40B4-BE49-F238E27FC236}">
                <a16:creationId xmlns:a16="http://schemas.microsoft.com/office/drawing/2014/main" id="{E3A8FD04-C90B-4578-A964-62B9F7C989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BO"/>
          </a:p>
        </p:txBody>
      </p:sp>
      <p:sp>
        <p:nvSpPr>
          <p:cNvPr id="4" name="Marcador de fecha 3">
            <a:extLst>
              <a:ext uri="{FF2B5EF4-FFF2-40B4-BE49-F238E27FC236}">
                <a16:creationId xmlns:a16="http://schemas.microsoft.com/office/drawing/2014/main" id="{67155642-A746-4920-88FE-79AEA356C2C7}"/>
              </a:ext>
            </a:extLst>
          </p:cNvPr>
          <p:cNvSpPr>
            <a:spLocks noGrp="1"/>
          </p:cNvSpPr>
          <p:nvPr>
            <p:ph type="dt" sz="half" idx="10"/>
          </p:nvPr>
        </p:nvSpPr>
        <p:spPr/>
        <p:txBody>
          <a:bodyPr/>
          <a:lstStyle/>
          <a:p>
            <a:fld id="{BC9119B8-63B1-4425-AE95-A104987BB803}" type="datetimeFigureOut">
              <a:rPr lang="es-BO" smtClean="0"/>
              <a:t>29/5/2024</a:t>
            </a:fld>
            <a:endParaRPr lang="es-BO"/>
          </a:p>
        </p:txBody>
      </p:sp>
      <p:sp>
        <p:nvSpPr>
          <p:cNvPr id="5" name="Marcador de pie de página 4">
            <a:extLst>
              <a:ext uri="{FF2B5EF4-FFF2-40B4-BE49-F238E27FC236}">
                <a16:creationId xmlns:a16="http://schemas.microsoft.com/office/drawing/2014/main" id="{D4CCD434-2063-431B-A6EE-30F13A3CCBEE}"/>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31E3C972-D4F3-42C3-8C12-0E1418175071}"/>
              </a:ext>
            </a:extLst>
          </p:cNvPr>
          <p:cNvSpPr>
            <a:spLocks noGrp="1"/>
          </p:cNvSpPr>
          <p:nvPr>
            <p:ph type="sldNum" sz="quarter" idx="12"/>
          </p:nvPr>
        </p:nvSpPr>
        <p:spPr/>
        <p:txBody>
          <a:bodyPr/>
          <a:lstStyle/>
          <a:p>
            <a:fld id="{EE611E78-74CC-4398-93A5-191C360149C8}" type="slidenum">
              <a:rPr lang="es-BO" smtClean="0"/>
              <a:t>‹Nº›</a:t>
            </a:fld>
            <a:endParaRPr lang="es-BO"/>
          </a:p>
        </p:txBody>
      </p:sp>
    </p:spTree>
    <p:extLst>
      <p:ext uri="{BB962C8B-B14F-4D97-AF65-F5344CB8AC3E}">
        <p14:creationId xmlns:p14="http://schemas.microsoft.com/office/powerpoint/2010/main" val="2482081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40D1B9-3DCC-469C-902F-3E4E4EC810B6}"/>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texto vertical 2">
            <a:extLst>
              <a:ext uri="{FF2B5EF4-FFF2-40B4-BE49-F238E27FC236}">
                <a16:creationId xmlns:a16="http://schemas.microsoft.com/office/drawing/2014/main" id="{EBE9BD83-9A43-4F5B-BFED-7E5B44B920B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4BDF4BFD-4FDB-4ABA-9F99-F1CF0F4EEB0E}"/>
              </a:ext>
            </a:extLst>
          </p:cNvPr>
          <p:cNvSpPr>
            <a:spLocks noGrp="1"/>
          </p:cNvSpPr>
          <p:nvPr>
            <p:ph type="dt" sz="half" idx="10"/>
          </p:nvPr>
        </p:nvSpPr>
        <p:spPr/>
        <p:txBody>
          <a:bodyPr/>
          <a:lstStyle/>
          <a:p>
            <a:fld id="{BC9119B8-63B1-4425-AE95-A104987BB803}" type="datetimeFigureOut">
              <a:rPr lang="es-BO" smtClean="0"/>
              <a:t>29/5/2024</a:t>
            </a:fld>
            <a:endParaRPr lang="es-BO"/>
          </a:p>
        </p:txBody>
      </p:sp>
      <p:sp>
        <p:nvSpPr>
          <p:cNvPr id="5" name="Marcador de pie de página 4">
            <a:extLst>
              <a:ext uri="{FF2B5EF4-FFF2-40B4-BE49-F238E27FC236}">
                <a16:creationId xmlns:a16="http://schemas.microsoft.com/office/drawing/2014/main" id="{5DA73CF4-C9FC-482F-A450-D2029DA0FEEA}"/>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1A4BDBAB-FA42-45A8-A0D8-5F18B158D860}"/>
              </a:ext>
            </a:extLst>
          </p:cNvPr>
          <p:cNvSpPr>
            <a:spLocks noGrp="1"/>
          </p:cNvSpPr>
          <p:nvPr>
            <p:ph type="sldNum" sz="quarter" idx="12"/>
          </p:nvPr>
        </p:nvSpPr>
        <p:spPr/>
        <p:txBody>
          <a:bodyPr/>
          <a:lstStyle/>
          <a:p>
            <a:fld id="{EE611E78-74CC-4398-93A5-191C360149C8}" type="slidenum">
              <a:rPr lang="es-BO" smtClean="0"/>
              <a:t>‹Nº›</a:t>
            </a:fld>
            <a:endParaRPr lang="es-BO"/>
          </a:p>
        </p:txBody>
      </p:sp>
    </p:spTree>
    <p:extLst>
      <p:ext uri="{BB962C8B-B14F-4D97-AF65-F5344CB8AC3E}">
        <p14:creationId xmlns:p14="http://schemas.microsoft.com/office/powerpoint/2010/main" val="3500735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884BF66-9465-4AD5-9EDC-F66C753344E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BO"/>
          </a:p>
        </p:txBody>
      </p:sp>
      <p:sp>
        <p:nvSpPr>
          <p:cNvPr id="3" name="Marcador de texto vertical 2">
            <a:extLst>
              <a:ext uri="{FF2B5EF4-FFF2-40B4-BE49-F238E27FC236}">
                <a16:creationId xmlns:a16="http://schemas.microsoft.com/office/drawing/2014/main" id="{C8087751-9E6A-412C-87E0-2F334D8AD44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0BABC68E-BF4E-410E-A411-E85E1948C802}"/>
              </a:ext>
            </a:extLst>
          </p:cNvPr>
          <p:cNvSpPr>
            <a:spLocks noGrp="1"/>
          </p:cNvSpPr>
          <p:nvPr>
            <p:ph type="dt" sz="half" idx="10"/>
          </p:nvPr>
        </p:nvSpPr>
        <p:spPr/>
        <p:txBody>
          <a:bodyPr/>
          <a:lstStyle/>
          <a:p>
            <a:fld id="{BC9119B8-63B1-4425-AE95-A104987BB803}" type="datetimeFigureOut">
              <a:rPr lang="es-BO" smtClean="0"/>
              <a:t>29/5/2024</a:t>
            </a:fld>
            <a:endParaRPr lang="es-BO"/>
          </a:p>
        </p:txBody>
      </p:sp>
      <p:sp>
        <p:nvSpPr>
          <p:cNvPr id="5" name="Marcador de pie de página 4">
            <a:extLst>
              <a:ext uri="{FF2B5EF4-FFF2-40B4-BE49-F238E27FC236}">
                <a16:creationId xmlns:a16="http://schemas.microsoft.com/office/drawing/2014/main" id="{F476F48C-D268-43A3-9E4B-F451A3F10344}"/>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B8082330-7CFA-4012-8AE3-F92CB162B5F0}"/>
              </a:ext>
            </a:extLst>
          </p:cNvPr>
          <p:cNvSpPr>
            <a:spLocks noGrp="1"/>
          </p:cNvSpPr>
          <p:nvPr>
            <p:ph type="sldNum" sz="quarter" idx="12"/>
          </p:nvPr>
        </p:nvSpPr>
        <p:spPr/>
        <p:txBody>
          <a:bodyPr/>
          <a:lstStyle/>
          <a:p>
            <a:fld id="{EE611E78-74CC-4398-93A5-191C360149C8}" type="slidenum">
              <a:rPr lang="es-BO" smtClean="0"/>
              <a:t>‹Nº›</a:t>
            </a:fld>
            <a:endParaRPr lang="es-BO"/>
          </a:p>
        </p:txBody>
      </p:sp>
    </p:spTree>
    <p:extLst>
      <p:ext uri="{BB962C8B-B14F-4D97-AF65-F5344CB8AC3E}">
        <p14:creationId xmlns:p14="http://schemas.microsoft.com/office/powerpoint/2010/main" val="1071140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E0533E-0BD3-47D5-AF5B-C8C2D3166D24}"/>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5528668B-122F-45EF-A441-7377796C3DC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99D10BA9-D8CE-424D-B74D-D95E4E368895}"/>
              </a:ext>
            </a:extLst>
          </p:cNvPr>
          <p:cNvSpPr>
            <a:spLocks noGrp="1"/>
          </p:cNvSpPr>
          <p:nvPr>
            <p:ph type="dt" sz="half" idx="10"/>
          </p:nvPr>
        </p:nvSpPr>
        <p:spPr/>
        <p:txBody>
          <a:bodyPr/>
          <a:lstStyle/>
          <a:p>
            <a:fld id="{BC9119B8-63B1-4425-AE95-A104987BB803}" type="datetimeFigureOut">
              <a:rPr lang="es-BO" smtClean="0"/>
              <a:t>29/5/2024</a:t>
            </a:fld>
            <a:endParaRPr lang="es-BO"/>
          </a:p>
        </p:txBody>
      </p:sp>
      <p:sp>
        <p:nvSpPr>
          <p:cNvPr id="5" name="Marcador de pie de página 4">
            <a:extLst>
              <a:ext uri="{FF2B5EF4-FFF2-40B4-BE49-F238E27FC236}">
                <a16:creationId xmlns:a16="http://schemas.microsoft.com/office/drawing/2014/main" id="{8918A1C6-D1A3-4EED-BDD6-122AF78233C6}"/>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0DC2F6E8-B5FA-4129-BF1D-A00DC55E5EAE}"/>
              </a:ext>
            </a:extLst>
          </p:cNvPr>
          <p:cNvSpPr>
            <a:spLocks noGrp="1"/>
          </p:cNvSpPr>
          <p:nvPr>
            <p:ph type="sldNum" sz="quarter" idx="12"/>
          </p:nvPr>
        </p:nvSpPr>
        <p:spPr/>
        <p:txBody>
          <a:bodyPr/>
          <a:lstStyle/>
          <a:p>
            <a:fld id="{EE611E78-74CC-4398-93A5-191C360149C8}" type="slidenum">
              <a:rPr lang="es-BO" smtClean="0"/>
              <a:t>‹Nº›</a:t>
            </a:fld>
            <a:endParaRPr lang="es-BO"/>
          </a:p>
        </p:txBody>
      </p:sp>
    </p:spTree>
    <p:extLst>
      <p:ext uri="{BB962C8B-B14F-4D97-AF65-F5344CB8AC3E}">
        <p14:creationId xmlns:p14="http://schemas.microsoft.com/office/powerpoint/2010/main" val="1712298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4668CD-188D-42EE-900F-4C929CC4039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BO"/>
          </a:p>
        </p:txBody>
      </p:sp>
      <p:sp>
        <p:nvSpPr>
          <p:cNvPr id="3" name="Marcador de texto 2">
            <a:extLst>
              <a:ext uri="{FF2B5EF4-FFF2-40B4-BE49-F238E27FC236}">
                <a16:creationId xmlns:a16="http://schemas.microsoft.com/office/drawing/2014/main" id="{22467555-5159-4EE5-9E6A-CB2F4689A5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C212762-DDBD-40D5-9543-A3BA0A1913F6}"/>
              </a:ext>
            </a:extLst>
          </p:cNvPr>
          <p:cNvSpPr>
            <a:spLocks noGrp="1"/>
          </p:cNvSpPr>
          <p:nvPr>
            <p:ph type="dt" sz="half" idx="10"/>
          </p:nvPr>
        </p:nvSpPr>
        <p:spPr/>
        <p:txBody>
          <a:bodyPr/>
          <a:lstStyle/>
          <a:p>
            <a:fld id="{BC9119B8-63B1-4425-AE95-A104987BB803}" type="datetimeFigureOut">
              <a:rPr lang="es-BO" smtClean="0"/>
              <a:t>29/5/2024</a:t>
            </a:fld>
            <a:endParaRPr lang="es-BO"/>
          </a:p>
        </p:txBody>
      </p:sp>
      <p:sp>
        <p:nvSpPr>
          <p:cNvPr id="5" name="Marcador de pie de página 4">
            <a:extLst>
              <a:ext uri="{FF2B5EF4-FFF2-40B4-BE49-F238E27FC236}">
                <a16:creationId xmlns:a16="http://schemas.microsoft.com/office/drawing/2014/main" id="{3092C1DD-D83B-4831-8E96-CEC161F7F05F}"/>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B19F1B43-46EC-4F9D-B982-299DD7F2A446}"/>
              </a:ext>
            </a:extLst>
          </p:cNvPr>
          <p:cNvSpPr>
            <a:spLocks noGrp="1"/>
          </p:cNvSpPr>
          <p:nvPr>
            <p:ph type="sldNum" sz="quarter" idx="12"/>
          </p:nvPr>
        </p:nvSpPr>
        <p:spPr/>
        <p:txBody>
          <a:bodyPr/>
          <a:lstStyle/>
          <a:p>
            <a:fld id="{EE611E78-74CC-4398-93A5-191C360149C8}" type="slidenum">
              <a:rPr lang="es-BO" smtClean="0"/>
              <a:t>‹Nº›</a:t>
            </a:fld>
            <a:endParaRPr lang="es-BO"/>
          </a:p>
        </p:txBody>
      </p:sp>
    </p:spTree>
    <p:extLst>
      <p:ext uri="{BB962C8B-B14F-4D97-AF65-F5344CB8AC3E}">
        <p14:creationId xmlns:p14="http://schemas.microsoft.com/office/powerpoint/2010/main" val="3556645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B7F6CD-676C-4784-B060-39795E1ED342}"/>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00CA54DE-6CF1-4A09-A649-8EC34C83B6B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contenido 3">
            <a:extLst>
              <a:ext uri="{FF2B5EF4-FFF2-40B4-BE49-F238E27FC236}">
                <a16:creationId xmlns:a16="http://schemas.microsoft.com/office/drawing/2014/main" id="{26AA42DB-9F65-41BA-B1DB-DBA00B3A22A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Marcador de fecha 4">
            <a:extLst>
              <a:ext uri="{FF2B5EF4-FFF2-40B4-BE49-F238E27FC236}">
                <a16:creationId xmlns:a16="http://schemas.microsoft.com/office/drawing/2014/main" id="{4A550D98-9137-43C8-BEFA-BC86B40B9446}"/>
              </a:ext>
            </a:extLst>
          </p:cNvPr>
          <p:cNvSpPr>
            <a:spLocks noGrp="1"/>
          </p:cNvSpPr>
          <p:nvPr>
            <p:ph type="dt" sz="half" idx="10"/>
          </p:nvPr>
        </p:nvSpPr>
        <p:spPr/>
        <p:txBody>
          <a:bodyPr/>
          <a:lstStyle/>
          <a:p>
            <a:fld id="{BC9119B8-63B1-4425-AE95-A104987BB803}" type="datetimeFigureOut">
              <a:rPr lang="es-BO" smtClean="0"/>
              <a:t>29/5/2024</a:t>
            </a:fld>
            <a:endParaRPr lang="es-BO"/>
          </a:p>
        </p:txBody>
      </p:sp>
      <p:sp>
        <p:nvSpPr>
          <p:cNvPr id="6" name="Marcador de pie de página 5">
            <a:extLst>
              <a:ext uri="{FF2B5EF4-FFF2-40B4-BE49-F238E27FC236}">
                <a16:creationId xmlns:a16="http://schemas.microsoft.com/office/drawing/2014/main" id="{6099E9DF-864C-462D-9A8D-4781DE3E8833}"/>
              </a:ext>
            </a:extLst>
          </p:cNvPr>
          <p:cNvSpPr>
            <a:spLocks noGrp="1"/>
          </p:cNvSpPr>
          <p:nvPr>
            <p:ph type="ftr" sz="quarter" idx="11"/>
          </p:nvPr>
        </p:nvSpPr>
        <p:spPr/>
        <p:txBody>
          <a:bodyPr/>
          <a:lstStyle/>
          <a:p>
            <a:endParaRPr lang="es-BO"/>
          </a:p>
        </p:txBody>
      </p:sp>
      <p:sp>
        <p:nvSpPr>
          <p:cNvPr id="7" name="Marcador de número de diapositiva 6">
            <a:extLst>
              <a:ext uri="{FF2B5EF4-FFF2-40B4-BE49-F238E27FC236}">
                <a16:creationId xmlns:a16="http://schemas.microsoft.com/office/drawing/2014/main" id="{A64A9808-3BA7-4BCC-B544-48B95F0B28D9}"/>
              </a:ext>
            </a:extLst>
          </p:cNvPr>
          <p:cNvSpPr>
            <a:spLocks noGrp="1"/>
          </p:cNvSpPr>
          <p:nvPr>
            <p:ph type="sldNum" sz="quarter" idx="12"/>
          </p:nvPr>
        </p:nvSpPr>
        <p:spPr/>
        <p:txBody>
          <a:bodyPr/>
          <a:lstStyle/>
          <a:p>
            <a:fld id="{EE611E78-74CC-4398-93A5-191C360149C8}" type="slidenum">
              <a:rPr lang="es-BO" smtClean="0"/>
              <a:t>‹Nº›</a:t>
            </a:fld>
            <a:endParaRPr lang="es-BO"/>
          </a:p>
        </p:txBody>
      </p:sp>
    </p:spTree>
    <p:extLst>
      <p:ext uri="{BB962C8B-B14F-4D97-AF65-F5344CB8AC3E}">
        <p14:creationId xmlns:p14="http://schemas.microsoft.com/office/powerpoint/2010/main" val="2859276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7C15AA-0E15-4426-B958-952034A2C77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BO"/>
          </a:p>
        </p:txBody>
      </p:sp>
      <p:sp>
        <p:nvSpPr>
          <p:cNvPr id="3" name="Marcador de texto 2">
            <a:extLst>
              <a:ext uri="{FF2B5EF4-FFF2-40B4-BE49-F238E27FC236}">
                <a16:creationId xmlns:a16="http://schemas.microsoft.com/office/drawing/2014/main" id="{1975BDFE-88BF-465B-A77D-2D74C0BE6D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AC69B20-EC21-44F3-A3F7-B64D1C1D28F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Marcador de texto 4">
            <a:extLst>
              <a:ext uri="{FF2B5EF4-FFF2-40B4-BE49-F238E27FC236}">
                <a16:creationId xmlns:a16="http://schemas.microsoft.com/office/drawing/2014/main" id="{2186898B-2506-4301-A65F-EE551205BE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1718935-6135-4765-87A1-673AF37D366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7" name="Marcador de fecha 6">
            <a:extLst>
              <a:ext uri="{FF2B5EF4-FFF2-40B4-BE49-F238E27FC236}">
                <a16:creationId xmlns:a16="http://schemas.microsoft.com/office/drawing/2014/main" id="{6A5DA186-7B06-4E94-A30E-F00E07AE0A0A}"/>
              </a:ext>
            </a:extLst>
          </p:cNvPr>
          <p:cNvSpPr>
            <a:spLocks noGrp="1"/>
          </p:cNvSpPr>
          <p:nvPr>
            <p:ph type="dt" sz="half" idx="10"/>
          </p:nvPr>
        </p:nvSpPr>
        <p:spPr/>
        <p:txBody>
          <a:bodyPr/>
          <a:lstStyle/>
          <a:p>
            <a:fld id="{BC9119B8-63B1-4425-AE95-A104987BB803}" type="datetimeFigureOut">
              <a:rPr lang="es-BO" smtClean="0"/>
              <a:t>29/5/2024</a:t>
            </a:fld>
            <a:endParaRPr lang="es-BO"/>
          </a:p>
        </p:txBody>
      </p:sp>
      <p:sp>
        <p:nvSpPr>
          <p:cNvPr id="8" name="Marcador de pie de página 7">
            <a:extLst>
              <a:ext uri="{FF2B5EF4-FFF2-40B4-BE49-F238E27FC236}">
                <a16:creationId xmlns:a16="http://schemas.microsoft.com/office/drawing/2014/main" id="{620CB292-62C9-4339-BB22-53C27CD9FC17}"/>
              </a:ext>
            </a:extLst>
          </p:cNvPr>
          <p:cNvSpPr>
            <a:spLocks noGrp="1"/>
          </p:cNvSpPr>
          <p:nvPr>
            <p:ph type="ftr" sz="quarter" idx="11"/>
          </p:nvPr>
        </p:nvSpPr>
        <p:spPr/>
        <p:txBody>
          <a:bodyPr/>
          <a:lstStyle/>
          <a:p>
            <a:endParaRPr lang="es-BO"/>
          </a:p>
        </p:txBody>
      </p:sp>
      <p:sp>
        <p:nvSpPr>
          <p:cNvPr id="9" name="Marcador de número de diapositiva 8">
            <a:extLst>
              <a:ext uri="{FF2B5EF4-FFF2-40B4-BE49-F238E27FC236}">
                <a16:creationId xmlns:a16="http://schemas.microsoft.com/office/drawing/2014/main" id="{3D77755B-A7FD-4EE3-B6CD-9AB874484668}"/>
              </a:ext>
            </a:extLst>
          </p:cNvPr>
          <p:cNvSpPr>
            <a:spLocks noGrp="1"/>
          </p:cNvSpPr>
          <p:nvPr>
            <p:ph type="sldNum" sz="quarter" idx="12"/>
          </p:nvPr>
        </p:nvSpPr>
        <p:spPr/>
        <p:txBody>
          <a:bodyPr/>
          <a:lstStyle/>
          <a:p>
            <a:fld id="{EE611E78-74CC-4398-93A5-191C360149C8}" type="slidenum">
              <a:rPr lang="es-BO" smtClean="0"/>
              <a:t>‹Nº›</a:t>
            </a:fld>
            <a:endParaRPr lang="es-BO"/>
          </a:p>
        </p:txBody>
      </p:sp>
    </p:spTree>
    <p:extLst>
      <p:ext uri="{BB962C8B-B14F-4D97-AF65-F5344CB8AC3E}">
        <p14:creationId xmlns:p14="http://schemas.microsoft.com/office/powerpoint/2010/main" val="3326306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1EB751-DBF3-4E3E-BFE3-306D98464035}"/>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fecha 2">
            <a:extLst>
              <a:ext uri="{FF2B5EF4-FFF2-40B4-BE49-F238E27FC236}">
                <a16:creationId xmlns:a16="http://schemas.microsoft.com/office/drawing/2014/main" id="{7CC2E3C8-4096-4E43-864C-CF16F07987C9}"/>
              </a:ext>
            </a:extLst>
          </p:cNvPr>
          <p:cNvSpPr>
            <a:spLocks noGrp="1"/>
          </p:cNvSpPr>
          <p:nvPr>
            <p:ph type="dt" sz="half" idx="10"/>
          </p:nvPr>
        </p:nvSpPr>
        <p:spPr/>
        <p:txBody>
          <a:bodyPr/>
          <a:lstStyle/>
          <a:p>
            <a:fld id="{BC9119B8-63B1-4425-AE95-A104987BB803}" type="datetimeFigureOut">
              <a:rPr lang="es-BO" smtClean="0"/>
              <a:t>29/5/2024</a:t>
            </a:fld>
            <a:endParaRPr lang="es-BO"/>
          </a:p>
        </p:txBody>
      </p:sp>
      <p:sp>
        <p:nvSpPr>
          <p:cNvPr id="4" name="Marcador de pie de página 3">
            <a:extLst>
              <a:ext uri="{FF2B5EF4-FFF2-40B4-BE49-F238E27FC236}">
                <a16:creationId xmlns:a16="http://schemas.microsoft.com/office/drawing/2014/main" id="{C811D494-1C7F-4061-982C-E0ABC61AD23C}"/>
              </a:ext>
            </a:extLst>
          </p:cNvPr>
          <p:cNvSpPr>
            <a:spLocks noGrp="1"/>
          </p:cNvSpPr>
          <p:nvPr>
            <p:ph type="ftr" sz="quarter" idx="11"/>
          </p:nvPr>
        </p:nvSpPr>
        <p:spPr/>
        <p:txBody>
          <a:bodyPr/>
          <a:lstStyle/>
          <a:p>
            <a:endParaRPr lang="es-BO"/>
          </a:p>
        </p:txBody>
      </p:sp>
      <p:sp>
        <p:nvSpPr>
          <p:cNvPr id="5" name="Marcador de número de diapositiva 4">
            <a:extLst>
              <a:ext uri="{FF2B5EF4-FFF2-40B4-BE49-F238E27FC236}">
                <a16:creationId xmlns:a16="http://schemas.microsoft.com/office/drawing/2014/main" id="{3C04CA75-F92E-4B8B-A03E-3C87965EE234}"/>
              </a:ext>
            </a:extLst>
          </p:cNvPr>
          <p:cNvSpPr>
            <a:spLocks noGrp="1"/>
          </p:cNvSpPr>
          <p:nvPr>
            <p:ph type="sldNum" sz="quarter" idx="12"/>
          </p:nvPr>
        </p:nvSpPr>
        <p:spPr/>
        <p:txBody>
          <a:bodyPr/>
          <a:lstStyle/>
          <a:p>
            <a:fld id="{EE611E78-74CC-4398-93A5-191C360149C8}" type="slidenum">
              <a:rPr lang="es-BO" smtClean="0"/>
              <a:t>‹Nº›</a:t>
            </a:fld>
            <a:endParaRPr lang="es-BO"/>
          </a:p>
        </p:txBody>
      </p:sp>
    </p:spTree>
    <p:extLst>
      <p:ext uri="{BB962C8B-B14F-4D97-AF65-F5344CB8AC3E}">
        <p14:creationId xmlns:p14="http://schemas.microsoft.com/office/powerpoint/2010/main" val="2868514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C9329D6-EC43-44D3-970D-3A6D9B9C3EB0}"/>
              </a:ext>
            </a:extLst>
          </p:cNvPr>
          <p:cNvSpPr>
            <a:spLocks noGrp="1"/>
          </p:cNvSpPr>
          <p:nvPr>
            <p:ph type="dt" sz="half" idx="10"/>
          </p:nvPr>
        </p:nvSpPr>
        <p:spPr/>
        <p:txBody>
          <a:bodyPr/>
          <a:lstStyle/>
          <a:p>
            <a:fld id="{BC9119B8-63B1-4425-AE95-A104987BB803}" type="datetimeFigureOut">
              <a:rPr lang="es-BO" smtClean="0"/>
              <a:t>29/5/2024</a:t>
            </a:fld>
            <a:endParaRPr lang="es-BO"/>
          </a:p>
        </p:txBody>
      </p:sp>
      <p:sp>
        <p:nvSpPr>
          <p:cNvPr id="3" name="Marcador de pie de página 2">
            <a:extLst>
              <a:ext uri="{FF2B5EF4-FFF2-40B4-BE49-F238E27FC236}">
                <a16:creationId xmlns:a16="http://schemas.microsoft.com/office/drawing/2014/main" id="{B2EEF93A-3DD8-4354-8E71-6E0FFF903ACD}"/>
              </a:ext>
            </a:extLst>
          </p:cNvPr>
          <p:cNvSpPr>
            <a:spLocks noGrp="1"/>
          </p:cNvSpPr>
          <p:nvPr>
            <p:ph type="ftr" sz="quarter" idx="11"/>
          </p:nvPr>
        </p:nvSpPr>
        <p:spPr/>
        <p:txBody>
          <a:bodyPr/>
          <a:lstStyle/>
          <a:p>
            <a:endParaRPr lang="es-BO"/>
          </a:p>
        </p:txBody>
      </p:sp>
      <p:sp>
        <p:nvSpPr>
          <p:cNvPr id="4" name="Marcador de número de diapositiva 3">
            <a:extLst>
              <a:ext uri="{FF2B5EF4-FFF2-40B4-BE49-F238E27FC236}">
                <a16:creationId xmlns:a16="http://schemas.microsoft.com/office/drawing/2014/main" id="{0266D302-54DB-4DB7-A413-E0A760A519E5}"/>
              </a:ext>
            </a:extLst>
          </p:cNvPr>
          <p:cNvSpPr>
            <a:spLocks noGrp="1"/>
          </p:cNvSpPr>
          <p:nvPr>
            <p:ph type="sldNum" sz="quarter" idx="12"/>
          </p:nvPr>
        </p:nvSpPr>
        <p:spPr/>
        <p:txBody>
          <a:bodyPr/>
          <a:lstStyle/>
          <a:p>
            <a:fld id="{EE611E78-74CC-4398-93A5-191C360149C8}" type="slidenum">
              <a:rPr lang="es-BO" smtClean="0"/>
              <a:t>‹Nº›</a:t>
            </a:fld>
            <a:endParaRPr lang="es-BO"/>
          </a:p>
        </p:txBody>
      </p:sp>
    </p:spTree>
    <p:extLst>
      <p:ext uri="{BB962C8B-B14F-4D97-AF65-F5344CB8AC3E}">
        <p14:creationId xmlns:p14="http://schemas.microsoft.com/office/powerpoint/2010/main" val="799035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3A7D7A-35ED-4D49-8EA6-E5529C36F66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4BD32CEE-528A-48AA-8435-0B225349D7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texto 3">
            <a:extLst>
              <a:ext uri="{FF2B5EF4-FFF2-40B4-BE49-F238E27FC236}">
                <a16:creationId xmlns:a16="http://schemas.microsoft.com/office/drawing/2014/main" id="{03460097-1B1A-4017-9357-8EB547492F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BE90365-3E3B-489E-8446-FF244BCC3296}"/>
              </a:ext>
            </a:extLst>
          </p:cNvPr>
          <p:cNvSpPr>
            <a:spLocks noGrp="1"/>
          </p:cNvSpPr>
          <p:nvPr>
            <p:ph type="dt" sz="half" idx="10"/>
          </p:nvPr>
        </p:nvSpPr>
        <p:spPr/>
        <p:txBody>
          <a:bodyPr/>
          <a:lstStyle/>
          <a:p>
            <a:fld id="{BC9119B8-63B1-4425-AE95-A104987BB803}" type="datetimeFigureOut">
              <a:rPr lang="es-BO" smtClean="0"/>
              <a:t>29/5/2024</a:t>
            </a:fld>
            <a:endParaRPr lang="es-BO"/>
          </a:p>
        </p:txBody>
      </p:sp>
      <p:sp>
        <p:nvSpPr>
          <p:cNvPr id="6" name="Marcador de pie de página 5">
            <a:extLst>
              <a:ext uri="{FF2B5EF4-FFF2-40B4-BE49-F238E27FC236}">
                <a16:creationId xmlns:a16="http://schemas.microsoft.com/office/drawing/2014/main" id="{A67B4C06-CFB1-42F8-AA3A-66C45ED84ACC}"/>
              </a:ext>
            </a:extLst>
          </p:cNvPr>
          <p:cNvSpPr>
            <a:spLocks noGrp="1"/>
          </p:cNvSpPr>
          <p:nvPr>
            <p:ph type="ftr" sz="quarter" idx="11"/>
          </p:nvPr>
        </p:nvSpPr>
        <p:spPr/>
        <p:txBody>
          <a:bodyPr/>
          <a:lstStyle/>
          <a:p>
            <a:endParaRPr lang="es-BO"/>
          </a:p>
        </p:txBody>
      </p:sp>
      <p:sp>
        <p:nvSpPr>
          <p:cNvPr id="7" name="Marcador de número de diapositiva 6">
            <a:extLst>
              <a:ext uri="{FF2B5EF4-FFF2-40B4-BE49-F238E27FC236}">
                <a16:creationId xmlns:a16="http://schemas.microsoft.com/office/drawing/2014/main" id="{59F5DB8C-6D47-40B1-AD34-9C6B5A300104}"/>
              </a:ext>
            </a:extLst>
          </p:cNvPr>
          <p:cNvSpPr>
            <a:spLocks noGrp="1"/>
          </p:cNvSpPr>
          <p:nvPr>
            <p:ph type="sldNum" sz="quarter" idx="12"/>
          </p:nvPr>
        </p:nvSpPr>
        <p:spPr/>
        <p:txBody>
          <a:bodyPr/>
          <a:lstStyle/>
          <a:p>
            <a:fld id="{EE611E78-74CC-4398-93A5-191C360149C8}" type="slidenum">
              <a:rPr lang="es-BO" smtClean="0"/>
              <a:t>‹Nº›</a:t>
            </a:fld>
            <a:endParaRPr lang="es-BO"/>
          </a:p>
        </p:txBody>
      </p:sp>
    </p:spTree>
    <p:extLst>
      <p:ext uri="{BB962C8B-B14F-4D97-AF65-F5344CB8AC3E}">
        <p14:creationId xmlns:p14="http://schemas.microsoft.com/office/powerpoint/2010/main" val="441741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759525-3503-49F5-80FB-4A497D8273C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BO"/>
          </a:p>
        </p:txBody>
      </p:sp>
      <p:sp>
        <p:nvSpPr>
          <p:cNvPr id="3" name="Marcador de posición de imagen 2">
            <a:extLst>
              <a:ext uri="{FF2B5EF4-FFF2-40B4-BE49-F238E27FC236}">
                <a16:creationId xmlns:a16="http://schemas.microsoft.com/office/drawing/2014/main" id="{45883B45-1015-4DC5-AFC4-08C530E514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BO"/>
          </a:p>
        </p:txBody>
      </p:sp>
      <p:sp>
        <p:nvSpPr>
          <p:cNvPr id="4" name="Marcador de texto 3">
            <a:extLst>
              <a:ext uri="{FF2B5EF4-FFF2-40B4-BE49-F238E27FC236}">
                <a16:creationId xmlns:a16="http://schemas.microsoft.com/office/drawing/2014/main" id="{76653A47-642F-486F-A73F-B377B8FB0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737C5C2-23DA-4CC2-8E14-866E2F179C79}"/>
              </a:ext>
            </a:extLst>
          </p:cNvPr>
          <p:cNvSpPr>
            <a:spLocks noGrp="1"/>
          </p:cNvSpPr>
          <p:nvPr>
            <p:ph type="dt" sz="half" idx="10"/>
          </p:nvPr>
        </p:nvSpPr>
        <p:spPr/>
        <p:txBody>
          <a:bodyPr/>
          <a:lstStyle/>
          <a:p>
            <a:fld id="{BC9119B8-63B1-4425-AE95-A104987BB803}" type="datetimeFigureOut">
              <a:rPr lang="es-BO" smtClean="0"/>
              <a:t>29/5/2024</a:t>
            </a:fld>
            <a:endParaRPr lang="es-BO"/>
          </a:p>
        </p:txBody>
      </p:sp>
      <p:sp>
        <p:nvSpPr>
          <p:cNvPr id="6" name="Marcador de pie de página 5">
            <a:extLst>
              <a:ext uri="{FF2B5EF4-FFF2-40B4-BE49-F238E27FC236}">
                <a16:creationId xmlns:a16="http://schemas.microsoft.com/office/drawing/2014/main" id="{63CED122-4F02-48BE-8DA3-F3C4D7008C27}"/>
              </a:ext>
            </a:extLst>
          </p:cNvPr>
          <p:cNvSpPr>
            <a:spLocks noGrp="1"/>
          </p:cNvSpPr>
          <p:nvPr>
            <p:ph type="ftr" sz="quarter" idx="11"/>
          </p:nvPr>
        </p:nvSpPr>
        <p:spPr/>
        <p:txBody>
          <a:bodyPr/>
          <a:lstStyle/>
          <a:p>
            <a:endParaRPr lang="es-BO"/>
          </a:p>
        </p:txBody>
      </p:sp>
      <p:sp>
        <p:nvSpPr>
          <p:cNvPr id="7" name="Marcador de número de diapositiva 6">
            <a:extLst>
              <a:ext uri="{FF2B5EF4-FFF2-40B4-BE49-F238E27FC236}">
                <a16:creationId xmlns:a16="http://schemas.microsoft.com/office/drawing/2014/main" id="{B42AAC9E-CC99-4084-BF01-BA1758B74F81}"/>
              </a:ext>
            </a:extLst>
          </p:cNvPr>
          <p:cNvSpPr>
            <a:spLocks noGrp="1"/>
          </p:cNvSpPr>
          <p:nvPr>
            <p:ph type="sldNum" sz="quarter" idx="12"/>
          </p:nvPr>
        </p:nvSpPr>
        <p:spPr/>
        <p:txBody>
          <a:bodyPr/>
          <a:lstStyle/>
          <a:p>
            <a:fld id="{EE611E78-74CC-4398-93A5-191C360149C8}" type="slidenum">
              <a:rPr lang="es-BO" smtClean="0"/>
              <a:t>‹Nº›</a:t>
            </a:fld>
            <a:endParaRPr lang="es-BO"/>
          </a:p>
        </p:txBody>
      </p:sp>
    </p:spTree>
    <p:extLst>
      <p:ext uri="{BB962C8B-B14F-4D97-AF65-F5344CB8AC3E}">
        <p14:creationId xmlns:p14="http://schemas.microsoft.com/office/powerpoint/2010/main" val="45846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2A0ABC8-F737-4124-9A53-3153C16768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BO"/>
          </a:p>
        </p:txBody>
      </p:sp>
      <p:sp>
        <p:nvSpPr>
          <p:cNvPr id="3" name="Marcador de texto 2">
            <a:extLst>
              <a:ext uri="{FF2B5EF4-FFF2-40B4-BE49-F238E27FC236}">
                <a16:creationId xmlns:a16="http://schemas.microsoft.com/office/drawing/2014/main" id="{8DE845E3-A6A1-4B15-ADF3-754C23DB51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365F9B98-B44C-49A0-A34D-92C789F9E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9119B8-63B1-4425-AE95-A104987BB803}" type="datetimeFigureOut">
              <a:rPr lang="es-BO" smtClean="0"/>
              <a:t>29/5/2024</a:t>
            </a:fld>
            <a:endParaRPr lang="es-BO"/>
          </a:p>
        </p:txBody>
      </p:sp>
      <p:sp>
        <p:nvSpPr>
          <p:cNvPr id="5" name="Marcador de pie de página 4">
            <a:extLst>
              <a:ext uri="{FF2B5EF4-FFF2-40B4-BE49-F238E27FC236}">
                <a16:creationId xmlns:a16="http://schemas.microsoft.com/office/drawing/2014/main" id="{8461F58C-D56F-40BC-880E-4BA565F255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BO"/>
          </a:p>
        </p:txBody>
      </p:sp>
      <p:sp>
        <p:nvSpPr>
          <p:cNvPr id="6" name="Marcador de número de diapositiva 5">
            <a:extLst>
              <a:ext uri="{FF2B5EF4-FFF2-40B4-BE49-F238E27FC236}">
                <a16:creationId xmlns:a16="http://schemas.microsoft.com/office/drawing/2014/main" id="{1A6709AC-63A0-4338-9851-036DC2B5C7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611E78-74CC-4398-93A5-191C360149C8}" type="slidenum">
              <a:rPr lang="es-BO" smtClean="0"/>
              <a:t>‹Nº›</a:t>
            </a:fld>
            <a:endParaRPr lang="es-BO"/>
          </a:p>
        </p:txBody>
      </p:sp>
    </p:spTree>
    <p:extLst>
      <p:ext uri="{BB962C8B-B14F-4D97-AF65-F5344CB8AC3E}">
        <p14:creationId xmlns:p14="http://schemas.microsoft.com/office/powerpoint/2010/main" val="1004111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32.xml.rels><?xml version="1.0" encoding="UTF-8" standalone="yes"?>
<Relationships xmlns="http://schemas.openxmlformats.org/package/2006/relationships"><Relationship Id="rId3" Type="http://schemas.openxmlformats.org/officeDocument/2006/relationships/hyperlink" Target="http://www.cedib.org/" TargetMode="External"/><Relationship Id="rId2" Type="http://schemas.openxmlformats.org/officeDocument/2006/relationships/hyperlink" Target="mailto:campanini@Hotmail.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jp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5C55E30-2A43-34F3-9CEC-FD154B1A319D}"/>
              </a:ext>
            </a:extLst>
          </p:cNvPr>
          <p:cNvPicPr>
            <a:picLocks noChangeAspect="1"/>
          </p:cNvPicPr>
          <p:nvPr/>
        </p:nvPicPr>
        <p:blipFill>
          <a:blip r:embed="rId2"/>
          <a:stretch>
            <a:fillRect/>
          </a:stretch>
        </p:blipFill>
        <p:spPr>
          <a:xfrm>
            <a:off x="0" y="1909483"/>
            <a:ext cx="12192000" cy="4948518"/>
          </a:xfrm>
          <a:prstGeom prst="rect">
            <a:avLst/>
          </a:prstGeom>
        </p:spPr>
      </p:pic>
      <p:pic>
        <p:nvPicPr>
          <p:cNvPr id="5" name="Imagen 4">
            <a:extLst>
              <a:ext uri="{FF2B5EF4-FFF2-40B4-BE49-F238E27FC236}">
                <a16:creationId xmlns:a16="http://schemas.microsoft.com/office/drawing/2014/main" id="{2781FE9A-1E54-7A4F-BE93-1A4F27546BC0}"/>
              </a:ext>
            </a:extLst>
          </p:cNvPr>
          <p:cNvPicPr>
            <a:picLocks noChangeAspect="1"/>
          </p:cNvPicPr>
          <p:nvPr/>
        </p:nvPicPr>
        <p:blipFill>
          <a:blip r:embed="rId3"/>
          <a:stretch>
            <a:fillRect/>
          </a:stretch>
        </p:blipFill>
        <p:spPr>
          <a:xfrm>
            <a:off x="9941511" y="4607511"/>
            <a:ext cx="2250489" cy="2250489"/>
          </a:xfrm>
          <a:prstGeom prst="rect">
            <a:avLst/>
          </a:prstGeom>
        </p:spPr>
      </p:pic>
      <p:sp>
        <p:nvSpPr>
          <p:cNvPr id="6" name="CuadroTexto 5">
            <a:extLst>
              <a:ext uri="{FF2B5EF4-FFF2-40B4-BE49-F238E27FC236}">
                <a16:creationId xmlns:a16="http://schemas.microsoft.com/office/drawing/2014/main" id="{20294857-7662-9A7D-7DB5-1F37A3E1AFFF}"/>
              </a:ext>
            </a:extLst>
          </p:cNvPr>
          <p:cNvSpPr txBox="1"/>
          <p:nvPr/>
        </p:nvSpPr>
        <p:spPr>
          <a:xfrm>
            <a:off x="618564" y="534267"/>
            <a:ext cx="10954871" cy="954107"/>
          </a:xfrm>
          <a:prstGeom prst="rect">
            <a:avLst/>
          </a:prstGeom>
          <a:noFill/>
        </p:spPr>
        <p:txBody>
          <a:bodyPr wrap="square" rtlCol="0">
            <a:spAutoFit/>
          </a:bodyPr>
          <a:lstStyle/>
          <a:p>
            <a:pPr algn="ctr"/>
            <a:r>
              <a:rPr lang="es-ES" sz="2800" b="1" i="0" dirty="0">
                <a:solidFill>
                  <a:srgbClr val="050505"/>
                </a:solidFill>
                <a:effectLst/>
                <a:latin typeface="Segoe UI Historic" panose="020B0502040204020203" pitchFamily="34" charset="0"/>
              </a:rPr>
              <a:t>El rol de China en la extracción de litio en América Latina</a:t>
            </a:r>
            <a:r>
              <a:rPr lang="es-ES" sz="2800" b="0" i="0" dirty="0">
                <a:solidFill>
                  <a:srgbClr val="050505"/>
                </a:solidFill>
                <a:effectLst/>
                <a:latin typeface="Segoe UI Historic" panose="020B0502040204020203" pitchFamily="34" charset="0"/>
              </a:rPr>
              <a:t>: aspectos y retos socioambientales, tecnológicos y geopolíticos</a:t>
            </a:r>
            <a:endParaRPr lang="es-ES" sz="2800" i="1" dirty="0"/>
          </a:p>
        </p:txBody>
      </p:sp>
      <p:sp>
        <p:nvSpPr>
          <p:cNvPr id="7" name="CuadroTexto 6">
            <a:extLst>
              <a:ext uri="{FF2B5EF4-FFF2-40B4-BE49-F238E27FC236}">
                <a16:creationId xmlns:a16="http://schemas.microsoft.com/office/drawing/2014/main" id="{774DF101-4E8F-9B90-4621-C24FDB3B6F81}"/>
              </a:ext>
            </a:extLst>
          </p:cNvPr>
          <p:cNvSpPr txBox="1"/>
          <p:nvPr/>
        </p:nvSpPr>
        <p:spPr>
          <a:xfrm>
            <a:off x="5393184" y="6436502"/>
            <a:ext cx="1405632" cy="307777"/>
          </a:xfrm>
          <a:prstGeom prst="rect">
            <a:avLst/>
          </a:prstGeom>
          <a:noFill/>
        </p:spPr>
        <p:txBody>
          <a:bodyPr wrap="square" rtlCol="0">
            <a:spAutoFit/>
          </a:bodyPr>
          <a:lstStyle/>
          <a:p>
            <a:r>
              <a:rPr lang="es-ES" sz="1400" dirty="0"/>
              <a:t>mayo, 2024</a:t>
            </a:r>
          </a:p>
        </p:txBody>
      </p:sp>
    </p:spTree>
    <p:extLst>
      <p:ext uri="{BB962C8B-B14F-4D97-AF65-F5344CB8AC3E}">
        <p14:creationId xmlns:p14="http://schemas.microsoft.com/office/powerpoint/2010/main" val="1537676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A869B8B-2A63-4FC8-8734-11879CFC6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504" y="0"/>
            <a:ext cx="4848992" cy="6858000"/>
          </a:xfrm>
          <a:prstGeom prst="rect">
            <a:avLst/>
          </a:prstGeom>
        </p:spPr>
      </p:pic>
      <p:sp>
        <p:nvSpPr>
          <p:cNvPr id="6" name="CuadroTexto 5">
            <a:extLst>
              <a:ext uri="{FF2B5EF4-FFF2-40B4-BE49-F238E27FC236}">
                <a16:creationId xmlns:a16="http://schemas.microsoft.com/office/drawing/2014/main" id="{2E820B34-E6EC-43EF-A460-F6EBAC794573}"/>
              </a:ext>
            </a:extLst>
          </p:cNvPr>
          <p:cNvSpPr txBox="1"/>
          <p:nvPr/>
        </p:nvSpPr>
        <p:spPr>
          <a:xfrm>
            <a:off x="8633012" y="6212540"/>
            <a:ext cx="3191435" cy="461665"/>
          </a:xfrm>
          <a:prstGeom prst="rect">
            <a:avLst/>
          </a:prstGeom>
          <a:noFill/>
        </p:spPr>
        <p:txBody>
          <a:bodyPr wrap="square" rtlCol="0">
            <a:spAutoFit/>
          </a:bodyPr>
          <a:lstStyle/>
          <a:p>
            <a:r>
              <a:rPr lang="es-ES" sz="1200" dirty="0"/>
              <a:t>Fuente: en base a información de los servicios geológicos de Argentina, Bolivia y Chile</a:t>
            </a:r>
            <a:endParaRPr lang="es-BO" sz="1200" dirty="0"/>
          </a:p>
        </p:txBody>
      </p:sp>
      <p:sp>
        <p:nvSpPr>
          <p:cNvPr id="7" name="CuadroTexto 6">
            <a:extLst>
              <a:ext uri="{FF2B5EF4-FFF2-40B4-BE49-F238E27FC236}">
                <a16:creationId xmlns:a16="http://schemas.microsoft.com/office/drawing/2014/main" id="{1FA9E0C4-4238-416E-B499-991E1064502D}"/>
              </a:ext>
            </a:extLst>
          </p:cNvPr>
          <p:cNvSpPr txBox="1"/>
          <p:nvPr/>
        </p:nvSpPr>
        <p:spPr>
          <a:xfrm>
            <a:off x="8812306" y="1999129"/>
            <a:ext cx="1891553" cy="369332"/>
          </a:xfrm>
          <a:prstGeom prst="rect">
            <a:avLst/>
          </a:prstGeom>
          <a:noFill/>
        </p:spPr>
        <p:txBody>
          <a:bodyPr wrap="square" rtlCol="0">
            <a:spAutoFit/>
          </a:bodyPr>
          <a:lstStyle/>
          <a:p>
            <a:r>
              <a:rPr lang="es-ES" dirty="0"/>
              <a:t>Salar de Uyuni</a:t>
            </a:r>
            <a:endParaRPr lang="es-BO" dirty="0"/>
          </a:p>
        </p:txBody>
      </p:sp>
      <p:sp>
        <p:nvSpPr>
          <p:cNvPr id="8" name="CuadroTexto 7">
            <a:extLst>
              <a:ext uri="{FF2B5EF4-FFF2-40B4-BE49-F238E27FC236}">
                <a16:creationId xmlns:a16="http://schemas.microsoft.com/office/drawing/2014/main" id="{498F85D4-B36D-48C3-B423-F8ABDAA72FF3}"/>
              </a:ext>
            </a:extLst>
          </p:cNvPr>
          <p:cNvSpPr txBox="1"/>
          <p:nvPr/>
        </p:nvSpPr>
        <p:spPr>
          <a:xfrm>
            <a:off x="8731624" y="4607859"/>
            <a:ext cx="2904564" cy="369332"/>
          </a:xfrm>
          <a:prstGeom prst="rect">
            <a:avLst/>
          </a:prstGeom>
          <a:noFill/>
        </p:spPr>
        <p:txBody>
          <a:bodyPr wrap="square" rtlCol="0">
            <a:spAutoFit/>
          </a:bodyPr>
          <a:lstStyle/>
          <a:p>
            <a:r>
              <a:rPr lang="es-ES" dirty="0"/>
              <a:t>Salar del hombre muerto</a:t>
            </a:r>
            <a:endParaRPr lang="es-BO" dirty="0"/>
          </a:p>
        </p:txBody>
      </p:sp>
      <p:sp>
        <p:nvSpPr>
          <p:cNvPr id="9" name="CuadroTexto 8">
            <a:extLst>
              <a:ext uri="{FF2B5EF4-FFF2-40B4-BE49-F238E27FC236}">
                <a16:creationId xmlns:a16="http://schemas.microsoft.com/office/drawing/2014/main" id="{E8485540-C1C8-49C9-9563-1D79CF584B2D}"/>
              </a:ext>
            </a:extLst>
          </p:cNvPr>
          <p:cNvSpPr txBox="1"/>
          <p:nvPr/>
        </p:nvSpPr>
        <p:spPr>
          <a:xfrm>
            <a:off x="923365" y="4515526"/>
            <a:ext cx="1900517" cy="369332"/>
          </a:xfrm>
          <a:prstGeom prst="rect">
            <a:avLst/>
          </a:prstGeom>
          <a:noFill/>
        </p:spPr>
        <p:txBody>
          <a:bodyPr wrap="square" rtlCol="0">
            <a:spAutoFit/>
          </a:bodyPr>
          <a:lstStyle/>
          <a:p>
            <a:r>
              <a:rPr lang="es-ES" dirty="0"/>
              <a:t>Salar de Atacama</a:t>
            </a:r>
            <a:endParaRPr lang="es-BO" dirty="0"/>
          </a:p>
        </p:txBody>
      </p:sp>
      <p:cxnSp>
        <p:nvCxnSpPr>
          <p:cNvPr id="11" name="Conector recto de flecha 10">
            <a:extLst>
              <a:ext uri="{FF2B5EF4-FFF2-40B4-BE49-F238E27FC236}">
                <a16:creationId xmlns:a16="http://schemas.microsoft.com/office/drawing/2014/main" id="{D22B6EFC-A424-4DC5-B83D-37ACE67C9C70}"/>
              </a:ext>
            </a:extLst>
          </p:cNvPr>
          <p:cNvCxnSpPr/>
          <p:nvPr/>
        </p:nvCxnSpPr>
        <p:spPr>
          <a:xfrm flipV="1">
            <a:off x="2904565" y="4347882"/>
            <a:ext cx="2867792" cy="3585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1C231B53-4235-421F-BE8B-3AA0825B0826}"/>
              </a:ext>
            </a:extLst>
          </p:cNvPr>
          <p:cNvCxnSpPr>
            <a:stCxn id="8" idx="1"/>
          </p:cNvCxnSpPr>
          <p:nvPr/>
        </p:nvCxnSpPr>
        <p:spPr>
          <a:xfrm flipH="1">
            <a:off x="6804212" y="4792525"/>
            <a:ext cx="1927412" cy="810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BFCA8345-CA57-4679-B091-A9A44DE363AE}"/>
              </a:ext>
            </a:extLst>
          </p:cNvPr>
          <p:cNvCxnSpPr>
            <a:stCxn id="7" idx="1"/>
          </p:cNvCxnSpPr>
          <p:nvPr/>
        </p:nvCxnSpPr>
        <p:spPr>
          <a:xfrm flipH="1">
            <a:off x="6633882" y="2183795"/>
            <a:ext cx="2178424"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921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D835DD7E-C7D4-48E6-95AF-D8C41B488DB1}"/>
              </a:ext>
            </a:extLst>
          </p:cNvPr>
          <p:cNvGraphicFramePr>
            <a:graphicFrameLocks/>
          </p:cNvGraphicFramePr>
          <p:nvPr>
            <p:extLst>
              <p:ext uri="{D42A27DB-BD31-4B8C-83A1-F6EECF244321}">
                <p14:modId xmlns:p14="http://schemas.microsoft.com/office/powerpoint/2010/main" val="2175097083"/>
              </p:ext>
            </p:extLst>
          </p:nvPr>
        </p:nvGraphicFramePr>
        <p:xfrm>
          <a:off x="701936" y="1046292"/>
          <a:ext cx="6711875" cy="4520789"/>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a:extLst>
              <a:ext uri="{FF2B5EF4-FFF2-40B4-BE49-F238E27FC236}">
                <a16:creationId xmlns:a16="http://schemas.microsoft.com/office/drawing/2014/main" id="{F9EF278D-4D2D-4A87-8CD2-B3E6389103B6}"/>
              </a:ext>
            </a:extLst>
          </p:cNvPr>
          <p:cNvSpPr txBox="1"/>
          <p:nvPr/>
        </p:nvSpPr>
        <p:spPr>
          <a:xfrm>
            <a:off x="833718" y="5710518"/>
            <a:ext cx="5360894" cy="538609"/>
          </a:xfrm>
          <a:prstGeom prst="rect">
            <a:avLst/>
          </a:prstGeom>
          <a:noFill/>
        </p:spPr>
        <p:txBody>
          <a:bodyPr wrap="square" rtlCol="0">
            <a:spAutoFit/>
          </a:bodyPr>
          <a:lstStyle/>
          <a:p>
            <a:r>
              <a:rPr lang="es-ES" sz="1100" dirty="0"/>
              <a:t>Fuente: elaborado en base a USGS, </a:t>
            </a:r>
            <a:r>
              <a:rPr lang="es-BO" sz="1100" i="0" dirty="0" err="1">
                <a:solidFill>
                  <a:srgbClr val="171717"/>
                </a:solidFill>
                <a:effectLst/>
              </a:rPr>
              <a:t>Lithium</a:t>
            </a:r>
            <a:r>
              <a:rPr lang="es-BO" sz="1100" i="0" dirty="0">
                <a:solidFill>
                  <a:srgbClr val="171717"/>
                </a:solidFill>
                <a:effectLst/>
              </a:rPr>
              <a:t> </a:t>
            </a:r>
            <a:r>
              <a:rPr lang="es-BO" sz="1100" i="0" dirty="0" err="1">
                <a:solidFill>
                  <a:srgbClr val="171717"/>
                </a:solidFill>
                <a:effectLst/>
              </a:rPr>
              <a:t>Statistics</a:t>
            </a:r>
            <a:r>
              <a:rPr lang="es-BO" sz="1100" i="0" dirty="0">
                <a:solidFill>
                  <a:srgbClr val="171717"/>
                </a:solidFill>
                <a:effectLst/>
              </a:rPr>
              <a:t> and </a:t>
            </a:r>
            <a:r>
              <a:rPr lang="es-BO" sz="1100" i="0" dirty="0" err="1">
                <a:solidFill>
                  <a:srgbClr val="171717"/>
                </a:solidFill>
                <a:effectLst/>
              </a:rPr>
              <a:t>Information</a:t>
            </a:r>
            <a:r>
              <a:rPr lang="es-BO" sz="1100" i="0" dirty="0">
                <a:solidFill>
                  <a:srgbClr val="171717"/>
                </a:solidFill>
                <a:effectLst/>
              </a:rPr>
              <a:t>, 2020 y 2024</a:t>
            </a:r>
          </a:p>
          <a:p>
            <a:endParaRPr lang="es-BO" dirty="0"/>
          </a:p>
        </p:txBody>
      </p:sp>
      <p:sp>
        <p:nvSpPr>
          <p:cNvPr id="7" name="CuadroTexto 6">
            <a:extLst>
              <a:ext uri="{FF2B5EF4-FFF2-40B4-BE49-F238E27FC236}">
                <a16:creationId xmlns:a16="http://schemas.microsoft.com/office/drawing/2014/main" id="{41A11756-AAF1-412A-A136-4180191FE6CB}"/>
              </a:ext>
            </a:extLst>
          </p:cNvPr>
          <p:cNvSpPr txBox="1"/>
          <p:nvPr/>
        </p:nvSpPr>
        <p:spPr>
          <a:xfrm>
            <a:off x="8310282" y="2061882"/>
            <a:ext cx="2877671" cy="2862322"/>
          </a:xfrm>
          <a:prstGeom prst="rect">
            <a:avLst/>
          </a:prstGeom>
          <a:noFill/>
        </p:spPr>
        <p:txBody>
          <a:bodyPr wrap="square" rtlCol="0">
            <a:spAutoFit/>
          </a:bodyPr>
          <a:lstStyle/>
          <a:p>
            <a:pPr algn="just"/>
            <a:r>
              <a:rPr lang="es-ES" dirty="0"/>
              <a:t>Bolivia no tiene reservas de litio certificadas.</a:t>
            </a:r>
          </a:p>
          <a:p>
            <a:pPr algn="just"/>
            <a:r>
              <a:rPr lang="es-ES" dirty="0"/>
              <a:t>Existe un notorio incremento en varios países respecto a la cantidad de reservas. Destacan China, Australia y Argentina. Aunque en menores volúmenes </a:t>
            </a:r>
            <a:r>
              <a:rPr lang="es-ES" dirty="0" err="1"/>
              <a:t>Brazil</a:t>
            </a:r>
            <a:r>
              <a:rPr lang="es-ES" dirty="0"/>
              <a:t>, </a:t>
            </a:r>
            <a:r>
              <a:rPr lang="es-ES" dirty="0" err="1"/>
              <a:t>Canada</a:t>
            </a:r>
            <a:r>
              <a:rPr lang="es-ES" dirty="0"/>
              <a:t> y USA casi han duplicado sus reservas.</a:t>
            </a:r>
            <a:endParaRPr lang="es-BO" dirty="0"/>
          </a:p>
        </p:txBody>
      </p:sp>
    </p:spTree>
    <p:extLst>
      <p:ext uri="{BB962C8B-B14F-4D97-AF65-F5344CB8AC3E}">
        <p14:creationId xmlns:p14="http://schemas.microsoft.com/office/powerpoint/2010/main" val="2919835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F02E1DF6-8BA2-492C-BB8C-CD3AF153C61B}"/>
              </a:ext>
            </a:extLst>
          </p:cNvPr>
          <p:cNvGraphicFramePr>
            <a:graphicFrameLocks/>
          </p:cNvGraphicFramePr>
          <p:nvPr>
            <p:extLst>
              <p:ext uri="{D42A27DB-BD31-4B8C-83A1-F6EECF244321}">
                <p14:modId xmlns:p14="http://schemas.microsoft.com/office/powerpoint/2010/main" val="2066821515"/>
              </p:ext>
            </p:extLst>
          </p:nvPr>
        </p:nvGraphicFramePr>
        <p:xfrm>
          <a:off x="640304" y="1106356"/>
          <a:ext cx="6648002" cy="4451761"/>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a:extLst>
              <a:ext uri="{FF2B5EF4-FFF2-40B4-BE49-F238E27FC236}">
                <a16:creationId xmlns:a16="http://schemas.microsoft.com/office/drawing/2014/main" id="{818E6A84-236E-466B-A20B-B2303D8D3747}"/>
              </a:ext>
            </a:extLst>
          </p:cNvPr>
          <p:cNvSpPr txBox="1"/>
          <p:nvPr/>
        </p:nvSpPr>
        <p:spPr>
          <a:xfrm>
            <a:off x="640304" y="5665694"/>
            <a:ext cx="5360894" cy="538609"/>
          </a:xfrm>
          <a:prstGeom prst="rect">
            <a:avLst/>
          </a:prstGeom>
          <a:noFill/>
        </p:spPr>
        <p:txBody>
          <a:bodyPr wrap="square" rtlCol="0">
            <a:spAutoFit/>
          </a:bodyPr>
          <a:lstStyle/>
          <a:p>
            <a:r>
              <a:rPr lang="es-ES" sz="1100" dirty="0"/>
              <a:t>Fuente: elaborado en base a USGS, </a:t>
            </a:r>
            <a:r>
              <a:rPr lang="es-BO" sz="1100" i="0" dirty="0" err="1">
                <a:solidFill>
                  <a:srgbClr val="171717"/>
                </a:solidFill>
                <a:effectLst/>
              </a:rPr>
              <a:t>Lithium</a:t>
            </a:r>
            <a:r>
              <a:rPr lang="es-BO" sz="1100" i="0" dirty="0">
                <a:solidFill>
                  <a:srgbClr val="171717"/>
                </a:solidFill>
                <a:effectLst/>
              </a:rPr>
              <a:t> </a:t>
            </a:r>
            <a:r>
              <a:rPr lang="es-BO" sz="1100" i="0" dirty="0" err="1">
                <a:solidFill>
                  <a:srgbClr val="171717"/>
                </a:solidFill>
                <a:effectLst/>
              </a:rPr>
              <a:t>Statistics</a:t>
            </a:r>
            <a:r>
              <a:rPr lang="es-BO" sz="1100" i="0" dirty="0">
                <a:solidFill>
                  <a:srgbClr val="171717"/>
                </a:solidFill>
                <a:effectLst/>
              </a:rPr>
              <a:t> and </a:t>
            </a:r>
            <a:r>
              <a:rPr lang="es-BO" sz="1100" i="0" dirty="0" err="1">
                <a:solidFill>
                  <a:srgbClr val="171717"/>
                </a:solidFill>
                <a:effectLst/>
              </a:rPr>
              <a:t>Information</a:t>
            </a:r>
            <a:r>
              <a:rPr lang="es-BO" sz="1100" i="0" dirty="0">
                <a:solidFill>
                  <a:srgbClr val="171717"/>
                </a:solidFill>
                <a:effectLst/>
              </a:rPr>
              <a:t>, 2020 y 2024</a:t>
            </a:r>
          </a:p>
          <a:p>
            <a:endParaRPr lang="es-BO" dirty="0"/>
          </a:p>
        </p:txBody>
      </p:sp>
      <p:sp>
        <p:nvSpPr>
          <p:cNvPr id="6" name="CuadroTexto 5">
            <a:extLst>
              <a:ext uri="{FF2B5EF4-FFF2-40B4-BE49-F238E27FC236}">
                <a16:creationId xmlns:a16="http://schemas.microsoft.com/office/drawing/2014/main" id="{72357318-ACAA-435A-8B3C-B91B432EFAF2}"/>
              </a:ext>
            </a:extLst>
          </p:cNvPr>
          <p:cNvSpPr txBox="1"/>
          <p:nvPr/>
        </p:nvSpPr>
        <p:spPr>
          <a:xfrm>
            <a:off x="8229600" y="2274838"/>
            <a:ext cx="3074894" cy="2308324"/>
          </a:xfrm>
          <a:prstGeom prst="rect">
            <a:avLst/>
          </a:prstGeom>
          <a:noFill/>
        </p:spPr>
        <p:txBody>
          <a:bodyPr wrap="square" rtlCol="0">
            <a:spAutoFit/>
          </a:bodyPr>
          <a:lstStyle/>
          <a:p>
            <a:pPr algn="just"/>
            <a:r>
              <a:rPr lang="es-ES" dirty="0"/>
              <a:t>La carrera global por recursos minerales, estratégicos, genera que varios países deriven esfuerzos en la búsqueda de, en este caso, Litio. Destaca USA, la cual ha duplicado el volumen de sus recursos en varias formas.</a:t>
            </a:r>
            <a:endParaRPr lang="es-BO" dirty="0"/>
          </a:p>
        </p:txBody>
      </p:sp>
    </p:spTree>
    <p:extLst>
      <p:ext uri="{BB962C8B-B14F-4D97-AF65-F5344CB8AC3E}">
        <p14:creationId xmlns:p14="http://schemas.microsoft.com/office/powerpoint/2010/main" val="3847177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leo.yapu\Desktop\Bcb IPM 2-17\SANO 169-15 SALMUERAS UYUNI\PLANTA SALES POTASIO\Captura de pantalla 2017-11-14 a la(s) 16.50.22.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260740" y="171215"/>
            <a:ext cx="4728288" cy="2987899"/>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10872384" y="3144722"/>
            <a:ext cx="1906073" cy="261610"/>
          </a:xfrm>
          <a:prstGeom prst="rect">
            <a:avLst/>
          </a:prstGeom>
          <a:noFill/>
        </p:spPr>
        <p:txBody>
          <a:bodyPr wrap="square" rtlCol="0">
            <a:spAutoFit/>
          </a:bodyPr>
          <a:lstStyle/>
          <a:p>
            <a:r>
              <a:rPr lang="es-BO" sz="1100" dirty="0"/>
              <a:t>Fuente: YLB, 2018</a:t>
            </a:r>
          </a:p>
        </p:txBody>
      </p:sp>
      <p:pic>
        <p:nvPicPr>
          <p:cNvPr id="1026" name="Picture 2" descr="https://www.eldeber.com.bo/__export/1481084525768/sites/eldeber/img/2015/04/28/553fe0ce318c6.jpg_9431907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0996" y="3837665"/>
            <a:ext cx="4628032" cy="260199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10796915" y="6439662"/>
            <a:ext cx="1906073" cy="276999"/>
          </a:xfrm>
          <a:prstGeom prst="rect">
            <a:avLst/>
          </a:prstGeom>
          <a:noFill/>
        </p:spPr>
        <p:txBody>
          <a:bodyPr wrap="square" rtlCol="0">
            <a:spAutoFit/>
          </a:bodyPr>
          <a:lstStyle/>
          <a:p>
            <a:r>
              <a:rPr lang="es-BO" sz="1200" dirty="0"/>
              <a:t>Fuente: EFE, </a:t>
            </a:r>
            <a:r>
              <a:rPr lang="es-BO" sz="1100" dirty="0"/>
              <a:t>2015</a:t>
            </a:r>
            <a:endParaRPr lang="es-BO" sz="1200" dirty="0"/>
          </a:p>
        </p:txBody>
      </p:sp>
      <p:pic>
        <p:nvPicPr>
          <p:cNvPr id="7" name="Imagen 6">
            <a:extLst>
              <a:ext uri="{FF2B5EF4-FFF2-40B4-BE49-F238E27FC236}">
                <a16:creationId xmlns:a16="http://schemas.microsoft.com/office/drawing/2014/main" id="{E69C876E-C81F-4080-B180-8DB02947094C}"/>
              </a:ext>
            </a:extLst>
          </p:cNvPr>
          <p:cNvPicPr>
            <a:picLocks noChangeAspect="1"/>
          </p:cNvPicPr>
          <p:nvPr/>
        </p:nvPicPr>
        <p:blipFill>
          <a:blip r:embed="rId4"/>
          <a:stretch>
            <a:fillRect/>
          </a:stretch>
        </p:blipFill>
        <p:spPr>
          <a:xfrm>
            <a:off x="125056" y="171215"/>
            <a:ext cx="6913108" cy="6276110"/>
          </a:xfrm>
          <a:prstGeom prst="rect">
            <a:avLst/>
          </a:prstGeom>
        </p:spPr>
      </p:pic>
    </p:spTree>
    <p:extLst>
      <p:ext uri="{BB962C8B-B14F-4D97-AF65-F5344CB8AC3E}">
        <p14:creationId xmlns:p14="http://schemas.microsoft.com/office/powerpoint/2010/main" val="1015114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CFF957B5-94E0-4B44-8B4A-4F36BE39D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4893" y="363631"/>
            <a:ext cx="5489149" cy="3065369"/>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6AE24EA5-0CCE-4EC9-81AA-F3AEF67AC4E8}"/>
              </a:ext>
            </a:extLst>
          </p:cNvPr>
          <p:cNvSpPr txBox="1"/>
          <p:nvPr/>
        </p:nvSpPr>
        <p:spPr>
          <a:xfrm>
            <a:off x="9263291" y="3523129"/>
            <a:ext cx="1846729" cy="276999"/>
          </a:xfrm>
          <a:prstGeom prst="rect">
            <a:avLst/>
          </a:prstGeom>
          <a:noFill/>
        </p:spPr>
        <p:txBody>
          <a:bodyPr wrap="square" rtlCol="0">
            <a:spAutoFit/>
          </a:bodyPr>
          <a:lstStyle/>
          <a:p>
            <a:r>
              <a:rPr lang="es-ES" sz="1200" dirty="0"/>
              <a:t>Fuente: Los Tiempos, 2011</a:t>
            </a:r>
            <a:endParaRPr lang="es-BO" sz="1200" dirty="0"/>
          </a:p>
        </p:txBody>
      </p:sp>
      <p:sp>
        <p:nvSpPr>
          <p:cNvPr id="7" name="CuadroTexto 6">
            <a:extLst>
              <a:ext uri="{FF2B5EF4-FFF2-40B4-BE49-F238E27FC236}">
                <a16:creationId xmlns:a16="http://schemas.microsoft.com/office/drawing/2014/main" id="{60651D20-EAE1-42AD-99D7-2B5B4C1463EE}"/>
              </a:ext>
            </a:extLst>
          </p:cNvPr>
          <p:cNvSpPr txBox="1"/>
          <p:nvPr/>
        </p:nvSpPr>
        <p:spPr>
          <a:xfrm>
            <a:off x="475130" y="959223"/>
            <a:ext cx="4428565" cy="1695721"/>
          </a:xfrm>
          <a:prstGeom prst="rect">
            <a:avLst/>
          </a:prstGeom>
          <a:noFill/>
        </p:spPr>
        <p:txBody>
          <a:bodyPr wrap="square">
            <a:spAutoFit/>
          </a:bodyPr>
          <a:lstStyle/>
          <a:p>
            <a:pPr>
              <a:lnSpc>
                <a:spcPct val="107000"/>
              </a:lnSpc>
              <a:spcAft>
                <a:spcPts val="800"/>
              </a:spcAft>
            </a:pPr>
            <a:r>
              <a:rPr lang="es-BO" sz="1400" dirty="0">
                <a:effectLst/>
                <a:latin typeface="Calibri" panose="020F0502020204030204" pitchFamily="34" charset="0"/>
                <a:ea typeface="Calibri" panose="020F0502020204030204" pitchFamily="34" charset="0"/>
                <a:cs typeface="Times New Roman" panose="02020603050405020304" pitchFamily="18" charset="0"/>
              </a:rPr>
              <a:t>Memorándum de Entendimiento con China Con el título “Memorándum de Entendimiento en Materia de Investigación y Desarrollo para la Industrialización de los Recursos Evaporíticos del Salar de Uyuni”, se firma el mencionado </a:t>
            </a:r>
            <a:r>
              <a:rPr lang="es-BO" sz="1400" dirty="0" err="1">
                <a:effectLst/>
                <a:latin typeface="Calibri" panose="020F0502020204030204" pitchFamily="34" charset="0"/>
                <a:ea typeface="Calibri" panose="020F0502020204030204" pitchFamily="34" charset="0"/>
                <a:cs typeface="Times New Roman" panose="02020603050405020304" pitchFamily="18" charset="0"/>
              </a:rPr>
              <a:t>MdE</a:t>
            </a:r>
            <a:r>
              <a:rPr lang="es-BO" sz="1400" dirty="0">
                <a:effectLst/>
                <a:latin typeface="Calibri" panose="020F0502020204030204" pitchFamily="34" charset="0"/>
                <a:ea typeface="Calibri" panose="020F0502020204030204" pitchFamily="34" charset="0"/>
                <a:cs typeface="Times New Roman" panose="02020603050405020304" pitchFamily="18" charset="0"/>
              </a:rPr>
              <a:t> entre la Corporación Minera de Bolivia y la estatal china </a:t>
            </a:r>
            <a:r>
              <a:rPr lang="es-BO" sz="1400" dirty="0" err="1">
                <a:effectLst/>
                <a:latin typeface="Calibri" panose="020F0502020204030204" pitchFamily="34" charset="0"/>
                <a:ea typeface="Calibri" panose="020F0502020204030204" pitchFamily="34" charset="0"/>
                <a:cs typeface="Times New Roman" panose="02020603050405020304" pitchFamily="18" charset="0"/>
              </a:rPr>
              <a:t>Citic</a:t>
            </a:r>
            <a:r>
              <a:rPr lang="es-BO" sz="1400" dirty="0">
                <a:effectLst/>
                <a:latin typeface="Calibri" panose="020F0502020204030204" pitchFamily="34" charset="0"/>
                <a:ea typeface="Calibri" panose="020F0502020204030204" pitchFamily="34" charset="0"/>
                <a:cs typeface="Times New Roman" panose="02020603050405020304" pitchFamily="18" charset="0"/>
              </a:rPr>
              <a:t> </a:t>
            </a:r>
            <a:r>
              <a:rPr lang="es-BO" sz="1400" dirty="0" err="1">
                <a:effectLst/>
                <a:latin typeface="Calibri" panose="020F0502020204030204" pitchFamily="34" charset="0"/>
                <a:ea typeface="Calibri" panose="020F0502020204030204" pitchFamily="34" charset="0"/>
                <a:cs typeface="Times New Roman" panose="02020603050405020304" pitchFamily="18" charset="0"/>
              </a:rPr>
              <a:t>Gouan</a:t>
            </a:r>
            <a:r>
              <a:rPr lang="es-BO" sz="1400" dirty="0">
                <a:effectLst/>
                <a:latin typeface="Calibri" panose="020F0502020204030204" pitchFamily="34" charset="0"/>
                <a:ea typeface="Calibri" panose="020F0502020204030204" pitchFamily="34" charset="0"/>
                <a:cs typeface="Times New Roman" panose="02020603050405020304" pitchFamily="18" charset="0"/>
              </a:rPr>
              <a:t> </a:t>
            </a:r>
            <a:r>
              <a:rPr lang="es-BO" sz="1400" dirty="0" err="1">
                <a:effectLst/>
                <a:latin typeface="Calibri" panose="020F0502020204030204" pitchFamily="34" charset="0"/>
                <a:ea typeface="Calibri" panose="020F0502020204030204" pitchFamily="34" charset="0"/>
                <a:cs typeface="Times New Roman" panose="02020603050405020304" pitchFamily="18" charset="0"/>
              </a:rPr>
              <a:t>Group</a:t>
            </a:r>
            <a:r>
              <a:rPr lang="es-BO" sz="1400" dirty="0">
                <a:effectLst/>
                <a:latin typeface="Calibri" panose="020F0502020204030204" pitchFamily="34" charset="0"/>
                <a:ea typeface="Calibri" panose="020F0502020204030204" pitchFamily="34" charset="0"/>
                <a:cs typeface="Times New Roman" panose="02020603050405020304" pitchFamily="18" charset="0"/>
              </a:rPr>
              <a:t>, el 1 de agosto de 2011 en la ciudad de La Paz.</a:t>
            </a:r>
          </a:p>
        </p:txBody>
      </p:sp>
      <p:pic>
        <p:nvPicPr>
          <p:cNvPr id="6148" name="Picture 4">
            <a:extLst>
              <a:ext uri="{FF2B5EF4-FFF2-40B4-BE49-F238E27FC236}">
                <a16:creationId xmlns:a16="http://schemas.microsoft.com/office/drawing/2014/main" id="{E5F854A3-AE8E-4F29-A263-B52435A34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655" y="3429000"/>
            <a:ext cx="4430465" cy="2967318"/>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EE0F86DA-1338-4A52-BAE0-DE5D4F543DBD}"/>
              </a:ext>
            </a:extLst>
          </p:cNvPr>
          <p:cNvSpPr txBox="1"/>
          <p:nvPr/>
        </p:nvSpPr>
        <p:spPr>
          <a:xfrm>
            <a:off x="3767926" y="6396318"/>
            <a:ext cx="1413674" cy="276999"/>
          </a:xfrm>
          <a:prstGeom prst="rect">
            <a:avLst/>
          </a:prstGeom>
          <a:noFill/>
        </p:spPr>
        <p:txBody>
          <a:bodyPr wrap="square" rtlCol="0">
            <a:spAutoFit/>
          </a:bodyPr>
          <a:lstStyle/>
          <a:p>
            <a:r>
              <a:rPr lang="es-ES" sz="1200" dirty="0"/>
              <a:t>Fuente: ABI, 2011</a:t>
            </a:r>
            <a:endParaRPr lang="es-BO" sz="1200" dirty="0"/>
          </a:p>
        </p:txBody>
      </p:sp>
      <p:sp>
        <p:nvSpPr>
          <p:cNvPr id="11" name="CuadroTexto 10">
            <a:extLst>
              <a:ext uri="{FF2B5EF4-FFF2-40B4-BE49-F238E27FC236}">
                <a16:creationId xmlns:a16="http://schemas.microsoft.com/office/drawing/2014/main" id="{38B30AB7-9DF4-47DB-A897-0C36B774F7A4}"/>
              </a:ext>
            </a:extLst>
          </p:cNvPr>
          <p:cNvSpPr txBox="1"/>
          <p:nvPr/>
        </p:nvSpPr>
        <p:spPr>
          <a:xfrm>
            <a:off x="5564893" y="4752217"/>
            <a:ext cx="6096000" cy="954107"/>
          </a:xfrm>
          <a:prstGeom prst="rect">
            <a:avLst/>
          </a:prstGeom>
          <a:noFill/>
        </p:spPr>
        <p:txBody>
          <a:bodyPr wrap="square">
            <a:spAutoFit/>
          </a:bodyPr>
          <a:lstStyle/>
          <a:p>
            <a:r>
              <a:rPr lang="es-BO" sz="1400" dirty="0">
                <a:effectLst/>
                <a:latin typeface="Calibri" panose="020F0502020204030204" pitchFamily="34" charset="0"/>
                <a:ea typeface="Calibri" panose="020F0502020204030204" pitchFamily="34" charset="0"/>
                <a:cs typeface="Times New Roman" panose="02020603050405020304" pitchFamily="18" charset="0"/>
              </a:rPr>
              <a:t>Se firmó un “Acuerdo de Cooperación Estratégica para la Planificación y Desarrollo de los Recursos Evaporíticos del Salar de </a:t>
            </a:r>
            <a:r>
              <a:rPr lang="es-BO" sz="1400" dirty="0" err="1">
                <a:effectLst/>
                <a:latin typeface="Calibri" panose="020F0502020204030204" pitchFamily="34" charset="0"/>
                <a:ea typeface="Calibri" panose="020F0502020204030204" pitchFamily="34" charset="0"/>
                <a:cs typeface="Times New Roman" panose="02020603050405020304" pitchFamily="18" charset="0"/>
              </a:rPr>
              <a:t>Coipasa</a:t>
            </a:r>
            <a:r>
              <a:rPr lang="es-BO" sz="1400" dirty="0">
                <a:effectLst/>
                <a:latin typeface="Calibri" panose="020F0502020204030204" pitchFamily="34" charset="0"/>
                <a:ea typeface="Calibri" panose="020F0502020204030204" pitchFamily="34" charset="0"/>
                <a:cs typeface="Times New Roman" panose="02020603050405020304" pitchFamily="18" charset="0"/>
              </a:rPr>
              <a:t> entre China y Bolivia”, el 10 de agosto de 2011 en la ciudad de Beijing, entre el Ministerio de Planificación del Desarrollo de Bolivia y la estatal china CITIC </a:t>
            </a:r>
            <a:r>
              <a:rPr lang="es-BO" sz="1400" dirty="0" err="1">
                <a:effectLst/>
                <a:latin typeface="Calibri" panose="020F0502020204030204" pitchFamily="34" charset="0"/>
                <a:ea typeface="Calibri" panose="020F0502020204030204" pitchFamily="34" charset="0"/>
                <a:cs typeface="Times New Roman" panose="02020603050405020304" pitchFamily="18" charset="0"/>
              </a:rPr>
              <a:t>Guoan</a:t>
            </a:r>
            <a:r>
              <a:rPr lang="es-BO" sz="1400" dirty="0">
                <a:effectLst/>
                <a:latin typeface="Calibri" panose="020F0502020204030204" pitchFamily="34" charset="0"/>
                <a:ea typeface="Calibri" panose="020F0502020204030204" pitchFamily="34" charset="0"/>
                <a:cs typeface="Times New Roman" panose="02020603050405020304" pitchFamily="18" charset="0"/>
              </a:rPr>
              <a:t> </a:t>
            </a:r>
            <a:r>
              <a:rPr lang="es-BO" sz="1400" dirty="0" err="1">
                <a:effectLst/>
                <a:latin typeface="Calibri" panose="020F0502020204030204" pitchFamily="34" charset="0"/>
                <a:ea typeface="Calibri" panose="020F0502020204030204" pitchFamily="34" charset="0"/>
                <a:cs typeface="Times New Roman" panose="02020603050405020304" pitchFamily="18" charset="0"/>
              </a:rPr>
              <a:t>Group</a:t>
            </a:r>
            <a:endParaRPr lang="es-BO" sz="1400" dirty="0"/>
          </a:p>
        </p:txBody>
      </p:sp>
    </p:spTree>
    <p:extLst>
      <p:ext uri="{BB962C8B-B14F-4D97-AF65-F5344CB8AC3E}">
        <p14:creationId xmlns:p14="http://schemas.microsoft.com/office/powerpoint/2010/main" val="4042952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1.wp.com/www.la-epoca.com.bo/wp-content/uploads/2019/02/Acuerdo.jpg?fit=3052%2C187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0960" y="3991800"/>
            <a:ext cx="4511041" cy="27757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df.cl/noticias/site/artic/20190821/imag/foto_00000001201908210739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850" y="2220135"/>
            <a:ext cx="4693921" cy="31292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hibridosyelectricos.com/media/hibridos/images/2018/12/14/201812141153259899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4833259" y="740736"/>
            <a:ext cx="4876799" cy="369332"/>
          </a:xfrm>
          <a:prstGeom prst="rect">
            <a:avLst/>
          </a:prstGeom>
          <a:noFill/>
        </p:spPr>
        <p:txBody>
          <a:bodyPr wrap="square" rtlCol="0">
            <a:spAutoFit/>
          </a:bodyPr>
          <a:lstStyle/>
          <a:p>
            <a:r>
              <a:rPr lang="en-US" b="1" dirty="0"/>
              <a:t>ACI SYSTEMS ALEMANIA GmbH</a:t>
            </a:r>
          </a:p>
        </p:txBody>
      </p:sp>
      <p:sp>
        <p:nvSpPr>
          <p:cNvPr id="6" name="CuadroTexto 5"/>
          <p:cNvSpPr txBox="1"/>
          <p:nvPr/>
        </p:nvSpPr>
        <p:spPr>
          <a:xfrm>
            <a:off x="1001486" y="5899525"/>
            <a:ext cx="7010401" cy="646331"/>
          </a:xfrm>
          <a:prstGeom prst="rect">
            <a:avLst/>
          </a:prstGeom>
          <a:noFill/>
        </p:spPr>
        <p:txBody>
          <a:bodyPr wrap="square" rtlCol="0">
            <a:spAutoFit/>
          </a:bodyPr>
          <a:lstStyle/>
          <a:p>
            <a:r>
              <a:rPr lang="es-ES" b="1" dirty="0"/>
              <a:t>XINJIANG TBEA GROUP LTD.</a:t>
            </a:r>
          </a:p>
          <a:p>
            <a:r>
              <a:rPr lang="es-ES" b="1" dirty="0"/>
              <a:t>AMERICA BAOCHENG DESARROLLO Y TECNOLOGÍA DEL SALAR S.R.L.</a:t>
            </a:r>
            <a:endParaRPr lang="en-US" b="1" dirty="0"/>
          </a:p>
        </p:txBody>
      </p:sp>
      <p:sp>
        <p:nvSpPr>
          <p:cNvPr id="7" name="CuadroTexto 6"/>
          <p:cNvSpPr txBox="1"/>
          <p:nvPr/>
        </p:nvSpPr>
        <p:spPr>
          <a:xfrm>
            <a:off x="4998720" y="1288869"/>
            <a:ext cx="4502331" cy="369332"/>
          </a:xfrm>
          <a:prstGeom prst="rect">
            <a:avLst/>
          </a:prstGeom>
          <a:noFill/>
        </p:spPr>
        <p:txBody>
          <a:bodyPr wrap="square" rtlCol="0">
            <a:spAutoFit/>
          </a:bodyPr>
          <a:lstStyle/>
          <a:p>
            <a:r>
              <a:rPr lang="es-ES" dirty="0"/>
              <a:t>40000 </a:t>
            </a:r>
            <a:r>
              <a:rPr lang="es-ES" dirty="0" err="1"/>
              <a:t>tn</a:t>
            </a:r>
            <a:r>
              <a:rPr lang="es-ES" dirty="0"/>
              <a:t>/a de hidróxido de litio</a:t>
            </a:r>
            <a:endParaRPr lang="en-US" dirty="0"/>
          </a:p>
        </p:txBody>
      </p:sp>
    </p:spTree>
    <p:extLst>
      <p:ext uri="{BB962C8B-B14F-4D97-AF65-F5344CB8AC3E}">
        <p14:creationId xmlns:p14="http://schemas.microsoft.com/office/powerpoint/2010/main" val="2867137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63625E0-9E33-4956-AA01-0F318F85D763}"/>
              </a:ext>
            </a:extLst>
          </p:cNvPr>
          <p:cNvPicPr>
            <a:picLocks noChangeAspect="1"/>
          </p:cNvPicPr>
          <p:nvPr/>
        </p:nvPicPr>
        <p:blipFill>
          <a:blip r:embed="rId2"/>
          <a:stretch>
            <a:fillRect/>
          </a:stretch>
        </p:blipFill>
        <p:spPr>
          <a:xfrm>
            <a:off x="6739332" y="1429299"/>
            <a:ext cx="4773638" cy="4393850"/>
          </a:xfrm>
          <a:prstGeom prst="rect">
            <a:avLst/>
          </a:prstGeom>
        </p:spPr>
      </p:pic>
      <p:sp>
        <p:nvSpPr>
          <p:cNvPr id="7" name="CuadroTexto 6">
            <a:extLst>
              <a:ext uri="{FF2B5EF4-FFF2-40B4-BE49-F238E27FC236}">
                <a16:creationId xmlns:a16="http://schemas.microsoft.com/office/drawing/2014/main" id="{B5B3F84B-5221-40A6-B613-DE460E538FB7}"/>
              </a:ext>
            </a:extLst>
          </p:cNvPr>
          <p:cNvSpPr txBox="1"/>
          <p:nvPr/>
        </p:nvSpPr>
        <p:spPr>
          <a:xfrm>
            <a:off x="793097" y="819699"/>
            <a:ext cx="5396755" cy="2062103"/>
          </a:xfrm>
          <a:prstGeom prst="rect">
            <a:avLst/>
          </a:prstGeom>
          <a:noFill/>
        </p:spPr>
        <p:txBody>
          <a:bodyPr wrap="square">
            <a:spAutoFit/>
          </a:bodyPr>
          <a:lstStyle/>
          <a:p>
            <a:r>
              <a:rPr lang="es-ES" sz="1600" dirty="0"/>
              <a:t>El  20 de agosto en la ciudad de La Paz, se firmó la </a:t>
            </a:r>
            <a:r>
              <a:rPr lang="es-ES" sz="1600" b="1" dirty="0"/>
              <a:t>Minuta de Constitución de creación de la Empresa Mixta </a:t>
            </a:r>
            <a:r>
              <a:rPr lang="es-ES" sz="1600" dirty="0"/>
              <a:t>entre YLB y </a:t>
            </a:r>
            <a:r>
              <a:rPr lang="es-ES" sz="1600" dirty="0" err="1"/>
              <a:t>Xianjiang</a:t>
            </a:r>
            <a:r>
              <a:rPr lang="es-ES" sz="1600" dirty="0"/>
              <a:t> TBEA </a:t>
            </a:r>
            <a:r>
              <a:rPr lang="es-ES" sz="1600" dirty="0" err="1"/>
              <a:t>Group</a:t>
            </a:r>
            <a:r>
              <a:rPr lang="es-ES" sz="1600" dirty="0"/>
              <a:t> para la industrialización de los salares de Pastos Grandes, ubicado en Potosí, y </a:t>
            </a:r>
            <a:r>
              <a:rPr lang="es-ES" sz="1600" dirty="0" err="1"/>
              <a:t>Coipasa</a:t>
            </a:r>
            <a:r>
              <a:rPr lang="es-ES" sz="1600" dirty="0"/>
              <a:t>, ubicado en Oruro.</a:t>
            </a:r>
          </a:p>
          <a:p>
            <a:endParaRPr lang="es-ES" sz="1600" dirty="0"/>
          </a:p>
          <a:p>
            <a:r>
              <a:rPr lang="es-ES" sz="1600" dirty="0"/>
              <a:t>Este consorcio esta conformado por </a:t>
            </a:r>
            <a:r>
              <a:rPr lang="es-ES" sz="1600" b="1" i="0" dirty="0" err="1">
                <a:solidFill>
                  <a:srgbClr val="222222"/>
                </a:solidFill>
                <a:effectLst/>
                <a:latin typeface="proxima"/>
              </a:rPr>
              <a:t>Xinjiang</a:t>
            </a:r>
            <a:r>
              <a:rPr lang="es-ES" sz="1600" b="1" i="0" dirty="0">
                <a:solidFill>
                  <a:srgbClr val="222222"/>
                </a:solidFill>
                <a:effectLst/>
                <a:latin typeface="proxima"/>
              </a:rPr>
              <a:t> </a:t>
            </a:r>
            <a:r>
              <a:rPr lang="es-ES" sz="1600" b="1" i="0" dirty="0" err="1">
                <a:solidFill>
                  <a:srgbClr val="222222"/>
                </a:solidFill>
                <a:effectLst/>
                <a:latin typeface="proxima"/>
              </a:rPr>
              <a:t>Tbea</a:t>
            </a:r>
            <a:r>
              <a:rPr lang="es-ES" sz="1600" b="1" i="0" dirty="0">
                <a:solidFill>
                  <a:srgbClr val="222222"/>
                </a:solidFill>
                <a:effectLst/>
                <a:latin typeface="proxima"/>
              </a:rPr>
              <a:t> </a:t>
            </a:r>
            <a:r>
              <a:rPr lang="es-ES" sz="1600" b="1" i="0" dirty="0" err="1">
                <a:solidFill>
                  <a:srgbClr val="222222"/>
                </a:solidFill>
                <a:effectLst/>
                <a:latin typeface="proxima"/>
              </a:rPr>
              <a:t>Group</a:t>
            </a:r>
            <a:r>
              <a:rPr lang="es-ES" sz="1600" b="1" i="0" dirty="0">
                <a:solidFill>
                  <a:srgbClr val="222222"/>
                </a:solidFill>
                <a:effectLst/>
                <a:latin typeface="proxima"/>
              </a:rPr>
              <a:t> Ltd. - América </a:t>
            </a:r>
            <a:r>
              <a:rPr lang="es-ES" sz="1600" b="1" i="0" dirty="0" err="1">
                <a:solidFill>
                  <a:srgbClr val="222222"/>
                </a:solidFill>
                <a:effectLst/>
                <a:latin typeface="proxima"/>
              </a:rPr>
              <a:t>Baocheng</a:t>
            </a:r>
            <a:r>
              <a:rPr lang="es-ES" sz="1600" b="1" i="0" dirty="0">
                <a:solidFill>
                  <a:srgbClr val="222222"/>
                </a:solidFill>
                <a:effectLst/>
                <a:latin typeface="proxima"/>
              </a:rPr>
              <a:t> Desarrollo y Tecnología del Salar S.R.L.</a:t>
            </a:r>
            <a:endParaRPr lang="es-BO" sz="1600" dirty="0"/>
          </a:p>
        </p:txBody>
      </p:sp>
      <p:pic>
        <p:nvPicPr>
          <p:cNvPr id="8194" name="Picture 2">
            <a:extLst>
              <a:ext uri="{FF2B5EF4-FFF2-40B4-BE49-F238E27FC236}">
                <a16:creationId xmlns:a16="http://schemas.microsoft.com/office/drawing/2014/main" id="{77536CC6-708F-4A0C-BA45-35311D3B6C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97" y="3429000"/>
            <a:ext cx="5209054" cy="2908952"/>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DDBFEF9D-EDA3-4FEE-BC3A-53CAEC024D75}"/>
              </a:ext>
            </a:extLst>
          </p:cNvPr>
          <p:cNvSpPr txBox="1"/>
          <p:nvPr/>
        </p:nvSpPr>
        <p:spPr>
          <a:xfrm>
            <a:off x="4776177" y="6337952"/>
            <a:ext cx="1413674" cy="276999"/>
          </a:xfrm>
          <a:prstGeom prst="rect">
            <a:avLst/>
          </a:prstGeom>
          <a:noFill/>
        </p:spPr>
        <p:txBody>
          <a:bodyPr wrap="square" rtlCol="0">
            <a:spAutoFit/>
          </a:bodyPr>
          <a:lstStyle/>
          <a:p>
            <a:r>
              <a:rPr lang="es-ES" sz="1200" dirty="0"/>
              <a:t>Fuente: YLB, 2019</a:t>
            </a:r>
            <a:endParaRPr lang="es-BO" sz="1200" dirty="0"/>
          </a:p>
        </p:txBody>
      </p:sp>
    </p:spTree>
    <p:extLst>
      <p:ext uri="{BB962C8B-B14F-4D97-AF65-F5344CB8AC3E}">
        <p14:creationId xmlns:p14="http://schemas.microsoft.com/office/powerpoint/2010/main" val="2074369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907178" y="114178"/>
            <a:ext cx="8122375" cy="6636733"/>
          </a:xfrm>
          <a:prstGeom prst="rect">
            <a:avLst/>
          </a:prstGeom>
        </p:spPr>
      </p:pic>
      <p:sp>
        <p:nvSpPr>
          <p:cNvPr id="5" name="CuadroTexto 4"/>
          <p:cNvSpPr txBox="1"/>
          <p:nvPr/>
        </p:nvSpPr>
        <p:spPr>
          <a:xfrm>
            <a:off x="10029553" y="6489301"/>
            <a:ext cx="2481943" cy="261610"/>
          </a:xfrm>
          <a:prstGeom prst="rect">
            <a:avLst/>
          </a:prstGeom>
          <a:noFill/>
        </p:spPr>
        <p:txBody>
          <a:bodyPr wrap="square" rtlCol="0">
            <a:spAutoFit/>
          </a:bodyPr>
          <a:lstStyle/>
          <a:p>
            <a:r>
              <a:rPr lang="es-ES" sz="1100" dirty="0"/>
              <a:t>Fuente: YLB, 2019</a:t>
            </a:r>
            <a:endParaRPr lang="en-US" sz="1100" dirty="0"/>
          </a:p>
        </p:txBody>
      </p:sp>
    </p:spTree>
    <p:extLst>
      <p:ext uri="{BB962C8B-B14F-4D97-AF65-F5344CB8AC3E}">
        <p14:creationId xmlns:p14="http://schemas.microsoft.com/office/powerpoint/2010/main" val="2758283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3892759-3380-4BBF-93A8-8B12FAE0039B}"/>
              </a:ext>
            </a:extLst>
          </p:cNvPr>
          <p:cNvSpPr txBox="1"/>
          <p:nvPr/>
        </p:nvSpPr>
        <p:spPr>
          <a:xfrm>
            <a:off x="448235" y="1023104"/>
            <a:ext cx="6096000" cy="1798313"/>
          </a:xfrm>
          <a:prstGeom prst="rect">
            <a:avLst/>
          </a:prstGeom>
          <a:noFill/>
        </p:spPr>
        <p:txBody>
          <a:bodyPr wrap="square">
            <a:spAutoFit/>
          </a:bodyPr>
          <a:lstStyle/>
          <a:p>
            <a:pPr>
              <a:lnSpc>
                <a:spcPct val="107000"/>
              </a:lnSpc>
              <a:spcAft>
                <a:spcPts val="800"/>
              </a:spcAft>
            </a:pPr>
            <a:r>
              <a:rPr lang="es-BO" sz="1400" dirty="0">
                <a:effectLst/>
                <a:latin typeface="Calibri" panose="020F0502020204030204" pitchFamily="34" charset="0"/>
                <a:ea typeface="Calibri" panose="020F0502020204030204" pitchFamily="34" charset="0"/>
                <a:cs typeface="Times New Roman" panose="02020603050405020304" pitchFamily="18" charset="0"/>
              </a:rPr>
              <a:t>El contrato con la empresa china </a:t>
            </a:r>
            <a:r>
              <a:rPr lang="es-BO" sz="1400" b="1" dirty="0">
                <a:effectLst/>
                <a:latin typeface="Calibri" panose="020F0502020204030204" pitchFamily="34" charset="0"/>
                <a:ea typeface="Calibri" panose="020F0502020204030204" pitchFamily="34" charset="0"/>
                <a:cs typeface="Times New Roman" panose="02020603050405020304" pitchFamily="18" charset="0"/>
              </a:rPr>
              <a:t>LINYI DAKE TRADE CO. LTD.</a:t>
            </a:r>
            <a:r>
              <a:rPr lang="es-BO" sz="1400" dirty="0">
                <a:effectLst/>
                <a:latin typeface="Calibri" panose="020F0502020204030204" pitchFamily="34" charset="0"/>
                <a:ea typeface="Calibri" panose="020F0502020204030204" pitchFamily="34" charset="0"/>
                <a:cs typeface="Times New Roman" panose="02020603050405020304" pitchFamily="18" charset="0"/>
              </a:rPr>
              <a:t> se firmó en fecha 21 de Mayo de 2012.</a:t>
            </a:r>
          </a:p>
          <a:p>
            <a:pPr>
              <a:lnSpc>
                <a:spcPct val="107000"/>
              </a:lnSpc>
              <a:spcAft>
                <a:spcPts val="800"/>
              </a:spcAft>
            </a:pPr>
            <a:r>
              <a:rPr lang="es-BO" sz="1400" dirty="0">
                <a:effectLst/>
                <a:latin typeface="Calibri" panose="020F0502020204030204" pitchFamily="34" charset="0"/>
                <a:ea typeface="Calibri" panose="020F0502020204030204" pitchFamily="34" charset="0"/>
                <a:cs typeface="Times New Roman" panose="02020603050405020304" pitchFamily="18" charset="0"/>
              </a:rPr>
              <a:t>Resolución Ministerial 055, según la cual se aprueba el proyecto “Implementación de planta piloto de baterías de litio en Bolivia” por un monto de Bs 35.350.000 (Treinta y Cinco Millones Trescientos Cincuenta Mil 00/100 Bolivianos), a ser financiados por el Banco Central de Bolivia mediante el contrato de crédito SANO </a:t>
            </a:r>
            <a:r>
              <a:rPr lang="es-BO" sz="1400" dirty="0" err="1">
                <a:effectLst/>
                <a:latin typeface="Calibri" panose="020F0502020204030204" pitchFamily="34" charset="0"/>
                <a:ea typeface="Calibri" panose="020F0502020204030204" pitchFamily="34" charset="0"/>
                <a:cs typeface="Times New Roman" panose="02020603050405020304" pitchFamily="18" charset="0"/>
              </a:rPr>
              <a:t>N°</a:t>
            </a:r>
            <a:r>
              <a:rPr lang="es-BO" sz="1400" dirty="0">
                <a:effectLst/>
                <a:latin typeface="Calibri" panose="020F0502020204030204" pitchFamily="34" charset="0"/>
                <a:ea typeface="Calibri" panose="020F0502020204030204" pitchFamily="34" charset="0"/>
                <a:cs typeface="Times New Roman" panose="02020603050405020304" pitchFamily="18" charset="0"/>
              </a:rPr>
              <a:t> 179/2011 de fecha 10/06/2011</a:t>
            </a:r>
          </a:p>
        </p:txBody>
      </p:sp>
      <p:pic>
        <p:nvPicPr>
          <p:cNvPr id="7170" name="Picture 2" descr="Bolivia traza este y otros objetivos a partir del Plan de Desarrollo Económico Social (PDES) 2021-2025. Foto: ABI">
            <a:extLst>
              <a:ext uri="{FF2B5EF4-FFF2-40B4-BE49-F238E27FC236}">
                <a16:creationId xmlns:a16="http://schemas.microsoft.com/office/drawing/2014/main" id="{E4E5CF1B-B5DC-4C4B-BA60-F2B216E98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494" y="437947"/>
            <a:ext cx="5248835" cy="2843119"/>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00F23BDF-B852-4A40-999D-7F111938AB9C}"/>
              </a:ext>
            </a:extLst>
          </p:cNvPr>
          <p:cNvSpPr txBox="1"/>
          <p:nvPr/>
        </p:nvSpPr>
        <p:spPr>
          <a:xfrm>
            <a:off x="10679714" y="3299936"/>
            <a:ext cx="1413674" cy="276999"/>
          </a:xfrm>
          <a:prstGeom prst="rect">
            <a:avLst/>
          </a:prstGeom>
          <a:noFill/>
        </p:spPr>
        <p:txBody>
          <a:bodyPr wrap="square" rtlCol="0">
            <a:spAutoFit/>
          </a:bodyPr>
          <a:lstStyle/>
          <a:p>
            <a:r>
              <a:rPr lang="es-ES" sz="1200" dirty="0"/>
              <a:t>Fuente: ABI, 2022</a:t>
            </a:r>
            <a:endParaRPr lang="es-BO" sz="1200" dirty="0"/>
          </a:p>
        </p:txBody>
      </p:sp>
      <p:sp>
        <p:nvSpPr>
          <p:cNvPr id="9" name="CuadroTexto 8">
            <a:extLst>
              <a:ext uri="{FF2B5EF4-FFF2-40B4-BE49-F238E27FC236}">
                <a16:creationId xmlns:a16="http://schemas.microsoft.com/office/drawing/2014/main" id="{80E55DC7-07E2-435E-920B-AD0D9709AD9D}"/>
              </a:ext>
            </a:extLst>
          </p:cNvPr>
          <p:cNvSpPr txBox="1"/>
          <p:nvPr/>
        </p:nvSpPr>
        <p:spPr>
          <a:xfrm>
            <a:off x="6031005" y="4694401"/>
            <a:ext cx="6096000" cy="1384995"/>
          </a:xfrm>
          <a:prstGeom prst="rect">
            <a:avLst/>
          </a:prstGeom>
          <a:noFill/>
        </p:spPr>
        <p:txBody>
          <a:bodyPr wrap="square">
            <a:spAutoFit/>
          </a:bodyPr>
          <a:lstStyle/>
          <a:p>
            <a:r>
              <a:rPr lang="es-BO" sz="1400" dirty="0">
                <a:effectLst/>
                <a:latin typeface="Calibri" panose="020F0502020204030204" pitchFamily="34" charset="0"/>
                <a:ea typeface="Calibri" panose="020F0502020204030204" pitchFamily="34" charset="0"/>
                <a:cs typeface="Times New Roman" panose="02020603050405020304" pitchFamily="18" charset="0"/>
              </a:rPr>
              <a:t>El 13 de julio de 2015, en la ciudad de Uyuni, la Gerencia Nacional de Recursos Evaporíticos (GNRE) y la empresa China </a:t>
            </a:r>
            <a:r>
              <a:rPr lang="es-BO" sz="1400" b="1" dirty="0">
                <a:effectLst/>
                <a:latin typeface="Calibri" panose="020F0502020204030204" pitchFamily="34" charset="0"/>
                <a:ea typeface="Calibri" panose="020F0502020204030204" pitchFamily="34" charset="0"/>
                <a:cs typeface="Times New Roman" panose="02020603050405020304" pitchFamily="18" charset="0"/>
              </a:rPr>
              <a:t>CAMC ENGINEERING CO. LTD. BOLIVIA BRANCH</a:t>
            </a:r>
            <a:r>
              <a:rPr lang="es-BO" sz="1400" dirty="0">
                <a:effectLst/>
                <a:latin typeface="Calibri" panose="020F0502020204030204" pitchFamily="34" charset="0"/>
                <a:ea typeface="Calibri" panose="020F0502020204030204" pitchFamily="34" charset="0"/>
                <a:cs typeface="Times New Roman" panose="02020603050405020304" pitchFamily="18" charset="0"/>
              </a:rPr>
              <a:t>, firman el contrato de construcción, montaje y puesta en marcha de la Planta </a:t>
            </a:r>
            <a:r>
              <a:rPr lang="es-BO" sz="1400" dirty="0">
                <a:effectLst/>
                <a:ea typeface="Calibri" panose="020F0502020204030204" pitchFamily="34" charset="0"/>
                <a:cs typeface="Times New Roman" panose="02020603050405020304" pitchFamily="18" charset="0"/>
              </a:rPr>
              <a:t>Industrial de sales de Potasio a implementarse en el Salar de Uyuni. Con un costo de </a:t>
            </a:r>
            <a:r>
              <a:rPr lang="es-ES" sz="1400" b="0" i="0" dirty="0">
                <a:solidFill>
                  <a:srgbClr val="3A3A3A"/>
                </a:solidFill>
                <a:effectLst/>
              </a:rPr>
              <a:t>1.239 millones de bolivianos equivalentes a 178 millones de dólares del Tesoro General de la Nación</a:t>
            </a:r>
            <a:endParaRPr lang="es-BO" sz="1400" dirty="0"/>
          </a:p>
        </p:txBody>
      </p:sp>
      <p:pic>
        <p:nvPicPr>
          <p:cNvPr id="7172" name="Picture 4" descr="Gobierno firma contrato para la construcción de una de las 10 plantas de  sales de potasio más grandes del mundo en Uyuni – eju.tv">
            <a:extLst>
              <a:ext uri="{FF2B5EF4-FFF2-40B4-BE49-F238E27FC236}">
                <a16:creationId xmlns:a16="http://schemas.microsoft.com/office/drawing/2014/main" id="{EA856BA9-78E6-4C08-88C2-3C9CFC42F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429000"/>
            <a:ext cx="4527176" cy="3020475"/>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47620807-1B64-4097-AAA5-976B6126330E}"/>
              </a:ext>
            </a:extLst>
          </p:cNvPr>
          <p:cNvSpPr txBox="1"/>
          <p:nvPr/>
        </p:nvSpPr>
        <p:spPr>
          <a:xfrm>
            <a:off x="3836894" y="6449475"/>
            <a:ext cx="1757082" cy="276999"/>
          </a:xfrm>
          <a:prstGeom prst="rect">
            <a:avLst/>
          </a:prstGeom>
          <a:noFill/>
        </p:spPr>
        <p:txBody>
          <a:bodyPr wrap="square" rtlCol="0">
            <a:spAutoFit/>
          </a:bodyPr>
          <a:lstStyle/>
          <a:p>
            <a:r>
              <a:rPr lang="es-ES" sz="1200" dirty="0"/>
              <a:t>Fuente: OXIGENO, 2015</a:t>
            </a:r>
            <a:endParaRPr lang="es-BO" sz="1200" dirty="0"/>
          </a:p>
        </p:txBody>
      </p:sp>
      <p:sp>
        <p:nvSpPr>
          <p:cNvPr id="13" name="CuadroTexto 12">
            <a:extLst>
              <a:ext uri="{FF2B5EF4-FFF2-40B4-BE49-F238E27FC236}">
                <a16:creationId xmlns:a16="http://schemas.microsoft.com/office/drawing/2014/main" id="{F5CE1672-3C0A-478A-9CEA-E8640DEA93C0}"/>
              </a:ext>
            </a:extLst>
          </p:cNvPr>
          <p:cNvSpPr txBox="1"/>
          <p:nvPr/>
        </p:nvSpPr>
        <p:spPr>
          <a:xfrm>
            <a:off x="5997388" y="4112226"/>
            <a:ext cx="6096000" cy="523220"/>
          </a:xfrm>
          <a:prstGeom prst="rect">
            <a:avLst/>
          </a:prstGeom>
          <a:noFill/>
        </p:spPr>
        <p:txBody>
          <a:bodyPr wrap="square">
            <a:spAutoFit/>
          </a:bodyPr>
          <a:lstStyle/>
          <a:p>
            <a:r>
              <a:rPr lang="es-ES" sz="1400" b="1" i="0" u="none" strike="noStrike" dirty="0">
                <a:solidFill>
                  <a:srgbClr val="000000"/>
                </a:solidFill>
                <a:effectLst/>
              </a:rPr>
              <a:t>Desarrollo integral de las salmueras del salar de Uyuni - plantas modular e industrial de cloruro de potasio</a:t>
            </a:r>
            <a:r>
              <a:rPr lang="es-ES" sz="1400" b="1" dirty="0"/>
              <a:t> </a:t>
            </a:r>
            <a:endParaRPr lang="es-BO" sz="1400" b="1" dirty="0"/>
          </a:p>
        </p:txBody>
      </p:sp>
    </p:spTree>
    <p:extLst>
      <p:ext uri="{BB962C8B-B14F-4D97-AF65-F5344CB8AC3E}">
        <p14:creationId xmlns:p14="http://schemas.microsoft.com/office/powerpoint/2010/main" val="3720824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61A9B93-0FFF-44F4-9371-9949D4211D81}"/>
              </a:ext>
            </a:extLst>
          </p:cNvPr>
          <p:cNvSpPr txBox="1"/>
          <p:nvPr/>
        </p:nvSpPr>
        <p:spPr>
          <a:xfrm>
            <a:off x="286871" y="2613897"/>
            <a:ext cx="5366331" cy="1169551"/>
          </a:xfrm>
          <a:prstGeom prst="rect">
            <a:avLst/>
          </a:prstGeom>
          <a:noFill/>
        </p:spPr>
        <p:txBody>
          <a:bodyPr wrap="square">
            <a:spAutoFit/>
          </a:bodyPr>
          <a:lstStyle/>
          <a:p>
            <a:r>
              <a:rPr lang="es-BO" sz="1400" dirty="0"/>
              <a:t>Construcción por la asociación de empresas chinas </a:t>
            </a:r>
            <a:r>
              <a:rPr lang="es-BO" sz="1400" b="1" dirty="0"/>
              <a:t>BEIJING MAISON ENGINEERING CO. LTD. - CHINA MACHINERY ENGINEERING CORPORATION</a:t>
            </a:r>
          </a:p>
          <a:p>
            <a:endParaRPr lang="es-BO" sz="1400" dirty="0"/>
          </a:p>
          <a:p>
            <a:r>
              <a:rPr lang="es-BO" sz="1400" dirty="0"/>
              <a:t>La planta esta diseñada para una producción de 15.000 </a:t>
            </a:r>
            <a:r>
              <a:rPr lang="es-BO" sz="1400" dirty="0" err="1"/>
              <a:t>Tn</a:t>
            </a:r>
            <a:r>
              <a:rPr lang="es-BO" sz="1400" dirty="0"/>
              <a:t>/año</a:t>
            </a:r>
          </a:p>
        </p:txBody>
      </p:sp>
      <p:sp>
        <p:nvSpPr>
          <p:cNvPr id="7" name="CuadroTexto 6">
            <a:extLst>
              <a:ext uri="{FF2B5EF4-FFF2-40B4-BE49-F238E27FC236}">
                <a16:creationId xmlns:a16="http://schemas.microsoft.com/office/drawing/2014/main" id="{55D70DCD-81C9-49C4-AF54-FD985D47786E}"/>
              </a:ext>
            </a:extLst>
          </p:cNvPr>
          <p:cNvSpPr txBox="1"/>
          <p:nvPr/>
        </p:nvSpPr>
        <p:spPr>
          <a:xfrm>
            <a:off x="286871" y="1021208"/>
            <a:ext cx="5100917" cy="646331"/>
          </a:xfrm>
          <a:prstGeom prst="rect">
            <a:avLst/>
          </a:prstGeom>
          <a:noFill/>
        </p:spPr>
        <p:txBody>
          <a:bodyPr wrap="square">
            <a:spAutoFit/>
          </a:bodyPr>
          <a:lstStyle/>
          <a:p>
            <a:r>
              <a:rPr lang="es-ES" sz="1800" b="0" i="0" u="none" strike="noStrike" dirty="0">
                <a:solidFill>
                  <a:srgbClr val="000000"/>
                </a:solidFill>
                <a:effectLst/>
                <a:latin typeface="Calibri" panose="020F0502020204030204" pitchFamily="34" charset="0"/>
              </a:rPr>
              <a:t>Desarrollo integral de las salmueras del salar de Uyuni - planta industrial de carbonato de litio</a:t>
            </a:r>
            <a:r>
              <a:rPr lang="es-ES" dirty="0"/>
              <a:t> </a:t>
            </a:r>
            <a:endParaRPr lang="es-BO" dirty="0"/>
          </a:p>
        </p:txBody>
      </p:sp>
      <p:pic>
        <p:nvPicPr>
          <p:cNvPr id="10" name="Imagen 9">
            <a:extLst>
              <a:ext uri="{FF2B5EF4-FFF2-40B4-BE49-F238E27FC236}">
                <a16:creationId xmlns:a16="http://schemas.microsoft.com/office/drawing/2014/main" id="{FF9CCE73-E691-44EC-B6CB-270772F76EE8}"/>
              </a:ext>
            </a:extLst>
          </p:cNvPr>
          <p:cNvPicPr>
            <a:picLocks noChangeAspect="1"/>
          </p:cNvPicPr>
          <p:nvPr/>
        </p:nvPicPr>
        <p:blipFill>
          <a:blip r:embed="rId2"/>
          <a:stretch>
            <a:fillRect/>
          </a:stretch>
        </p:blipFill>
        <p:spPr>
          <a:xfrm>
            <a:off x="6320117" y="1667539"/>
            <a:ext cx="5680096" cy="3800931"/>
          </a:xfrm>
          <a:prstGeom prst="rect">
            <a:avLst/>
          </a:prstGeom>
        </p:spPr>
      </p:pic>
      <p:sp>
        <p:nvSpPr>
          <p:cNvPr id="11" name="CuadroTexto 10">
            <a:extLst>
              <a:ext uri="{FF2B5EF4-FFF2-40B4-BE49-F238E27FC236}">
                <a16:creationId xmlns:a16="http://schemas.microsoft.com/office/drawing/2014/main" id="{37042A5D-F256-4B9D-86A1-B6F0F34E5C02}"/>
              </a:ext>
            </a:extLst>
          </p:cNvPr>
          <p:cNvSpPr txBox="1"/>
          <p:nvPr/>
        </p:nvSpPr>
        <p:spPr>
          <a:xfrm>
            <a:off x="10470776" y="5468470"/>
            <a:ext cx="1529437" cy="276999"/>
          </a:xfrm>
          <a:prstGeom prst="rect">
            <a:avLst/>
          </a:prstGeom>
          <a:noFill/>
        </p:spPr>
        <p:txBody>
          <a:bodyPr wrap="square" rtlCol="0">
            <a:spAutoFit/>
          </a:bodyPr>
          <a:lstStyle/>
          <a:p>
            <a:r>
              <a:rPr lang="es-ES" sz="1200" dirty="0"/>
              <a:t>Fuente: </a:t>
            </a:r>
            <a:r>
              <a:rPr lang="es-ES" sz="1200" dirty="0" err="1"/>
              <a:t>Deheza</a:t>
            </a:r>
            <a:r>
              <a:rPr lang="es-ES" sz="1200" dirty="0"/>
              <a:t>, 2022</a:t>
            </a:r>
            <a:endParaRPr lang="es-BO" sz="1200" dirty="0"/>
          </a:p>
        </p:txBody>
      </p:sp>
      <p:sp>
        <p:nvSpPr>
          <p:cNvPr id="13" name="CuadroTexto 12">
            <a:extLst>
              <a:ext uri="{FF2B5EF4-FFF2-40B4-BE49-F238E27FC236}">
                <a16:creationId xmlns:a16="http://schemas.microsoft.com/office/drawing/2014/main" id="{4FDF63C2-CC74-4474-A219-F6DFB6800B0B}"/>
              </a:ext>
            </a:extLst>
          </p:cNvPr>
          <p:cNvSpPr txBox="1"/>
          <p:nvPr/>
        </p:nvSpPr>
        <p:spPr>
          <a:xfrm>
            <a:off x="358587" y="3940040"/>
            <a:ext cx="4957483" cy="1384995"/>
          </a:xfrm>
          <a:prstGeom prst="rect">
            <a:avLst/>
          </a:prstGeom>
          <a:noFill/>
        </p:spPr>
        <p:txBody>
          <a:bodyPr wrap="square">
            <a:spAutoFit/>
          </a:bodyPr>
          <a:lstStyle/>
          <a:p>
            <a:r>
              <a:rPr lang="es-ES" sz="1400" b="0" i="0" dirty="0">
                <a:solidFill>
                  <a:srgbClr val="333333"/>
                </a:solidFill>
                <a:effectLst/>
              </a:rPr>
              <a:t>El precio del proyecto se elevó de 669 millones a 767 millones de bolivianos. El tiempo de entrega de la planta se demoró más de lo señalado en contrato.</a:t>
            </a:r>
          </a:p>
          <a:p>
            <a:endParaRPr lang="es-ES" sz="1400" dirty="0">
              <a:solidFill>
                <a:srgbClr val="333333"/>
              </a:solidFill>
            </a:endParaRPr>
          </a:p>
          <a:p>
            <a:r>
              <a:rPr lang="es-ES" sz="1400" dirty="0">
                <a:solidFill>
                  <a:srgbClr val="333333"/>
                </a:solidFill>
              </a:rPr>
              <a:t>La actual gerencia de YLB realizó varias observaciones a la planta y mencionaron la existencia de varias deficiencias y anomalías </a:t>
            </a:r>
            <a:endParaRPr lang="es-BO" sz="1400" dirty="0"/>
          </a:p>
        </p:txBody>
      </p:sp>
    </p:spTree>
    <p:extLst>
      <p:ext uri="{BB962C8B-B14F-4D97-AF65-F5344CB8AC3E}">
        <p14:creationId xmlns:p14="http://schemas.microsoft.com/office/powerpoint/2010/main" val="3170407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B905A1A-FC47-49E7-85B8-9769C4E56B0C}"/>
              </a:ext>
            </a:extLst>
          </p:cNvPr>
          <p:cNvPicPr>
            <a:picLocks noChangeAspect="1"/>
          </p:cNvPicPr>
          <p:nvPr/>
        </p:nvPicPr>
        <p:blipFill>
          <a:blip r:embed="rId2"/>
          <a:stretch>
            <a:fillRect/>
          </a:stretch>
        </p:blipFill>
        <p:spPr>
          <a:xfrm>
            <a:off x="528955" y="1227842"/>
            <a:ext cx="7694578" cy="4575637"/>
          </a:xfrm>
          <a:prstGeom prst="rect">
            <a:avLst/>
          </a:prstGeom>
        </p:spPr>
      </p:pic>
      <p:pic>
        <p:nvPicPr>
          <p:cNvPr id="3" name="Imagen 2">
            <a:extLst>
              <a:ext uri="{FF2B5EF4-FFF2-40B4-BE49-F238E27FC236}">
                <a16:creationId xmlns:a16="http://schemas.microsoft.com/office/drawing/2014/main" id="{6D1F1D40-458E-4B36-9919-EEA969F1D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3862" y="2334235"/>
            <a:ext cx="2676091" cy="2189529"/>
          </a:xfrm>
          <a:prstGeom prst="rect">
            <a:avLst/>
          </a:prstGeom>
        </p:spPr>
      </p:pic>
    </p:spTree>
    <p:extLst>
      <p:ext uri="{BB962C8B-B14F-4D97-AF65-F5344CB8AC3E}">
        <p14:creationId xmlns:p14="http://schemas.microsoft.com/office/powerpoint/2010/main" val="584803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D698BCE9-056A-4AB9-A257-BB6DB2FA8B44}"/>
              </a:ext>
            </a:extLst>
          </p:cNvPr>
          <p:cNvGraphicFramePr/>
          <p:nvPr/>
        </p:nvGraphicFramePr>
        <p:xfrm>
          <a:off x="204187" y="987641"/>
          <a:ext cx="7013359" cy="4882718"/>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a:extLst>
              <a:ext uri="{FF2B5EF4-FFF2-40B4-BE49-F238E27FC236}">
                <a16:creationId xmlns:a16="http://schemas.microsoft.com/office/drawing/2014/main" id="{6FD8349B-4DD6-7EE4-C28E-A298070B6134}"/>
              </a:ext>
            </a:extLst>
          </p:cNvPr>
          <p:cNvSpPr txBox="1"/>
          <p:nvPr/>
        </p:nvSpPr>
        <p:spPr>
          <a:xfrm>
            <a:off x="204187" y="6124937"/>
            <a:ext cx="8105313" cy="318933"/>
          </a:xfrm>
          <a:prstGeom prst="rect">
            <a:avLst/>
          </a:prstGeom>
          <a:noFill/>
        </p:spPr>
        <p:txBody>
          <a:bodyPr wrap="square" rtlCol="0">
            <a:spAutoFit/>
          </a:bodyPr>
          <a:lstStyle/>
          <a:p>
            <a:pPr algn="just">
              <a:lnSpc>
                <a:spcPct val="150000"/>
              </a:lnSpc>
              <a:spcAft>
                <a:spcPts val="800"/>
              </a:spcAft>
            </a:pPr>
            <a:r>
              <a:rPr lang="es-ES" sz="1100" dirty="0">
                <a:solidFill>
                  <a:srgbClr val="414042"/>
                </a:solidFill>
                <a:effectLst/>
                <a:latin typeface="Arial" panose="020B0604020202020204" pitchFamily="34" charset="0"/>
                <a:ea typeface="Calibri" panose="020F0502020204030204" pitchFamily="34" charset="0"/>
                <a:cs typeface="Times New Roman" panose="02020603050405020304" pitchFamily="18" charset="0"/>
              </a:rPr>
              <a:t>Fuente: elaboración propia en base a estadísticas de la USGS y datos de YLB, 2022.</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35F54D85-5A42-7350-CB6A-18F3881D92E8}"/>
              </a:ext>
            </a:extLst>
          </p:cNvPr>
          <p:cNvSpPr txBox="1"/>
          <p:nvPr/>
        </p:nvSpPr>
        <p:spPr>
          <a:xfrm>
            <a:off x="97654" y="491020"/>
            <a:ext cx="3346882" cy="369332"/>
          </a:xfrm>
          <a:prstGeom prst="rect">
            <a:avLst/>
          </a:prstGeom>
          <a:noFill/>
        </p:spPr>
        <p:txBody>
          <a:bodyPr wrap="square" rtlCol="0">
            <a:spAutoFit/>
          </a:bodyPr>
          <a:lstStyle/>
          <a:p>
            <a:r>
              <a:rPr lang="es-ES" dirty="0"/>
              <a:t>Producción de litio en toneladas</a:t>
            </a:r>
          </a:p>
        </p:txBody>
      </p:sp>
      <p:sp>
        <p:nvSpPr>
          <p:cNvPr id="2" name="CuadroTexto 1">
            <a:extLst>
              <a:ext uri="{FF2B5EF4-FFF2-40B4-BE49-F238E27FC236}">
                <a16:creationId xmlns:a16="http://schemas.microsoft.com/office/drawing/2014/main" id="{B07304A0-1131-6E3A-3381-AA397587EAAB}"/>
              </a:ext>
            </a:extLst>
          </p:cNvPr>
          <p:cNvSpPr txBox="1"/>
          <p:nvPr/>
        </p:nvSpPr>
        <p:spPr>
          <a:xfrm>
            <a:off x="7412854" y="1062461"/>
            <a:ext cx="4492101" cy="5221942"/>
          </a:xfrm>
          <a:prstGeom prst="rect">
            <a:avLst/>
          </a:prstGeom>
          <a:noFill/>
        </p:spPr>
        <p:txBody>
          <a:bodyPr wrap="square" rtlCol="0">
            <a:spAutoFit/>
          </a:bodyPr>
          <a:lstStyle/>
          <a:p>
            <a:pPr marL="171450" indent="-171450" algn="just">
              <a:lnSpc>
                <a:spcPct val="150000"/>
              </a:lnSpc>
              <a:spcAft>
                <a:spcPts val="800"/>
              </a:spcAft>
              <a:buFont typeface="Arial" panose="020B0604020202020204" pitchFamily="34" charset="0"/>
              <a:buChar char="•"/>
            </a:pPr>
            <a:r>
              <a:rPr lang="es-ES" sz="1200" dirty="0">
                <a:solidFill>
                  <a:srgbClr val="414042"/>
                </a:solidFill>
                <a:effectLst/>
                <a:latin typeface="Arial" panose="020B0604020202020204" pitchFamily="34" charset="0"/>
                <a:ea typeface="Calibri" panose="020F0502020204030204" pitchFamily="34" charset="0"/>
                <a:cs typeface="Times New Roman" panose="02020603050405020304" pitchFamily="18" charset="0"/>
              </a:rPr>
              <a:t>El proyecto de litio en Bolivia aun no logra alcanzar las expectativas proyectadas, a pesar de su potencial</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50000"/>
              </a:lnSpc>
              <a:spcAft>
                <a:spcPts val="800"/>
              </a:spcAft>
              <a:buFont typeface="Arial" panose="020B0604020202020204" pitchFamily="34" charset="0"/>
              <a:buChar char="•"/>
            </a:pPr>
            <a:r>
              <a:rPr lang="es-ES" sz="1200" dirty="0">
                <a:solidFill>
                  <a:srgbClr val="414042"/>
                </a:solidFill>
                <a:effectLst/>
                <a:latin typeface="Arial" panose="020B0604020202020204" pitchFamily="34" charset="0"/>
                <a:ea typeface="Calibri" panose="020F0502020204030204" pitchFamily="34" charset="0"/>
                <a:cs typeface="Times New Roman" panose="02020603050405020304" pitchFamily="18" charset="0"/>
              </a:rPr>
              <a:t>El contexto internacional genera una serie de presiones y se apuesta al desarrollo de sus recursos evaporíticos a una orientación tecnológica de la que poco se conoce, en términos de producción a escala industrial.</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50000"/>
              </a:lnSpc>
              <a:spcAft>
                <a:spcPts val="800"/>
              </a:spcAft>
              <a:buFont typeface="Arial" panose="020B0604020202020204" pitchFamily="34" charset="0"/>
              <a:buChar char="•"/>
            </a:pPr>
            <a:r>
              <a:rPr lang="es-ES" sz="1200" dirty="0">
                <a:solidFill>
                  <a:srgbClr val="414042"/>
                </a:solidFill>
                <a:effectLst/>
                <a:latin typeface="Arial" panose="020B0604020202020204" pitchFamily="34" charset="0"/>
                <a:ea typeface="Calibri" panose="020F0502020204030204" pitchFamily="34" charset="0"/>
                <a:cs typeface="Times New Roman" panose="02020603050405020304" pitchFamily="18" charset="0"/>
              </a:rPr>
              <a:t>Los riesgos ambientales y sociales no son tomados en cuenta para el desarrollo del proyecto. </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50000"/>
              </a:lnSpc>
              <a:spcAft>
                <a:spcPts val="800"/>
              </a:spcAft>
              <a:buFont typeface="Arial" panose="020B0604020202020204" pitchFamily="34" charset="0"/>
              <a:buChar char="•"/>
            </a:pPr>
            <a:r>
              <a:rPr lang="es-ES" sz="1200" dirty="0">
                <a:effectLst/>
                <a:latin typeface="Arial" panose="020B0604020202020204" pitchFamily="34" charset="0"/>
                <a:ea typeface="Calibri" panose="020F0502020204030204" pitchFamily="34" charset="0"/>
                <a:cs typeface="Times New Roman" panose="02020603050405020304" pitchFamily="18" charset="0"/>
              </a:rPr>
              <a:t>Los actuales volúmenes de producción representan valores simbólicos.</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50000"/>
              </a:lnSpc>
              <a:spcAft>
                <a:spcPts val="800"/>
              </a:spcAft>
              <a:buFont typeface="Arial" panose="020B0604020202020204" pitchFamily="34" charset="0"/>
              <a:buChar char="•"/>
            </a:pPr>
            <a:r>
              <a:rPr lang="es-ES" sz="1200" dirty="0">
                <a:effectLst/>
                <a:latin typeface="Arial" panose="020B0604020202020204" pitchFamily="34" charset="0"/>
                <a:ea typeface="Calibri" panose="020F0502020204030204" pitchFamily="34" charset="0"/>
                <a:cs typeface="Times New Roman" panose="02020603050405020304" pitchFamily="18" charset="0"/>
              </a:rPr>
              <a:t>La única manera en la que Bolivia puede aprovechar esta condición es retomando seriamente la concepción inicial, es decir buscando superar los procesos de concentración de materia prima y generar las condiciones para la elaboración de productos intermedios y/o finales de litio hasta la construcción de baterías.</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s-ES" sz="1200" dirty="0"/>
          </a:p>
        </p:txBody>
      </p:sp>
    </p:spTree>
    <p:extLst>
      <p:ext uri="{BB962C8B-B14F-4D97-AF65-F5344CB8AC3E}">
        <p14:creationId xmlns:p14="http://schemas.microsoft.com/office/powerpoint/2010/main" val="3661168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C28BD88-95B1-4CAB-8647-E5395ACB8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25" y="1810870"/>
            <a:ext cx="10388287" cy="4216910"/>
          </a:xfrm>
          <a:prstGeom prst="rect">
            <a:avLst/>
          </a:prstGeom>
        </p:spPr>
      </p:pic>
      <p:sp>
        <p:nvSpPr>
          <p:cNvPr id="6" name="CuadroTexto 5">
            <a:extLst>
              <a:ext uri="{FF2B5EF4-FFF2-40B4-BE49-F238E27FC236}">
                <a16:creationId xmlns:a16="http://schemas.microsoft.com/office/drawing/2014/main" id="{E379F49D-24B2-4CDA-A2CD-CA17FDAB2C30}"/>
              </a:ext>
            </a:extLst>
          </p:cNvPr>
          <p:cNvSpPr txBox="1"/>
          <p:nvPr/>
        </p:nvSpPr>
        <p:spPr>
          <a:xfrm>
            <a:off x="2196353" y="830220"/>
            <a:ext cx="8041341" cy="677108"/>
          </a:xfrm>
          <a:prstGeom prst="rect">
            <a:avLst/>
          </a:prstGeom>
          <a:noFill/>
        </p:spPr>
        <p:txBody>
          <a:bodyPr wrap="square" rtlCol="0">
            <a:spAutoFit/>
          </a:bodyPr>
          <a:lstStyle/>
          <a:p>
            <a:r>
              <a:rPr lang="es-ES" sz="2000" b="0" i="0" cap="all" dirty="0">
                <a:effectLst/>
              </a:rPr>
              <a:t>BOLIVIA: EXPORTACIONES DE 'LOS DEMAS CARBONATOS DE LITIO', A CHINA</a:t>
            </a:r>
          </a:p>
          <a:p>
            <a:endParaRPr lang="es-BO" dirty="0"/>
          </a:p>
        </p:txBody>
      </p:sp>
      <p:sp>
        <p:nvSpPr>
          <p:cNvPr id="7" name="CuadroTexto 6">
            <a:extLst>
              <a:ext uri="{FF2B5EF4-FFF2-40B4-BE49-F238E27FC236}">
                <a16:creationId xmlns:a16="http://schemas.microsoft.com/office/drawing/2014/main" id="{31699412-D278-440F-8079-9C4C77301A50}"/>
              </a:ext>
            </a:extLst>
          </p:cNvPr>
          <p:cNvSpPr txBox="1"/>
          <p:nvPr/>
        </p:nvSpPr>
        <p:spPr>
          <a:xfrm>
            <a:off x="1174376" y="6069712"/>
            <a:ext cx="4921624" cy="261610"/>
          </a:xfrm>
          <a:prstGeom prst="rect">
            <a:avLst/>
          </a:prstGeom>
          <a:noFill/>
        </p:spPr>
        <p:txBody>
          <a:bodyPr wrap="square" rtlCol="0">
            <a:spAutoFit/>
          </a:bodyPr>
          <a:lstStyle/>
          <a:p>
            <a:r>
              <a:rPr lang="es-ES" sz="1100" dirty="0"/>
              <a:t>Fuente: en base al Sistema Integrado de Información Productiva de Bolivia, 2024</a:t>
            </a:r>
            <a:endParaRPr lang="es-BO" sz="1100" dirty="0"/>
          </a:p>
        </p:txBody>
      </p:sp>
    </p:spTree>
    <p:extLst>
      <p:ext uri="{BB962C8B-B14F-4D97-AF65-F5344CB8AC3E}">
        <p14:creationId xmlns:p14="http://schemas.microsoft.com/office/powerpoint/2010/main" val="1365278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DD018AB-B24F-4060-9413-FEBE82D81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2706"/>
            <a:ext cx="12192000" cy="5192587"/>
          </a:xfrm>
          <a:prstGeom prst="rect">
            <a:avLst/>
          </a:prstGeom>
        </p:spPr>
      </p:pic>
      <p:sp>
        <p:nvSpPr>
          <p:cNvPr id="7" name="Rectángulo 6">
            <a:extLst>
              <a:ext uri="{FF2B5EF4-FFF2-40B4-BE49-F238E27FC236}">
                <a16:creationId xmlns:a16="http://schemas.microsoft.com/office/drawing/2014/main" id="{5A7A4C7F-F3E3-4FE7-9AFF-AC2854794BAB}"/>
              </a:ext>
            </a:extLst>
          </p:cNvPr>
          <p:cNvSpPr/>
          <p:nvPr/>
        </p:nvSpPr>
        <p:spPr>
          <a:xfrm>
            <a:off x="11582399" y="5558118"/>
            <a:ext cx="259977" cy="89646"/>
          </a:xfrm>
          <a:prstGeom prst="rect">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BO"/>
          </a:p>
        </p:txBody>
      </p:sp>
      <p:cxnSp>
        <p:nvCxnSpPr>
          <p:cNvPr id="9" name="Conector recto de flecha 8">
            <a:extLst>
              <a:ext uri="{FF2B5EF4-FFF2-40B4-BE49-F238E27FC236}">
                <a16:creationId xmlns:a16="http://schemas.microsoft.com/office/drawing/2014/main" id="{7F284B9A-BDBE-42C0-A3CC-C1ECCF12849B}"/>
              </a:ext>
            </a:extLst>
          </p:cNvPr>
          <p:cNvCxnSpPr>
            <a:cxnSpLocks/>
          </p:cNvCxnSpPr>
          <p:nvPr/>
        </p:nvCxnSpPr>
        <p:spPr>
          <a:xfrm flipV="1">
            <a:off x="11308975" y="5647764"/>
            <a:ext cx="421341" cy="5020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A75195B6-ECE9-4D55-8466-E96F4DEFAAFB}"/>
              </a:ext>
            </a:extLst>
          </p:cNvPr>
          <p:cNvSpPr txBox="1"/>
          <p:nvPr/>
        </p:nvSpPr>
        <p:spPr>
          <a:xfrm>
            <a:off x="10735234" y="6239433"/>
            <a:ext cx="977153" cy="369332"/>
          </a:xfrm>
          <a:prstGeom prst="rect">
            <a:avLst/>
          </a:prstGeom>
          <a:noFill/>
        </p:spPr>
        <p:txBody>
          <a:bodyPr wrap="square" rtlCol="0">
            <a:spAutoFit/>
          </a:bodyPr>
          <a:lstStyle/>
          <a:p>
            <a:r>
              <a:rPr lang="es-ES" dirty="0"/>
              <a:t>BOLIVIA</a:t>
            </a:r>
            <a:endParaRPr lang="es-BO" dirty="0"/>
          </a:p>
        </p:txBody>
      </p:sp>
      <p:sp>
        <p:nvSpPr>
          <p:cNvPr id="14" name="CuadroTexto 13">
            <a:extLst>
              <a:ext uri="{FF2B5EF4-FFF2-40B4-BE49-F238E27FC236}">
                <a16:creationId xmlns:a16="http://schemas.microsoft.com/office/drawing/2014/main" id="{D3A87688-DBB8-4C31-92C1-FF72A42D2D65}"/>
              </a:ext>
            </a:extLst>
          </p:cNvPr>
          <p:cNvSpPr txBox="1"/>
          <p:nvPr/>
        </p:nvSpPr>
        <p:spPr>
          <a:xfrm>
            <a:off x="1817594" y="263971"/>
            <a:ext cx="8556812" cy="369332"/>
          </a:xfrm>
          <a:prstGeom prst="rect">
            <a:avLst/>
          </a:prstGeom>
          <a:noFill/>
        </p:spPr>
        <p:txBody>
          <a:bodyPr wrap="square" rtlCol="0">
            <a:spAutoFit/>
          </a:bodyPr>
          <a:lstStyle/>
          <a:p>
            <a:r>
              <a:rPr lang="es-ES" b="1" dirty="0"/>
              <a:t>CHINA: IMPORTACION DE LITIO EN FORMA DE CARBONATO, OXIDO E HIDROXIDO - 2022</a:t>
            </a:r>
            <a:endParaRPr lang="es-BO" b="1" dirty="0"/>
          </a:p>
        </p:txBody>
      </p:sp>
      <p:sp>
        <p:nvSpPr>
          <p:cNvPr id="15" name="CuadroTexto 14">
            <a:extLst>
              <a:ext uri="{FF2B5EF4-FFF2-40B4-BE49-F238E27FC236}">
                <a16:creationId xmlns:a16="http://schemas.microsoft.com/office/drawing/2014/main" id="{DA1D05D5-858B-46DB-86F7-CD505A1E71E3}"/>
              </a:ext>
            </a:extLst>
          </p:cNvPr>
          <p:cNvSpPr txBox="1"/>
          <p:nvPr/>
        </p:nvSpPr>
        <p:spPr>
          <a:xfrm>
            <a:off x="170331" y="6128263"/>
            <a:ext cx="1434352" cy="276999"/>
          </a:xfrm>
          <a:prstGeom prst="rect">
            <a:avLst/>
          </a:prstGeom>
          <a:noFill/>
        </p:spPr>
        <p:txBody>
          <a:bodyPr wrap="square" rtlCol="0">
            <a:spAutoFit/>
          </a:bodyPr>
          <a:lstStyle/>
          <a:p>
            <a:r>
              <a:rPr lang="es-ES" sz="1200" dirty="0"/>
              <a:t>Fuente: OEC, 2022</a:t>
            </a:r>
            <a:endParaRPr lang="es-BO" sz="1200" dirty="0"/>
          </a:p>
        </p:txBody>
      </p:sp>
    </p:spTree>
    <p:extLst>
      <p:ext uri="{BB962C8B-B14F-4D97-AF65-F5344CB8AC3E}">
        <p14:creationId xmlns:p14="http://schemas.microsoft.com/office/powerpoint/2010/main" val="513847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479FFCE4-DB34-4602-BB67-E0C2D1C86883}"/>
              </a:ext>
            </a:extLst>
          </p:cNvPr>
          <p:cNvSpPr txBox="1"/>
          <p:nvPr/>
        </p:nvSpPr>
        <p:spPr>
          <a:xfrm>
            <a:off x="188260" y="1859339"/>
            <a:ext cx="3783105" cy="3139321"/>
          </a:xfrm>
          <a:prstGeom prst="rect">
            <a:avLst/>
          </a:prstGeom>
          <a:noFill/>
        </p:spPr>
        <p:txBody>
          <a:bodyPr wrap="square">
            <a:spAutoFit/>
          </a:bodyPr>
          <a:lstStyle/>
          <a:p>
            <a:endParaRPr lang="es-ES" dirty="0"/>
          </a:p>
          <a:p>
            <a:r>
              <a:rPr lang="es-ES" dirty="0"/>
              <a:t>30 de abril 2021 sale la convocatoria</a:t>
            </a:r>
          </a:p>
          <a:p>
            <a:r>
              <a:rPr lang="es-ES" dirty="0"/>
              <a:t>31 de mayo 2021 se recibieron 20 propuestas</a:t>
            </a:r>
          </a:p>
          <a:p>
            <a:r>
              <a:rPr lang="es-ES" dirty="0"/>
              <a:t>El 25 de junio de 2021 se seleccionan las propuestas</a:t>
            </a:r>
          </a:p>
          <a:p>
            <a:r>
              <a:rPr lang="es-ES" dirty="0"/>
              <a:t>15 de mayo 2022 se reciben los informes finales</a:t>
            </a:r>
          </a:p>
          <a:p>
            <a:r>
              <a:rPr lang="es-ES" dirty="0"/>
              <a:t>15 de junio 2022 se publican resultados de la convocatoria</a:t>
            </a:r>
          </a:p>
          <a:p>
            <a:endParaRPr lang="es-ES" dirty="0"/>
          </a:p>
        </p:txBody>
      </p:sp>
      <p:sp>
        <p:nvSpPr>
          <p:cNvPr id="7" name="CuadroTexto 6">
            <a:extLst>
              <a:ext uri="{FF2B5EF4-FFF2-40B4-BE49-F238E27FC236}">
                <a16:creationId xmlns:a16="http://schemas.microsoft.com/office/drawing/2014/main" id="{C0A8ED30-588F-40D0-A9AC-0BC87C4FA057}"/>
              </a:ext>
            </a:extLst>
          </p:cNvPr>
          <p:cNvSpPr txBox="1"/>
          <p:nvPr/>
        </p:nvSpPr>
        <p:spPr>
          <a:xfrm>
            <a:off x="3778623" y="510988"/>
            <a:ext cx="4634753" cy="369332"/>
          </a:xfrm>
          <a:prstGeom prst="rect">
            <a:avLst/>
          </a:prstGeom>
          <a:noFill/>
        </p:spPr>
        <p:txBody>
          <a:bodyPr wrap="square" rtlCol="0">
            <a:spAutoFit/>
          </a:bodyPr>
          <a:lstStyle/>
          <a:p>
            <a:r>
              <a:rPr lang="es-ES" b="1" dirty="0"/>
              <a:t>GIRO HACIA LA EXTRACCION DIRECTA DE LITIO</a:t>
            </a:r>
            <a:endParaRPr lang="es-BO" b="1" dirty="0"/>
          </a:p>
        </p:txBody>
      </p:sp>
      <p:pic>
        <p:nvPicPr>
          <p:cNvPr id="13" name="Imagen 12">
            <a:extLst>
              <a:ext uri="{FF2B5EF4-FFF2-40B4-BE49-F238E27FC236}">
                <a16:creationId xmlns:a16="http://schemas.microsoft.com/office/drawing/2014/main" id="{8B5D64BC-CA75-4140-B183-C2A7CCCFF85B}"/>
              </a:ext>
            </a:extLst>
          </p:cNvPr>
          <p:cNvPicPr/>
          <p:nvPr/>
        </p:nvPicPr>
        <p:blipFill>
          <a:blip r:embed="rId2"/>
          <a:stretch>
            <a:fillRect/>
          </a:stretch>
        </p:blipFill>
        <p:spPr>
          <a:xfrm>
            <a:off x="4494007" y="1150619"/>
            <a:ext cx="2987040" cy="4556760"/>
          </a:xfrm>
          <a:prstGeom prst="rect">
            <a:avLst/>
          </a:prstGeom>
        </p:spPr>
      </p:pic>
      <p:pic>
        <p:nvPicPr>
          <p:cNvPr id="14" name="Imagen 13">
            <a:extLst>
              <a:ext uri="{FF2B5EF4-FFF2-40B4-BE49-F238E27FC236}">
                <a16:creationId xmlns:a16="http://schemas.microsoft.com/office/drawing/2014/main" id="{E65773F9-1242-4396-B4F4-F3A563EA829C}"/>
              </a:ext>
            </a:extLst>
          </p:cNvPr>
          <p:cNvPicPr/>
          <p:nvPr/>
        </p:nvPicPr>
        <p:blipFill>
          <a:blip r:embed="rId3"/>
          <a:stretch>
            <a:fillRect/>
          </a:stretch>
        </p:blipFill>
        <p:spPr>
          <a:xfrm>
            <a:off x="8796617" y="2373629"/>
            <a:ext cx="3009900" cy="2110740"/>
          </a:xfrm>
          <a:prstGeom prst="rect">
            <a:avLst/>
          </a:prstGeom>
        </p:spPr>
      </p:pic>
      <p:sp>
        <p:nvSpPr>
          <p:cNvPr id="8" name="Flecha: a la derecha 7">
            <a:extLst>
              <a:ext uri="{FF2B5EF4-FFF2-40B4-BE49-F238E27FC236}">
                <a16:creationId xmlns:a16="http://schemas.microsoft.com/office/drawing/2014/main" id="{CA08A77F-0A72-437C-93C2-CAA8385ACEF4}"/>
              </a:ext>
            </a:extLst>
          </p:cNvPr>
          <p:cNvSpPr/>
          <p:nvPr/>
        </p:nvSpPr>
        <p:spPr>
          <a:xfrm>
            <a:off x="7623361" y="3244333"/>
            <a:ext cx="1147482"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9" name="CuadroTexto 8">
            <a:extLst>
              <a:ext uri="{FF2B5EF4-FFF2-40B4-BE49-F238E27FC236}">
                <a16:creationId xmlns:a16="http://schemas.microsoft.com/office/drawing/2014/main" id="{97E64436-2D3B-4898-9D5A-32E285180665}"/>
              </a:ext>
            </a:extLst>
          </p:cNvPr>
          <p:cNvSpPr txBox="1"/>
          <p:nvPr/>
        </p:nvSpPr>
        <p:spPr>
          <a:xfrm>
            <a:off x="10470776" y="6024283"/>
            <a:ext cx="1335741" cy="261610"/>
          </a:xfrm>
          <a:prstGeom prst="rect">
            <a:avLst/>
          </a:prstGeom>
          <a:noFill/>
        </p:spPr>
        <p:txBody>
          <a:bodyPr wrap="square" rtlCol="0">
            <a:spAutoFit/>
          </a:bodyPr>
          <a:lstStyle/>
          <a:p>
            <a:r>
              <a:rPr lang="es-ES" sz="1100" dirty="0"/>
              <a:t>Fuente: YLB, 2022</a:t>
            </a:r>
            <a:endParaRPr lang="es-BO" sz="1100" dirty="0"/>
          </a:p>
        </p:txBody>
      </p:sp>
      <p:sp>
        <p:nvSpPr>
          <p:cNvPr id="10" name="Estrella: 5 puntas 9">
            <a:extLst>
              <a:ext uri="{FF2B5EF4-FFF2-40B4-BE49-F238E27FC236}">
                <a16:creationId xmlns:a16="http://schemas.microsoft.com/office/drawing/2014/main" id="{8AA15965-4138-43A6-93BD-206CC6D9663E}"/>
              </a:ext>
            </a:extLst>
          </p:cNvPr>
          <p:cNvSpPr/>
          <p:nvPr/>
        </p:nvSpPr>
        <p:spPr>
          <a:xfrm>
            <a:off x="11336991" y="2716305"/>
            <a:ext cx="188259" cy="17033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8" name="Estrella: 5 puntas 17">
            <a:extLst>
              <a:ext uri="{FF2B5EF4-FFF2-40B4-BE49-F238E27FC236}">
                <a16:creationId xmlns:a16="http://schemas.microsoft.com/office/drawing/2014/main" id="{B6464921-0B70-43D5-8987-76CEBE07C732}"/>
              </a:ext>
            </a:extLst>
          </p:cNvPr>
          <p:cNvSpPr/>
          <p:nvPr/>
        </p:nvSpPr>
        <p:spPr>
          <a:xfrm>
            <a:off x="11336991" y="2932467"/>
            <a:ext cx="188259" cy="17033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9" name="Estrella: 5 puntas 18">
            <a:extLst>
              <a:ext uri="{FF2B5EF4-FFF2-40B4-BE49-F238E27FC236}">
                <a16:creationId xmlns:a16="http://schemas.microsoft.com/office/drawing/2014/main" id="{EA62F64E-969F-4D47-AA65-B2A3DDC1AB6E}"/>
              </a:ext>
            </a:extLst>
          </p:cNvPr>
          <p:cNvSpPr/>
          <p:nvPr/>
        </p:nvSpPr>
        <p:spPr>
          <a:xfrm>
            <a:off x="11326906" y="3571427"/>
            <a:ext cx="188259" cy="17033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0" name="Estrella: 5 puntas 19">
            <a:extLst>
              <a:ext uri="{FF2B5EF4-FFF2-40B4-BE49-F238E27FC236}">
                <a16:creationId xmlns:a16="http://schemas.microsoft.com/office/drawing/2014/main" id="{30749A1B-E299-42FB-A69C-202DECF6F93E}"/>
              </a:ext>
            </a:extLst>
          </p:cNvPr>
          <p:cNvSpPr/>
          <p:nvPr/>
        </p:nvSpPr>
        <p:spPr>
          <a:xfrm>
            <a:off x="11336991" y="3787589"/>
            <a:ext cx="188259" cy="17033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1522095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75E5D3B-1B46-41A1-BAA0-00A6750CE919}"/>
              </a:ext>
            </a:extLst>
          </p:cNvPr>
          <p:cNvSpPr txBox="1"/>
          <p:nvPr/>
        </p:nvSpPr>
        <p:spPr>
          <a:xfrm>
            <a:off x="304799" y="1910975"/>
            <a:ext cx="3307977" cy="3283976"/>
          </a:xfrm>
          <a:prstGeom prst="rect">
            <a:avLst/>
          </a:prstGeom>
          <a:noFill/>
        </p:spPr>
        <p:txBody>
          <a:bodyPr wrap="square">
            <a:spAutoFit/>
          </a:bodyPr>
          <a:lstStyle/>
          <a:p>
            <a:pPr>
              <a:lnSpc>
                <a:spcPct val="107000"/>
              </a:lnSpc>
              <a:spcAft>
                <a:spcPts val="800"/>
              </a:spcAft>
            </a:pPr>
            <a:r>
              <a:rPr lang="es-BO" sz="1400" b="1" dirty="0">
                <a:effectLst/>
                <a:latin typeface="Calibri" panose="020F0502020204030204" pitchFamily="34" charset="0"/>
                <a:ea typeface="Calibri" panose="020F0502020204030204" pitchFamily="34" charset="0"/>
                <a:cs typeface="Calibri" panose="020F0502020204030204" pitchFamily="34" charset="0"/>
              </a:rPr>
              <a:t>El objetivo de la primera convocatoria fue: </a:t>
            </a:r>
            <a:endParaRPr lang="es-B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BO" sz="1400" dirty="0">
                <a:effectLst/>
                <a:latin typeface="Calibri" panose="020F0502020204030204" pitchFamily="34" charset="0"/>
                <a:ea typeface="Calibri" panose="020F0502020204030204" pitchFamily="34" charset="0"/>
                <a:cs typeface="Calibri" panose="020F0502020204030204" pitchFamily="34" charset="0"/>
              </a:rPr>
              <a:t> </a:t>
            </a:r>
            <a:endParaRPr lang="es-B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BO" sz="1400" dirty="0">
                <a:effectLst/>
                <a:latin typeface="Calibri" panose="020F0502020204030204" pitchFamily="34" charset="0"/>
                <a:ea typeface="Calibri" panose="020F0502020204030204" pitchFamily="34" charset="0"/>
                <a:cs typeface="Calibri" panose="020F0502020204030204" pitchFamily="34" charset="0"/>
              </a:rPr>
              <a:t>Establecer las bases para </a:t>
            </a:r>
            <a:r>
              <a:rPr lang="es-BO" sz="1400" b="1" dirty="0">
                <a:effectLst/>
                <a:latin typeface="Calibri" panose="020F0502020204030204" pitchFamily="34" charset="0"/>
                <a:ea typeface="Calibri" panose="020F0502020204030204" pitchFamily="34" charset="0"/>
                <a:cs typeface="Calibri" panose="020F0502020204030204" pitchFamily="34" charset="0"/>
              </a:rPr>
              <a:t>evaluar</a:t>
            </a:r>
            <a:r>
              <a:rPr lang="es-BO" sz="1400" dirty="0">
                <a:effectLst/>
                <a:latin typeface="Calibri" panose="020F0502020204030204" pitchFamily="34" charset="0"/>
                <a:ea typeface="Calibri" panose="020F0502020204030204" pitchFamily="34" charset="0"/>
                <a:cs typeface="Calibri" panose="020F0502020204030204" pitchFamily="34" charset="0"/>
              </a:rPr>
              <a:t> a empresas que cuenten con </a:t>
            </a:r>
            <a:r>
              <a:rPr lang="es-BO" sz="1400" b="1" dirty="0">
                <a:effectLst/>
                <a:latin typeface="Calibri" panose="020F0502020204030204" pitchFamily="34" charset="0"/>
                <a:ea typeface="Calibri" panose="020F0502020204030204" pitchFamily="34" charset="0"/>
                <a:cs typeface="Calibri" panose="020F0502020204030204" pitchFamily="34" charset="0"/>
              </a:rPr>
              <a:t>experiencia y tecnología capaces de adaptarse a las características de las salmueras de los salares de Uyuni, </a:t>
            </a:r>
            <a:r>
              <a:rPr lang="es-BO" sz="1400" b="1" dirty="0" err="1">
                <a:effectLst/>
                <a:latin typeface="Calibri" panose="020F0502020204030204" pitchFamily="34" charset="0"/>
                <a:ea typeface="Calibri" panose="020F0502020204030204" pitchFamily="34" charset="0"/>
                <a:cs typeface="Calibri" panose="020F0502020204030204" pitchFamily="34" charset="0"/>
              </a:rPr>
              <a:t>Coipasa</a:t>
            </a:r>
            <a:r>
              <a:rPr lang="es-BO" sz="1400" b="1" dirty="0">
                <a:effectLst/>
                <a:latin typeface="Calibri" panose="020F0502020204030204" pitchFamily="34" charset="0"/>
                <a:ea typeface="Calibri" panose="020F0502020204030204" pitchFamily="34" charset="0"/>
                <a:cs typeface="Calibri" panose="020F0502020204030204" pitchFamily="34" charset="0"/>
              </a:rPr>
              <a:t> y Pastos Grandes,</a:t>
            </a:r>
            <a:r>
              <a:rPr lang="es-BO" sz="1400" dirty="0">
                <a:effectLst/>
                <a:latin typeface="Calibri" panose="020F0502020204030204" pitchFamily="34" charset="0"/>
                <a:ea typeface="Calibri" panose="020F0502020204030204" pitchFamily="34" charset="0"/>
                <a:cs typeface="Calibri" panose="020F0502020204030204" pitchFamily="34" charset="0"/>
              </a:rPr>
              <a:t> mediante aplicación de nuevas tecnologías enfocadas en la Extracción Directa de Litio (EDL) y proponer alternativas de procesamiento de otros elementos de valor comercial contenidos en las salmueras de estos salares.</a:t>
            </a:r>
            <a:endParaRPr lang="es-BO"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05BE2248-9F98-4704-9527-B48A1EFF1C87}"/>
              </a:ext>
            </a:extLst>
          </p:cNvPr>
          <p:cNvSpPr txBox="1"/>
          <p:nvPr/>
        </p:nvSpPr>
        <p:spPr>
          <a:xfrm>
            <a:off x="4303059" y="632035"/>
            <a:ext cx="3307976" cy="2557880"/>
          </a:xfrm>
          <a:prstGeom prst="rect">
            <a:avLst/>
          </a:prstGeom>
          <a:noFill/>
        </p:spPr>
        <p:txBody>
          <a:bodyPr wrap="square" rtlCol="0">
            <a:spAutoFit/>
          </a:bodyPr>
          <a:lstStyle/>
          <a:p>
            <a:pPr>
              <a:lnSpc>
                <a:spcPct val="107000"/>
              </a:lnSpc>
              <a:spcAft>
                <a:spcPts val="800"/>
              </a:spcAft>
            </a:pPr>
            <a:r>
              <a:rPr lang="es-BO" sz="1800" dirty="0">
                <a:effectLst/>
                <a:latin typeface="Calibri" panose="020F0502020204030204" pitchFamily="34" charset="0"/>
                <a:ea typeface="Calibri" panose="020F0502020204030204" pitchFamily="34" charset="0"/>
                <a:cs typeface="Calibri" panose="020F0502020204030204" pitchFamily="34" charset="0"/>
              </a:rPr>
              <a:t>CATL BRUNP &amp; CMOC</a:t>
            </a:r>
            <a:endParaRPr lang="es-B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BO" sz="1800" dirty="0">
                <a:effectLst/>
                <a:latin typeface="Calibri" panose="020F0502020204030204" pitchFamily="34" charset="0"/>
                <a:ea typeface="Calibri" panose="020F0502020204030204" pitchFamily="34" charset="0"/>
                <a:cs typeface="Calibri" panose="020F0502020204030204" pitchFamily="34" charset="0"/>
              </a:rPr>
              <a:t>Registrada en Bolivia como:</a:t>
            </a:r>
            <a:endParaRPr lang="es-B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BO" sz="1800" dirty="0">
                <a:effectLst/>
                <a:latin typeface="Calibri" panose="020F0502020204030204" pitchFamily="34" charset="0"/>
                <a:ea typeface="Calibri" panose="020F0502020204030204" pitchFamily="34" charset="0"/>
                <a:cs typeface="Calibri" panose="020F0502020204030204" pitchFamily="34" charset="0"/>
              </a:rPr>
              <a:t> </a:t>
            </a:r>
            <a:endParaRPr lang="es-B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BO" sz="1800" dirty="0">
                <a:effectLst/>
                <a:latin typeface="Calibri" panose="020F0502020204030204" pitchFamily="34" charset="0"/>
                <a:ea typeface="Times New Roman" panose="02020603050405020304" pitchFamily="18" charset="0"/>
                <a:cs typeface="Calibri" panose="020F0502020204030204" pitchFamily="34" charset="0"/>
              </a:rPr>
              <a:t>UNIDAD ECONÓMICA EMPRESA INDUSTRIAL MINERA CBC LITHIUM BOLIVIA S.A.</a:t>
            </a:r>
            <a:endParaRPr lang="es-B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BO" dirty="0"/>
          </a:p>
        </p:txBody>
      </p:sp>
      <p:sp>
        <p:nvSpPr>
          <p:cNvPr id="7" name="CuadroTexto 6">
            <a:extLst>
              <a:ext uri="{FF2B5EF4-FFF2-40B4-BE49-F238E27FC236}">
                <a16:creationId xmlns:a16="http://schemas.microsoft.com/office/drawing/2014/main" id="{40A315DE-2A30-4038-9F70-725E3C54C6FE}"/>
              </a:ext>
            </a:extLst>
          </p:cNvPr>
          <p:cNvSpPr txBox="1"/>
          <p:nvPr/>
        </p:nvSpPr>
        <p:spPr>
          <a:xfrm>
            <a:off x="4388223" y="3964197"/>
            <a:ext cx="3415553" cy="2461508"/>
          </a:xfrm>
          <a:prstGeom prst="rect">
            <a:avLst/>
          </a:prstGeom>
          <a:noFill/>
        </p:spPr>
        <p:txBody>
          <a:bodyPr wrap="square" rtlCol="0">
            <a:spAutoFit/>
          </a:bodyPr>
          <a:lstStyle/>
          <a:p>
            <a:pPr>
              <a:lnSpc>
                <a:spcPct val="107000"/>
              </a:lnSpc>
              <a:spcAft>
                <a:spcPts val="800"/>
              </a:spcAft>
            </a:pPr>
            <a:r>
              <a:rPr lang="es-BO" sz="1800" dirty="0">
                <a:effectLst/>
                <a:latin typeface="Calibri" panose="020F0502020204030204" pitchFamily="34" charset="0"/>
                <a:ea typeface="Calibri" panose="020F0502020204030204" pitchFamily="34" charset="0"/>
                <a:cs typeface="Calibri" panose="020F0502020204030204" pitchFamily="34" charset="0"/>
              </a:rPr>
              <a:t>CITIC GUAON/CRIG</a:t>
            </a:r>
            <a:endParaRPr lang="es-B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BO" sz="1800" dirty="0">
                <a:effectLst/>
                <a:latin typeface="Calibri" panose="020F0502020204030204" pitchFamily="34" charset="0"/>
                <a:ea typeface="Calibri" panose="020F0502020204030204" pitchFamily="34" charset="0"/>
                <a:cs typeface="Calibri" panose="020F0502020204030204" pitchFamily="34" charset="0"/>
              </a:rPr>
              <a:t>Registrada en Bolivia como:</a:t>
            </a:r>
            <a:endParaRPr lang="es-B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BO" sz="1800" dirty="0">
                <a:effectLst/>
                <a:latin typeface="Calibri" panose="020F0502020204030204" pitchFamily="34" charset="0"/>
                <a:ea typeface="Calibri" panose="020F0502020204030204" pitchFamily="34" charset="0"/>
                <a:cs typeface="Calibri" panose="020F0502020204030204" pitchFamily="34" charset="0"/>
              </a:rPr>
              <a:t> </a:t>
            </a:r>
            <a:endParaRPr lang="es-B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BO" sz="1800" dirty="0">
                <a:effectLst/>
                <a:latin typeface="Calibri" panose="020F0502020204030204" pitchFamily="34" charset="0"/>
                <a:ea typeface="Times New Roman" panose="02020603050405020304" pitchFamily="18" charset="0"/>
                <a:cs typeface="Calibri" panose="020F0502020204030204" pitchFamily="34" charset="0"/>
              </a:rPr>
              <a:t>UNIDAD ECONÓMICA QINGHAI CITIC GUOAN SCIENCE AND TECHNOLOGY DEVELOPMENT CO., LTD. SUCURSAL BOLIVIA</a:t>
            </a:r>
            <a:endParaRPr lang="es-BO"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2" name="Tabla 11">
            <a:extLst>
              <a:ext uri="{FF2B5EF4-FFF2-40B4-BE49-F238E27FC236}">
                <a16:creationId xmlns:a16="http://schemas.microsoft.com/office/drawing/2014/main" id="{FC9BBB6B-0017-4FB5-8A66-017B78F35B17}"/>
              </a:ext>
            </a:extLst>
          </p:cNvPr>
          <p:cNvGraphicFramePr>
            <a:graphicFrameLocks noGrp="1"/>
          </p:cNvGraphicFramePr>
          <p:nvPr>
            <p:extLst>
              <p:ext uri="{D42A27DB-BD31-4B8C-83A1-F6EECF244321}">
                <p14:modId xmlns:p14="http://schemas.microsoft.com/office/powerpoint/2010/main" val="2868163341"/>
              </p:ext>
            </p:extLst>
          </p:nvPr>
        </p:nvGraphicFramePr>
        <p:xfrm>
          <a:off x="7950201" y="1636655"/>
          <a:ext cx="3937000" cy="998220"/>
        </p:xfrm>
        <a:graphic>
          <a:graphicData uri="http://schemas.openxmlformats.org/drawingml/2006/table">
            <a:tbl>
              <a:tblPr>
                <a:tableStyleId>{5C22544A-7EE6-4342-B048-85BDC9FD1C3A}</a:tableStyleId>
              </a:tblPr>
              <a:tblGrid>
                <a:gridCol w="3937000">
                  <a:extLst>
                    <a:ext uri="{9D8B030D-6E8A-4147-A177-3AD203B41FA5}">
                      <a16:colId xmlns:a16="http://schemas.microsoft.com/office/drawing/2014/main" val="3384495985"/>
                    </a:ext>
                  </a:extLst>
                </a:gridCol>
              </a:tblGrid>
              <a:tr h="182880">
                <a:tc>
                  <a:txBody>
                    <a:bodyPr/>
                    <a:lstStyle/>
                    <a:p>
                      <a:pPr algn="l" fontAlgn="ctr"/>
                      <a:r>
                        <a:rPr lang="es-BO" sz="1600" u="none" strike="noStrike" dirty="0">
                          <a:solidFill>
                            <a:schemeClr val="tx1"/>
                          </a:solidFill>
                          <a:effectLst/>
                        </a:rPr>
                        <a:t>* </a:t>
                      </a:r>
                      <a:r>
                        <a:rPr lang="es-BO" sz="1600" u="none" strike="noStrike" dirty="0" err="1">
                          <a:solidFill>
                            <a:schemeClr val="tx1"/>
                          </a:solidFill>
                          <a:effectLst/>
                        </a:rPr>
                        <a:t>Contemporary</a:t>
                      </a:r>
                      <a:r>
                        <a:rPr lang="es-BO" sz="1600" u="none" strike="noStrike" dirty="0">
                          <a:solidFill>
                            <a:schemeClr val="tx1"/>
                          </a:solidFill>
                          <a:effectLst/>
                        </a:rPr>
                        <a:t> </a:t>
                      </a:r>
                      <a:r>
                        <a:rPr lang="es-BO" sz="1600" u="none" strike="noStrike" dirty="0" err="1">
                          <a:solidFill>
                            <a:schemeClr val="tx1"/>
                          </a:solidFill>
                          <a:effectLst/>
                        </a:rPr>
                        <a:t>Amperex</a:t>
                      </a:r>
                      <a:r>
                        <a:rPr lang="es-BO" sz="1600" u="none" strike="noStrike" dirty="0">
                          <a:solidFill>
                            <a:schemeClr val="tx1"/>
                          </a:solidFill>
                          <a:effectLst/>
                        </a:rPr>
                        <a:t> </a:t>
                      </a:r>
                      <a:r>
                        <a:rPr lang="es-BO" sz="1600" u="none" strike="noStrike" dirty="0" err="1">
                          <a:solidFill>
                            <a:schemeClr val="tx1"/>
                          </a:solidFill>
                          <a:effectLst/>
                        </a:rPr>
                        <a:t>Technology</a:t>
                      </a:r>
                      <a:r>
                        <a:rPr lang="es-BO" sz="1600" u="none" strike="noStrike" dirty="0">
                          <a:solidFill>
                            <a:schemeClr val="tx1"/>
                          </a:solidFill>
                          <a:effectLst/>
                        </a:rPr>
                        <a:t> – CATL</a:t>
                      </a:r>
                      <a:endParaRPr lang="es-BO" sz="1600" b="0" i="0" u="none" strike="noStrike" dirty="0">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477336100"/>
                  </a:ext>
                </a:extLst>
              </a:tr>
              <a:tr h="182880">
                <a:tc>
                  <a:txBody>
                    <a:bodyPr/>
                    <a:lstStyle/>
                    <a:p>
                      <a:pPr algn="l" fontAlgn="ctr"/>
                      <a:r>
                        <a:rPr lang="es-BO" sz="1600" u="none" strike="noStrike" dirty="0">
                          <a:solidFill>
                            <a:schemeClr val="tx1"/>
                          </a:solidFill>
                          <a:effectLst/>
                        </a:rPr>
                        <a:t>* China </a:t>
                      </a:r>
                      <a:r>
                        <a:rPr lang="es-BO" sz="1600" u="none" strike="noStrike" dirty="0" err="1">
                          <a:solidFill>
                            <a:schemeClr val="tx1"/>
                          </a:solidFill>
                          <a:effectLst/>
                        </a:rPr>
                        <a:t>Molybdenum</a:t>
                      </a:r>
                      <a:r>
                        <a:rPr lang="es-BO" sz="1600" u="none" strike="noStrike" dirty="0">
                          <a:solidFill>
                            <a:schemeClr val="tx1"/>
                          </a:solidFill>
                          <a:effectLst/>
                        </a:rPr>
                        <a:t> Company </a:t>
                      </a:r>
                      <a:r>
                        <a:rPr lang="es-BO" sz="1600" u="none" strike="noStrike" dirty="0" err="1">
                          <a:solidFill>
                            <a:schemeClr val="tx1"/>
                          </a:solidFill>
                          <a:effectLst/>
                        </a:rPr>
                        <a:t>Limited</a:t>
                      </a:r>
                      <a:r>
                        <a:rPr lang="es-BO" sz="1600" u="none" strike="noStrike" dirty="0">
                          <a:solidFill>
                            <a:schemeClr val="tx1"/>
                          </a:solidFill>
                          <a:effectLst/>
                        </a:rPr>
                        <a:t> - CMOC </a:t>
                      </a:r>
                      <a:r>
                        <a:rPr lang="es-BO" sz="1600" u="none" strike="noStrike" dirty="0" err="1">
                          <a:solidFill>
                            <a:schemeClr val="tx1"/>
                          </a:solidFill>
                          <a:effectLst/>
                        </a:rPr>
                        <a:t>Group</a:t>
                      </a:r>
                      <a:r>
                        <a:rPr lang="es-BO" sz="1600" u="none" strike="noStrike" dirty="0">
                          <a:solidFill>
                            <a:schemeClr val="tx1"/>
                          </a:solidFill>
                          <a:effectLst/>
                        </a:rPr>
                        <a:t> </a:t>
                      </a:r>
                      <a:r>
                        <a:rPr lang="es-BO" sz="1600" u="none" strike="noStrike" dirty="0" err="1">
                          <a:solidFill>
                            <a:schemeClr val="tx1"/>
                          </a:solidFill>
                          <a:effectLst/>
                        </a:rPr>
                        <a:t>Limited</a:t>
                      </a:r>
                      <a:endParaRPr lang="es-BO" sz="1600" b="0" i="0" u="none" strike="noStrike" dirty="0">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872460507"/>
                  </a:ext>
                </a:extLst>
              </a:tr>
              <a:tr h="182880">
                <a:tc>
                  <a:txBody>
                    <a:bodyPr/>
                    <a:lstStyle/>
                    <a:p>
                      <a:pPr algn="l" fontAlgn="ctr"/>
                      <a:r>
                        <a:rPr lang="es-BO" sz="1600" u="none" strike="noStrike" dirty="0">
                          <a:solidFill>
                            <a:schemeClr val="tx1"/>
                          </a:solidFill>
                          <a:effectLst/>
                        </a:rPr>
                        <a:t>* </a:t>
                      </a:r>
                      <a:r>
                        <a:rPr lang="es-BO" sz="1600" u="none" strike="noStrike" dirty="0" err="1">
                          <a:solidFill>
                            <a:schemeClr val="tx1"/>
                          </a:solidFill>
                          <a:effectLst/>
                        </a:rPr>
                        <a:t>Guangdong</a:t>
                      </a:r>
                      <a:r>
                        <a:rPr lang="es-BO" sz="1600" u="none" strike="noStrike" dirty="0">
                          <a:solidFill>
                            <a:schemeClr val="tx1"/>
                          </a:solidFill>
                          <a:effectLst/>
                        </a:rPr>
                        <a:t> </a:t>
                      </a:r>
                      <a:r>
                        <a:rPr lang="es-BO" sz="1600" u="none" strike="noStrike" dirty="0" err="1">
                          <a:solidFill>
                            <a:schemeClr val="tx1"/>
                          </a:solidFill>
                          <a:effectLst/>
                        </a:rPr>
                        <a:t>Brunp</a:t>
                      </a:r>
                      <a:r>
                        <a:rPr lang="es-BO" sz="1600" u="none" strike="noStrike" dirty="0">
                          <a:solidFill>
                            <a:schemeClr val="tx1"/>
                          </a:solidFill>
                          <a:effectLst/>
                        </a:rPr>
                        <a:t> </a:t>
                      </a:r>
                      <a:r>
                        <a:rPr lang="es-BO" sz="1600" u="none" strike="noStrike" dirty="0" err="1">
                          <a:solidFill>
                            <a:schemeClr val="tx1"/>
                          </a:solidFill>
                          <a:effectLst/>
                        </a:rPr>
                        <a:t>Recycling</a:t>
                      </a:r>
                      <a:r>
                        <a:rPr lang="es-BO" sz="1600" u="none" strike="noStrike" dirty="0">
                          <a:solidFill>
                            <a:schemeClr val="tx1"/>
                          </a:solidFill>
                          <a:effectLst/>
                        </a:rPr>
                        <a:t> </a:t>
                      </a:r>
                      <a:r>
                        <a:rPr lang="es-BO" sz="1600" u="none" strike="noStrike" dirty="0" err="1">
                          <a:solidFill>
                            <a:schemeClr val="tx1"/>
                          </a:solidFill>
                          <a:effectLst/>
                        </a:rPr>
                        <a:t>Technology</a:t>
                      </a:r>
                      <a:r>
                        <a:rPr lang="es-BO" sz="1600" u="none" strike="noStrike" dirty="0">
                          <a:solidFill>
                            <a:schemeClr val="tx1"/>
                          </a:solidFill>
                          <a:effectLst/>
                        </a:rPr>
                        <a:t> Co.</a:t>
                      </a:r>
                      <a:endParaRPr lang="es-BO" sz="1600" b="0" i="0" u="none" strike="noStrike" dirty="0">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973627895"/>
                  </a:ext>
                </a:extLst>
              </a:tr>
            </a:tbl>
          </a:graphicData>
        </a:graphic>
      </p:graphicFrame>
      <p:graphicFrame>
        <p:nvGraphicFramePr>
          <p:cNvPr id="13" name="Tabla 12">
            <a:extLst>
              <a:ext uri="{FF2B5EF4-FFF2-40B4-BE49-F238E27FC236}">
                <a16:creationId xmlns:a16="http://schemas.microsoft.com/office/drawing/2014/main" id="{8C248B8D-CF4B-467F-8373-425D7224A66B}"/>
              </a:ext>
            </a:extLst>
          </p:cNvPr>
          <p:cNvGraphicFramePr>
            <a:graphicFrameLocks noGrp="1"/>
          </p:cNvGraphicFramePr>
          <p:nvPr>
            <p:extLst>
              <p:ext uri="{D42A27DB-BD31-4B8C-83A1-F6EECF244321}">
                <p14:modId xmlns:p14="http://schemas.microsoft.com/office/powerpoint/2010/main" val="3510538831"/>
              </p:ext>
            </p:extLst>
          </p:nvPr>
        </p:nvGraphicFramePr>
        <p:xfrm>
          <a:off x="8170583" y="5243158"/>
          <a:ext cx="3937000" cy="441960"/>
        </p:xfrm>
        <a:graphic>
          <a:graphicData uri="http://schemas.openxmlformats.org/drawingml/2006/table">
            <a:tbl>
              <a:tblPr>
                <a:tableStyleId>{5C22544A-7EE6-4342-B048-85BDC9FD1C3A}</a:tableStyleId>
              </a:tblPr>
              <a:tblGrid>
                <a:gridCol w="3937000">
                  <a:extLst>
                    <a:ext uri="{9D8B030D-6E8A-4147-A177-3AD203B41FA5}">
                      <a16:colId xmlns:a16="http://schemas.microsoft.com/office/drawing/2014/main" val="4039523362"/>
                    </a:ext>
                  </a:extLst>
                </a:gridCol>
              </a:tblGrid>
              <a:tr h="206773">
                <a:tc>
                  <a:txBody>
                    <a:bodyPr/>
                    <a:lstStyle/>
                    <a:p>
                      <a:pPr algn="l" fontAlgn="ctr"/>
                      <a:r>
                        <a:rPr lang="es-BO" sz="1400" u="none" strike="noStrike" dirty="0">
                          <a:effectLst/>
                        </a:rPr>
                        <a:t>* CITIC </a:t>
                      </a:r>
                      <a:r>
                        <a:rPr lang="es-BO" sz="1400" u="none" strike="noStrike" dirty="0" err="1">
                          <a:effectLst/>
                        </a:rPr>
                        <a:t>Guoan</a:t>
                      </a:r>
                      <a:r>
                        <a:rPr lang="es-BO" sz="1400" u="none" strike="noStrike" dirty="0">
                          <a:effectLst/>
                        </a:rPr>
                        <a:t> </a:t>
                      </a:r>
                      <a:r>
                        <a:rPr lang="es-BO" sz="1400" u="none" strike="noStrike" dirty="0" err="1">
                          <a:effectLst/>
                        </a:rPr>
                        <a:t>Group</a:t>
                      </a:r>
                      <a:r>
                        <a:rPr lang="es-BO" sz="1400" u="none" strike="noStrike" dirty="0">
                          <a:effectLst/>
                        </a:rPr>
                        <a:t> Co., Ltd.</a:t>
                      </a:r>
                      <a:endParaRPr lang="es-BO" sz="1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323989620"/>
                  </a:ext>
                </a:extLst>
              </a:tr>
              <a:tr h="135081">
                <a:tc>
                  <a:txBody>
                    <a:bodyPr/>
                    <a:lstStyle/>
                    <a:p>
                      <a:pPr algn="l" fontAlgn="b"/>
                      <a:r>
                        <a:rPr lang="es-BO" sz="1400" u="none" strike="noStrike" dirty="0">
                          <a:effectLst/>
                        </a:rPr>
                        <a:t>* China </a:t>
                      </a:r>
                      <a:r>
                        <a:rPr lang="es-BO" sz="1400" u="none" strike="noStrike" dirty="0" err="1">
                          <a:effectLst/>
                        </a:rPr>
                        <a:t>Railway</a:t>
                      </a:r>
                      <a:r>
                        <a:rPr lang="es-BO" sz="1400" u="none" strike="noStrike" dirty="0">
                          <a:effectLst/>
                        </a:rPr>
                        <a:t> International </a:t>
                      </a:r>
                      <a:r>
                        <a:rPr lang="es-BO" sz="1400" u="none" strike="noStrike" dirty="0" err="1">
                          <a:effectLst/>
                        </a:rPr>
                        <a:t>Group</a:t>
                      </a:r>
                      <a:endParaRPr lang="es-BO"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211496585"/>
                  </a:ext>
                </a:extLst>
              </a:tr>
            </a:tbl>
          </a:graphicData>
        </a:graphic>
      </p:graphicFrame>
    </p:spTree>
    <p:extLst>
      <p:ext uri="{BB962C8B-B14F-4D97-AF65-F5344CB8AC3E}">
        <p14:creationId xmlns:p14="http://schemas.microsoft.com/office/powerpoint/2010/main" val="564751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A6A8C83-1354-76D6-3940-C2D5FB4BBC44}"/>
              </a:ext>
            </a:extLst>
          </p:cNvPr>
          <p:cNvPicPr>
            <a:picLocks noChangeAspect="1"/>
          </p:cNvPicPr>
          <p:nvPr/>
        </p:nvPicPr>
        <p:blipFill>
          <a:blip r:embed="rId2"/>
          <a:stretch>
            <a:fillRect/>
          </a:stretch>
        </p:blipFill>
        <p:spPr>
          <a:xfrm>
            <a:off x="204188" y="2337602"/>
            <a:ext cx="5153828" cy="3676642"/>
          </a:xfrm>
          <a:prstGeom prst="rect">
            <a:avLst/>
          </a:prstGeom>
        </p:spPr>
      </p:pic>
      <p:sp>
        <p:nvSpPr>
          <p:cNvPr id="5" name="CuadroTexto 4">
            <a:extLst>
              <a:ext uri="{FF2B5EF4-FFF2-40B4-BE49-F238E27FC236}">
                <a16:creationId xmlns:a16="http://schemas.microsoft.com/office/drawing/2014/main" id="{F6EA7A6E-18E1-1D64-B2C3-D9D7A69E865C}"/>
              </a:ext>
            </a:extLst>
          </p:cNvPr>
          <p:cNvSpPr txBox="1"/>
          <p:nvPr/>
        </p:nvSpPr>
        <p:spPr>
          <a:xfrm>
            <a:off x="3807655" y="6014244"/>
            <a:ext cx="1802166" cy="276999"/>
          </a:xfrm>
          <a:prstGeom prst="rect">
            <a:avLst/>
          </a:prstGeom>
          <a:noFill/>
        </p:spPr>
        <p:txBody>
          <a:bodyPr wrap="square" rtlCol="0">
            <a:spAutoFit/>
          </a:bodyPr>
          <a:lstStyle/>
          <a:p>
            <a:r>
              <a:rPr lang="es-ES" sz="1200" dirty="0"/>
              <a:t>Fuente: MHE, 2023</a:t>
            </a:r>
          </a:p>
        </p:txBody>
      </p:sp>
      <p:pic>
        <p:nvPicPr>
          <p:cNvPr id="6" name="Imagen 5">
            <a:extLst>
              <a:ext uri="{FF2B5EF4-FFF2-40B4-BE49-F238E27FC236}">
                <a16:creationId xmlns:a16="http://schemas.microsoft.com/office/drawing/2014/main" id="{2AD6C1CC-E4B5-4499-F176-CD0815C7DCBD}"/>
              </a:ext>
            </a:extLst>
          </p:cNvPr>
          <p:cNvPicPr>
            <a:picLocks noChangeAspect="1"/>
          </p:cNvPicPr>
          <p:nvPr/>
        </p:nvPicPr>
        <p:blipFill>
          <a:blip r:embed="rId3"/>
          <a:stretch>
            <a:fillRect/>
          </a:stretch>
        </p:blipFill>
        <p:spPr>
          <a:xfrm>
            <a:off x="6211410" y="248667"/>
            <a:ext cx="5650892" cy="3180333"/>
          </a:xfrm>
          <a:prstGeom prst="rect">
            <a:avLst/>
          </a:prstGeom>
        </p:spPr>
      </p:pic>
      <p:sp>
        <p:nvSpPr>
          <p:cNvPr id="7" name="CuadroTexto 6">
            <a:extLst>
              <a:ext uri="{FF2B5EF4-FFF2-40B4-BE49-F238E27FC236}">
                <a16:creationId xmlns:a16="http://schemas.microsoft.com/office/drawing/2014/main" id="{5CC91750-966A-7285-1F65-2220B6E6F817}"/>
              </a:ext>
            </a:extLst>
          </p:cNvPr>
          <p:cNvSpPr txBox="1"/>
          <p:nvPr/>
        </p:nvSpPr>
        <p:spPr>
          <a:xfrm>
            <a:off x="10185646" y="3517683"/>
            <a:ext cx="1802166" cy="276999"/>
          </a:xfrm>
          <a:prstGeom prst="rect">
            <a:avLst/>
          </a:prstGeom>
          <a:noFill/>
        </p:spPr>
        <p:txBody>
          <a:bodyPr wrap="square" rtlCol="0">
            <a:spAutoFit/>
          </a:bodyPr>
          <a:lstStyle/>
          <a:p>
            <a:r>
              <a:rPr lang="es-ES" sz="1200" dirty="0"/>
              <a:t>Fuente: </a:t>
            </a:r>
            <a:r>
              <a:rPr lang="es-ES" sz="1200" dirty="0" err="1"/>
              <a:t>Dieusaert</a:t>
            </a:r>
            <a:r>
              <a:rPr lang="es-ES" sz="1200" dirty="0"/>
              <a:t>, 2020</a:t>
            </a:r>
          </a:p>
        </p:txBody>
      </p:sp>
      <p:sp>
        <p:nvSpPr>
          <p:cNvPr id="8" name="CuadroTexto 7">
            <a:extLst>
              <a:ext uri="{FF2B5EF4-FFF2-40B4-BE49-F238E27FC236}">
                <a16:creationId xmlns:a16="http://schemas.microsoft.com/office/drawing/2014/main" id="{06C158DD-F19D-1913-E1FC-39B6CDA385F1}"/>
              </a:ext>
            </a:extLst>
          </p:cNvPr>
          <p:cNvSpPr txBox="1"/>
          <p:nvPr/>
        </p:nvSpPr>
        <p:spPr>
          <a:xfrm>
            <a:off x="791704" y="306277"/>
            <a:ext cx="4474345" cy="1754326"/>
          </a:xfrm>
          <a:prstGeom prst="rect">
            <a:avLst/>
          </a:prstGeom>
          <a:noFill/>
        </p:spPr>
        <p:txBody>
          <a:bodyPr wrap="square" rtlCol="0">
            <a:spAutoFit/>
          </a:bodyPr>
          <a:lstStyle/>
          <a:p>
            <a:r>
              <a:rPr lang="es-ES" b="0" i="0" dirty="0">
                <a:solidFill>
                  <a:srgbClr val="333333"/>
                </a:solidFill>
                <a:effectLst/>
                <a:latin typeface="Source Serif Pro" panose="02040603050405020204" pitchFamily="18" charset="0"/>
              </a:rPr>
              <a:t>El 20 de enero de 2023 se firma </a:t>
            </a:r>
            <a:r>
              <a:rPr lang="es-ES" dirty="0">
                <a:solidFill>
                  <a:srgbClr val="333333"/>
                </a:solidFill>
                <a:latin typeface="Source Serif Pro" panose="02040603050405020204" pitchFamily="18" charset="0"/>
              </a:rPr>
              <a:t>un acuerdo con el consorcio CBC: </a:t>
            </a:r>
            <a:r>
              <a:rPr lang="es-ES" b="0" i="0" dirty="0" err="1">
                <a:solidFill>
                  <a:srgbClr val="333333"/>
                </a:solidFill>
                <a:effectLst/>
                <a:latin typeface="Source Serif Pro" panose="02040603050405020204" pitchFamily="18" charset="0"/>
              </a:rPr>
              <a:t>Contemporary</a:t>
            </a:r>
            <a:r>
              <a:rPr lang="es-ES" b="0" i="0" dirty="0">
                <a:solidFill>
                  <a:srgbClr val="333333"/>
                </a:solidFill>
                <a:effectLst/>
                <a:latin typeface="Source Serif Pro" panose="02040603050405020204" pitchFamily="18" charset="0"/>
              </a:rPr>
              <a:t> </a:t>
            </a:r>
            <a:r>
              <a:rPr lang="es-ES" b="0" i="0" dirty="0" err="1">
                <a:solidFill>
                  <a:srgbClr val="333333"/>
                </a:solidFill>
                <a:effectLst/>
                <a:latin typeface="Source Serif Pro" panose="02040603050405020204" pitchFamily="18" charset="0"/>
              </a:rPr>
              <a:t>Amperex</a:t>
            </a:r>
            <a:r>
              <a:rPr lang="es-ES" b="0" i="0" dirty="0">
                <a:solidFill>
                  <a:srgbClr val="333333"/>
                </a:solidFill>
                <a:effectLst/>
                <a:latin typeface="Source Serif Pro" panose="02040603050405020204" pitchFamily="18" charset="0"/>
              </a:rPr>
              <a:t> </a:t>
            </a:r>
            <a:r>
              <a:rPr lang="es-ES" b="0" i="0" dirty="0" err="1">
                <a:solidFill>
                  <a:srgbClr val="333333"/>
                </a:solidFill>
                <a:effectLst/>
                <a:latin typeface="Source Serif Pro" panose="02040603050405020204" pitchFamily="18" charset="0"/>
              </a:rPr>
              <a:t>Technology</a:t>
            </a:r>
            <a:r>
              <a:rPr lang="es-ES" b="0" i="0" dirty="0">
                <a:solidFill>
                  <a:srgbClr val="333333"/>
                </a:solidFill>
                <a:effectLst/>
                <a:latin typeface="Source Serif Pro" panose="02040603050405020204" pitchFamily="18" charset="0"/>
              </a:rPr>
              <a:t> Co </a:t>
            </a:r>
            <a:r>
              <a:rPr lang="es-ES" b="0" i="0" dirty="0" err="1">
                <a:solidFill>
                  <a:srgbClr val="333333"/>
                </a:solidFill>
                <a:effectLst/>
                <a:latin typeface="Source Serif Pro" panose="02040603050405020204" pitchFamily="18" charset="0"/>
              </a:rPr>
              <a:t>Limited</a:t>
            </a:r>
            <a:r>
              <a:rPr lang="es-ES" b="0" i="0" dirty="0">
                <a:solidFill>
                  <a:srgbClr val="333333"/>
                </a:solidFill>
                <a:effectLst/>
                <a:latin typeface="Source Serif Pro" panose="02040603050405020204" pitchFamily="18" charset="0"/>
              </a:rPr>
              <a:t> (CATL), </a:t>
            </a:r>
            <a:r>
              <a:rPr lang="es-ES" b="0" i="0" dirty="0" err="1">
                <a:solidFill>
                  <a:srgbClr val="333333"/>
                </a:solidFill>
                <a:effectLst/>
                <a:latin typeface="Source Serif Pro" panose="02040603050405020204" pitchFamily="18" charset="0"/>
              </a:rPr>
              <a:t>Guandong</a:t>
            </a:r>
            <a:r>
              <a:rPr lang="es-ES" b="0" i="0" dirty="0">
                <a:solidFill>
                  <a:srgbClr val="333333"/>
                </a:solidFill>
                <a:effectLst/>
                <a:latin typeface="Source Serif Pro" panose="02040603050405020204" pitchFamily="18" charset="0"/>
              </a:rPr>
              <a:t> </a:t>
            </a:r>
            <a:r>
              <a:rPr lang="es-ES" b="0" i="0" dirty="0" err="1">
                <a:solidFill>
                  <a:srgbClr val="333333"/>
                </a:solidFill>
                <a:effectLst/>
                <a:latin typeface="Source Serif Pro" panose="02040603050405020204" pitchFamily="18" charset="0"/>
              </a:rPr>
              <a:t>Brump</a:t>
            </a:r>
            <a:r>
              <a:rPr lang="es-ES" b="0" i="0" dirty="0">
                <a:solidFill>
                  <a:srgbClr val="333333"/>
                </a:solidFill>
                <a:effectLst/>
                <a:latin typeface="Source Serif Pro" panose="02040603050405020204" pitchFamily="18" charset="0"/>
              </a:rPr>
              <a:t> </a:t>
            </a:r>
            <a:r>
              <a:rPr lang="es-ES" b="0" i="0" dirty="0" err="1">
                <a:solidFill>
                  <a:srgbClr val="333333"/>
                </a:solidFill>
                <a:effectLst/>
                <a:latin typeface="Source Serif Pro" panose="02040603050405020204" pitchFamily="18" charset="0"/>
              </a:rPr>
              <a:t>Recycling</a:t>
            </a:r>
            <a:r>
              <a:rPr lang="es-ES" b="0" i="0" dirty="0">
                <a:solidFill>
                  <a:srgbClr val="333333"/>
                </a:solidFill>
                <a:effectLst/>
                <a:latin typeface="Source Serif Pro" panose="02040603050405020204" pitchFamily="18" charset="0"/>
              </a:rPr>
              <a:t> </a:t>
            </a:r>
            <a:r>
              <a:rPr lang="es-ES" b="0" i="0" dirty="0" err="1">
                <a:solidFill>
                  <a:srgbClr val="333333"/>
                </a:solidFill>
                <a:effectLst/>
                <a:latin typeface="Source Serif Pro" panose="02040603050405020204" pitchFamily="18" charset="0"/>
              </a:rPr>
              <a:t>Technology</a:t>
            </a:r>
            <a:r>
              <a:rPr lang="es-ES" b="0" i="0" dirty="0">
                <a:solidFill>
                  <a:srgbClr val="333333"/>
                </a:solidFill>
                <a:effectLst/>
                <a:latin typeface="Source Serif Pro" panose="02040603050405020204" pitchFamily="18" charset="0"/>
              </a:rPr>
              <a:t> Co. </a:t>
            </a:r>
            <a:r>
              <a:rPr lang="es-ES" b="0" i="0" dirty="0" err="1">
                <a:solidFill>
                  <a:srgbClr val="333333"/>
                </a:solidFill>
                <a:effectLst/>
                <a:latin typeface="Source Serif Pro" panose="02040603050405020204" pitchFamily="18" charset="0"/>
              </a:rPr>
              <a:t>Ldt</a:t>
            </a:r>
            <a:r>
              <a:rPr lang="es-ES" b="0" i="0" dirty="0">
                <a:solidFill>
                  <a:srgbClr val="333333"/>
                </a:solidFill>
                <a:effectLst/>
                <a:latin typeface="Source Serif Pro" panose="02040603050405020204" pitchFamily="18" charset="0"/>
              </a:rPr>
              <a:t>. y CMOC </a:t>
            </a:r>
            <a:r>
              <a:rPr lang="es-ES" b="0" i="0" dirty="0" err="1">
                <a:solidFill>
                  <a:srgbClr val="333333"/>
                </a:solidFill>
                <a:effectLst/>
                <a:latin typeface="Source Serif Pro" panose="02040603050405020204" pitchFamily="18" charset="0"/>
              </a:rPr>
              <a:t>Group</a:t>
            </a:r>
            <a:r>
              <a:rPr lang="es-ES" b="0" i="0" dirty="0">
                <a:solidFill>
                  <a:srgbClr val="333333"/>
                </a:solidFill>
                <a:effectLst/>
                <a:latin typeface="Source Serif Pro" panose="02040603050405020204" pitchFamily="18" charset="0"/>
              </a:rPr>
              <a:t> </a:t>
            </a:r>
            <a:r>
              <a:rPr lang="es-ES" b="0" i="0" dirty="0" err="1">
                <a:solidFill>
                  <a:srgbClr val="333333"/>
                </a:solidFill>
                <a:effectLst/>
                <a:latin typeface="Source Serif Pro" panose="02040603050405020204" pitchFamily="18" charset="0"/>
              </a:rPr>
              <a:t>Limited</a:t>
            </a:r>
            <a:r>
              <a:rPr lang="es-ES" b="0" i="0" dirty="0">
                <a:solidFill>
                  <a:srgbClr val="333333"/>
                </a:solidFill>
                <a:effectLst/>
                <a:latin typeface="Source Serif Pro" panose="02040603050405020204" pitchFamily="18" charset="0"/>
              </a:rPr>
              <a:t> (CMOC)</a:t>
            </a:r>
            <a:endParaRPr lang="es-ES" dirty="0"/>
          </a:p>
        </p:txBody>
      </p:sp>
      <p:sp>
        <p:nvSpPr>
          <p:cNvPr id="9" name="CuadroTexto 8">
            <a:extLst>
              <a:ext uri="{FF2B5EF4-FFF2-40B4-BE49-F238E27FC236}">
                <a16:creationId xmlns:a16="http://schemas.microsoft.com/office/drawing/2014/main" id="{6C330D54-BEEE-03F8-7192-22D1FF243FC8}"/>
              </a:ext>
            </a:extLst>
          </p:cNvPr>
          <p:cNvSpPr txBox="1"/>
          <p:nvPr/>
        </p:nvSpPr>
        <p:spPr>
          <a:xfrm>
            <a:off x="6833986" y="4572492"/>
            <a:ext cx="4909352" cy="1200329"/>
          </a:xfrm>
          <a:prstGeom prst="rect">
            <a:avLst/>
          </a:prstGeom>
          <a:noFill/>
        </p:spPr>
        <p:txBody>
          <a:bodyPr wrap="square" rtlCol="0">
            <a:spAutoFit/>
          </a:bodyPr>
          <a:lstStyle/>
          <a:p>
            <a:r>
              <a:rPr lang="es-ES" dirty="0">
                <a:solidFill>
                  <a:srgbClr val="4A4949"/>
                </a:solidFill>
                <a:latin typeface="Roboto" panose="02000000000000000000" pitchFamily="2" charset="0"/>
              </a:rPr>
              <a:t>I</a:t>
            </a:r>
            <a:r>
              <a:rPr lang="es-ES" b="0" i="0" dirty="0">
                <a:solidFill>
                  <a:srgbClr val="4A4949"/>
                </a:solidFill>
                <a:effectLst/>
                <a:latin typeface="Roboto" panose="02000000000000000000" pitchFamily="2" charset="0"/>
              </a:rPr>
              <a:t>mplementar dos complejos industriales. Cada uno tendrá capacidad para producir hasta 25.000 toneladas al año de carbonato de litio grado batería, al 99,5% de pureza</a:t>
            </a:r>
            <a:endParaRPr lang="es-ES" dirty="0"/>
          </a:p>
        </p:txBody>
      </p:sp>
    </p:spTree>
    <p:extLst>
      <p:ext uri="{BB962C8B-B14F-4D97-AF65-F5344CB8AC3E}">
        <p14:creationId xmlns:p14="http://schemas.microsoft.com/office/powerpoint/2010/main" val="3471884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B6D33522-7EF5-44AA-A81E-7890085AB427}"/>
              </a:ext>
            </a:extLst>
          </p:cNvPr>
          <p:cNvGraphicFramePr>
            <a:graphicFrameLocks noGrp="1"/>
          </p:cNvGraphicFramePr>
          <p:nvPr>
            <p:extLst>
              <p:ext uri="{D42A27DB-BD31-4B8C-83A1-F6EECF244321}">
                <p14:modId xmlns:p14="http://schemas.microsoft.com/office/powerpoint/2010/main" val="3547944101"/>
              </p:ext>
            </p:extLst>
          </p:nvPr>
        </p:nvGraphicFramePr>
        <p:xfrm>
          <a:off x="532653" y="1591833"/>
          <a:ext cx="3937000" cy="998220"/>
        </p:xfrm>
        <a:graphic>
          <a:graphicData uri="http://schemas.openxmlformats.org/drawingml/2006/table">
            <a:tbl>
              <a:tblPr>
                <a:tableStyleId>{5C22544A-7EE6-4342-B048-85BDC9FD1C3A}</a:tableStyleId>
              </a:tblPr>
              <a:tblGrid>
                <a:gridCol w="3937000">
                  <a:extLst>
                    <a:ext uri="{9D8B030D-6E8A-4147-A177-3AD203B41FA5}">
                      <a16:colId xmlns:a16="http://schemas.microsoft.com/office/drawing/2014/main" val="3384495985"/>
                    </a:ext>
                  </a:extLst>
                </a:gridCol>
              </a:tblGrid>
              <a:tr h="182880">
                <a:tc>
                  <a:txBody>
                    <a:bodyPr/>
                    <a:lstStyle/>
                    <a:p>
                      <a:pPr algn="l" fontAlgn="ctr"/>
                      <a:r>
                        <a:rPr lang="es-BO" sz="1600" u="none" strike="noStrike" dirty="0">
                          <a:solidFill>
                            <a:schemeClr val="tx1"/>
                          </a:solidFill>
                          <a:effectLst/>
                        </a:rPr>
                        <a:t>* </a:t>
                      </a:r>
                      <a:r>
                        <a:rPr lang="es-BO" sz="1600" u="none" strike="noStrike" dirty="0" err="1">
                          <a:solidFill>
                            <a:schemeClr val="tx1"/>
                          </a:solidFill>
                          <a:effectLst/>
                        </a:rPr>
                        <a:t>Contemporary</a:t>
                      </a:r>
                      <a:r>
                        <a:rPr lang="es-BO" sz="1600" u="none" strike="noStrike" dirty="0">
                          <a:solidFill>
                            <a:schemeClr val="tx1"/>
                          </a:solidFill>
                          <a:effectLst/>
                        </a:rPr>
                        <a:t> </a:t>
                      </a:r>
                      <a:r>
                        <a:rPr lang="es-BO" sz="1600" u="none" strike="noStrike" dirty="0" err="1">
                          <a:solidFill>
                            <a:schemeClr val="tx1"/>
                          </a:solidFill>
                          <a:effectLst/>
                        </a:rPr>
                        <a:t>Amperex</a:t>
                      </a:r>
                      <a:r>
                        <a:rPr lang="es-BO" sz="1600" u="none" strike="noStrike" dirty="0">
                          <a:solidFill>
                            <a:schemeClr val="tx1"/>
                          </a:solidFill>
                          <a:effectLst/>
                        </a:rPr>
                        <a:t> </a:t>
                      </a:r>
                      <a:r>
                        <a:rPr lang="es-BO" sz="1600" u="none" strike="noStrike" dirty="0" err="1">
                          <a:solidFill>
                            <a:schemeClr val="tx1"/>
                          </a:solidFill>
                          <a:effectLst/>
                        </a:rPr>
                        <a:t>Technology</a:t>
                      </a:r>
                      <a:r>
                        <a:rPr lang="es-BO" sz="1600" u="none" strike="noStrike" dirty="0">
                          <a:solidFill>
                            <a:schemeClr val="tx1"/>
                          </a:solidFill>
                          <a:effectLst/>
                        </a:rPr>
                        <a:t> – CATL</a:t>
                      </a:r>
                      <a:endParaRPr lang="es-BO" sz="1600" b="0" i="0" u="none" strike="noStrike" dirty="0">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477336100"/>
                  </a:ext>
                </a:extLst>
              </a:tr>
              <a:tr h="182880">
                <a:tc>
                  <a:txBody>
                    <a:bodyPr/>
                    <a:lstStyle/>
                    <a:p>
                      <a:pPr algn="l" fontAlgn="ctr"/>
                      <a:r>
                        <a:rPr lang="es-BO" sz="1600" u="none" strike="noStrike" dirty="0">
                          <a:solidFill>
                            <a:schemeClr val="tx1"/>
                          </a:solidFill>
                          <a:effectLst/>
                        </a:rPr>
                        <a:t>* China </a:t>
                      </a:r>
                      <a:r>
                        <a:rPr lang="es-BO" sz="1600" u="none" strike="noStrike" dirty="0" err="1">
                          <a:solidFill>
                            <a:schemeClr val="tx1"/>
                          </a:solidFill>
                          <a:effectLst/>
                        </a:rPr>
                        <a:t>Molybdenum</a:t>
                      </a:r>
                      <a:r>
                        <a:rPr lang="es-BO" sz="1600" u="none" strike="noStrike" dirty="0">
                          <a:solidFill>
                            <a:schemeClr val="tx1"/>
                          </a:solidFill>
                          <a:effectLst/>
                        </a:rPr>
                        <a:t> Company </a:t>
                      </a:r>
                      <a:r>
                        <a:rPr lang="es-BO" sz="1600" u="none" strike="noStrike" dirty="0" err="1">
                          <a:solidFill>
                            <a:schemeClr val="tx1"/>
                          </a:solidFill>
                          <a:effectLst/>
                        </a:rPr>
                        <a:t>Limited</a:t>
                      </a:r>
                      <a:r>
                        <a:rPr lang="es-BO" sz="1600" u="none" strike="noStrike" dirty="0">
                          <a:solidFill>
                            <a:schemeClr val="tx1"/>
                          </a:solidFill>
                          <a:effectLst/>
                        </a:rPr>
                        <a:t> - CMOC </a:t>
                      </a:r>
                      <a:r>
                        <a:rPr lang="es-BO" sz="1600" u="none" strike="noStrike" dirty="0" err="1">
                          <a:solidFill>
                            <a:schemeClr val="tx1"/>
                          </a:solidFill>
                          <a:effectLst/>
                        </a:rPr>
                        <a:t>Group</a:t>
                      </a:r>
                      <a:r>
                        <a:rPr lang="es-BO" sz="1600" u="none" strike="noStrike" dirty="0">
                          <a:solidFill>
                            <a:schemeClr val="tx1"/>
                          </a:solidFill>
                          <a:effectLst/>
                        </a:rPr>
                        <a:t> </a:t>
                      </a:r>
                      <a:r>
                        <a:rPr lang="es-BO" sz="1600" u="none" strike="noStrike" dirty="0" err="1">
                          <a:solidFill>
                            <a:schemeClr val="tx1"/>
                          </a:solidFill>
                          <a:effectLst/>
                        </a:rPr>
                        <a:t>Limited</a:t>
                      </a:r>
                      <a:endParaRPr lang="es-BO" sz="1600" b="0" i="0" u="none" strike="noStrike" dirty="0">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872460507"/>
                  </a:ext>
                </a:extLst>
              </a:tr>
              <a:tr h="182880">
                <a:tc>
                  <a:txBody>
                    <a:bodyPr/>
                    <a:lstStyle/>
                    <a:p>
                      <a:pPr algn="l" fontAlgn="ctr"/>
                      <a:r>
                        <a:rPr lang="es-BO" sz="1600" u="none" strike="noStrike" dirty="0">
                          <a:solidFill>
                            <a:schemeClr val="tx1"/>
                          </a:solidFill>
                          <a:effectLst/>
                        </a:rPr>
                        <a:t>* </a:t>
                      </a:r>
                      <a:r>
                        <a:rPr lang="es-BO" sz="1600" u="none" strike="noStrike" dirty="0" err="1">
                          <a:solidFill>
                            <a:schemeClr val="tx1"/>
                          </a:solidFill>
                          <a:effectLst/>
                        </a:rPr>
                        <a:t>Guangdong</a:t>
                      </a:r>
                      <a:r>
                        <a:rPr lang="es-BO" sz="1600" u="none" strike="noStrike" dirty="0">
                          <a:solidFill>
                            <a:schemeClr val="tx1"/>
                          </a:solidFill>
                          <a:effectLst/>
                        </a:rPr>
                        <a:t> </a:t>
                      </a:r>
                      <a:r>
                        <a:rPr lang="es-BO" sz="1600" u="none" strike="noStrike" dirty="0" err="1">
                          <a:solidFill>
                            <a:schemeClr val="tx1"/>
                          </a:solidFill>
                          <a:effectLst/>
                        </a:rPr>
                        <a:t>Brunp</a:t>
                      </a:r>
                      <a:r>
                        <a:rPr lang="es-BO" sz="1600" u="none" strike="noStrike" dirty="0">
                          <a:solidFill>
                            <a:schemeClr val="tx1"/>
                          </a:solidFill>
                          <a:effectLst/>
                        </a:rPr>
                        <a:t> </a:t>
                      </a:r>
                      <a:r>
                        <a:rPr lang="es-BO" sz="1600" u="none" strike="noStrike" dirty="0" err="1">
                          <a:solidFill>
                            <a:schemeClr val="tx1"/>
                          </a:solidFill>
                          <a:effectLst/>
                        </a:rPr>
                        <a:t>Recycling</a:t>
                      </a:r>
                      <a:r>
                        <a:rPr lang="es-BO" sz="1600" u="none" strike="noStrike" dirty="0">
                          <a:solidFill>
                            <a:schemeClr val="tx1"/>
                          </a:solidFill>
                          <a:effectLst/>
                        </a:rPr>
                        <a:t> </a:t>
                      </a:r>
                      <a:r>
                        <a:rPr lang="es-BO" sz="1600" u="none" strike="noStrike" dirty="0" err="1">
                          <a:solidFill>
                            <a:schemeClr val="tx1"/>
                          </a:solidFill>
                          <a:effectLst/>
                        </a:rPr>
                        <a:t>Technology</a:t>
                      </a:r>
                      <a:r>
                        <a:rPr lang="es-BO" sz="1600" u="none" strike="noStrike" dirty="0">
                          <a:solidFill>
                            <a:schemeClr val="tx1"/>
                          </a:solidFill>
                          <a:effectLst/>
                        </a:rPr>
                        <a:t> Co.</a:t>
                      </a:r>
                      <a:endParaRPr lang="es-BO" sz="1600" b="0" i="0" u="none" strike="noStrike" dirty="0">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973627895"/>
                  </a:ext>
                </a:extLst>
              </a:tr>
            </a:tbl>
          </a:graphicData>
        </a:graphic>
      </p:graphicFrame>
      <p:graphicFrame>
        <p:nvGraphicFramePr>
          <p:cNvPr id="5" name="Tabla 4">
            <a:extLst>
              <a:ext uri="{FF2B5EF4-FFF2-40B4-BE49-F238E27FC236}">
                <a16:creationId xmlns:a16="http://schemas.microsoft.com/office/drawing/2014/main" id="{730B3F33-BEF4-4E14-BD34-89A25B644B3B}"/>
              </a:ext>
            </a:extLst>
          </p:cNvPr>
          <p:cNvGraphicFramePr>
            <a:graphicFrameLocks noGrp="1"/>
          </p:cNvGraphicFramePr>
          <p:nvPr>
            <p:extLst>
              <p:ext uri="{D42A27DB-BD31-4B8C-83A1-F6EECF244321}">
                <p14:modId xmlns:p14="http://schemas.microsoft.com/office/powerpoint/2010/main" val="403267488"/>
              </p:ext>
            </p:extLst>
          </p:nvPr>
        </p:nvGraphicFramePr>
        <p:xfrm>
          <a:off x="532653" y="5197587"/>
          <a:ext cx="3937000" cy="441960"/>
        </p:xfrm>
        <a:graphic>
          <a:graphicData uri="http://schemas.openxmlformats.org/drawingml/2006/table">
            <a:tbl>
              <a:tblPr>
                <a:tableStyleId>{5C22544A-7EE6-4342-B048-85BDC9FD1C3A}</a:tableStyleId>
              </a:tblPr>
              <a:tblGrid>
                <a:gridCol w="3937000">
                  <a:extLst>
                    <a:ext uri="{9D8B030D-6E8A-4147-A177-3AD203B41FA5}">
                      <a16:colId xmlns:a16="http://schemas.microsoft.com/office/drawing/2014/main" val="4039523362"/>
                    </a:ext>
                  </a:extLst>
                </a:gridCol>
              </a:tblGrid>
              <a:tr h="206773">
                <a:tc>
                  <a:txBody>
                    <a:bodyPr/>
                    <a:lstStyle/>
                    <a:p>
                      <a:pPr algn="l" fontAlgn="ctr"/>
                      <a:r>
                        <a:rPr lang="es-BO" sz="1400" u="none" strike="noStrike" dirty="0">
                          <a:effectLst/>
                        </a:rPr>
                        <a:t>* CITIC </a:t>
                      </a:r>
                      <a:r>
                        <a:rPr lang="es-BO" sz="1400" u="none" strike="noStrike" dirty="0" err="1">
                          <a:effectLst/>
                        </a:rPr>
                        <a:t>Guoan</a:t>
                      </a:r>
                      <a:r>
                        <a:rPr lang="es-BO" sz="1400" u="none" strike="noStrike" dirty="0">
                          <a:effectLst/>
                        </a:rPr>
                        <a:t> </a:t>
                      </a:r>
                      <a:r>
                        <a:rPr lang="es-BO" sz="1400" u="none" strike="noStrike" dirty="0" err="1">
                          <a:effectLst/>
                        </a:rPr>
                        <a:t>Group</a:t>
                      </a:r>
                      <a:r>
                        <a:rPr lang="es-BO" sz="1400" u="none" strike="noStrike" dirty="0">
                          <a:effectLst/>
                        </a:rPr>
                        <a:t> Co., Ltd.</a:t>
                      </a:r>
                      <a:endParaRPr lang="es-BO" sz="1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323989620"/>
                  </a:ext>
                </a:extLst>
              </a:tr>
              <a:tr h="135081">
                <a:tc>
                  <a:txBody>
                    <a:bodyPr/>
                    <a:lstStyle/>
                    <a:p>
                      <a:pPr algn="l" fontAlgn="b"/>
                      <a:r>
                        <a:rPr lang="es-BO" sz="1400" u="none" strike="noStrike" dirty="0">
                          <a:effectLst/>
                        </a:rPr>
                        <a:t>* China </a:t>
                      </a:r>
                      <a:r>
                        <a:rPr lang="es-BO" sz="1400" u="none" strike="noStrike" dirty="0" err="1">
                          <a:effectLst/>
                        </a:rPr>
                        <a:t>Railway</a:t>
                      </a:r>
                      <a:r>
                        <a:rPr lang="es-BO" sz="1400" u="none" strike="noStrike" dirty="0">
                          <a:effectLst/>
                        </a:rPr>
                        <a:t> International </a:t>
                      </a:r>
                      <a:r>
                        <a:rPr lang="es-BO" sz="1400" u="none" strike="noStrike" dirty="0" err="1">
                          <a:effectLst/>
                        </a:rPr>
                        <a:t>Group</a:t>
                      </a:r>
                      <a:endParaRPr lang="es-BO"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211496585"/>
                  </a:ext>
                </a:extLst>
              </a:tr>
            </a:tbl>
          </a:graphicData>
        </a:graphic>
      </p:graphicFrame>
      <p:pic>
        <p:nvPicPr>
          <p:cNvPr id="6" name="Picture 12" descr="Ver las imágenes de origen">
            <a:extLst>
              <a:ext uri="{FF2B5EF4-FFF2-40B4-BE49-F238E27FC236}">
                <a16:creationId xmlns:a16="http://schemas.microsoft.com/office/drawing/2014/main" id="{DF10BD1D-7032-41FE-B351-10B8E5818A8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6746" y="232416"/>
            <a:ext cx="1832365" cy="10514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Ver las imágenes de origen">
            <a:extLst>
              <a:ext uri="{FF2B5EF4-FFF2-40B4-BE49-F238E27FC236}">
                <a16:creationId xmlns:a16="http://schemas.microsoft.com/office/drawing/2014/main" id="{6F70E9D1-5155-4CDD-A2B0-2EC4B795F9F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9295" y="4210415"/>
            <a:ext cx="1624413" cy="12183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MOC Group Limited - Wikipedia">
            <a:extLst>
              <a:ext uri="{FF2B5EF4-FFF2-40B4-BE49-F238E27FC236}">
                <a16:creationId xmlns:a16="http://schemas.microsoft.com/office/drawing/2014/main" id="{5356370A-C36F-4D93-BB99-D9436534A3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6746" y="1461696"/>
            <a:ext cx="1832365" cy="7035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uangdong Brunp recycling Technology Co., Ltd | LinkedIn">
            <a:extLst>
              <a:ext uri="{FF2B5EF4-FFF2-40B4-BE49-F238E27FC236}">
                <a16:creationId xmlns:a16="http://schemas.microsoft.com/office/drawing/2014/main" id="{5524FBE3-8A7F-47B7-9736-CCF2C6190D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7297" y="2343080"/>
            <a:ext cx="1351262" cy="1351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INA RAILWAY INTERNATIONAL GROUP">
            <a:extLst>
              <a:ext uri="{FF2B5EF4-FFF2-40B4-BE49-F238E27FC236}">
                <a16:creationId xmlns:a16="http://schemas.microsoft.com/office/drawing/2014/main" id="{91D1C030-F05F-4925-9F27-4345426645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7297" y="5540936"/>
            <a:ext cx="1468410" cy="120196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ector recto de flecha 8">
            <a:extLst>
              <a:ext uri="{FF2B5EF4-FFF2-40B4-BE49-F238E27FC236}">
                <a16:creationId xmlns:a16="http://schemas.microsoft.com/office/drawing/2014/main" id="{65A2DB55-1665-4B87-887A-97882293D6F7}"/>
              </a:ext>
            </a:extLst>
          </p:cNvPr>
          <p:cNvCxnSpPr/>
          <p:nvPr/>
        </p:nvCxnSpPr>
        <p:spPr>
          <a:xfrm flipV="1">
            <a:off x="4598894" y="1102659"/>
            <a:ext cx="637852" cy="710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F94CE670-5B89-4333-8625-1BBF762408E3}"/>
              </a:ext>
            </a:extLst>
          </p:cNvPr>
          <p:cNvCxnSpPr>
            <a:endCxn id="1026" idx="1"/>
          </p:cNvCxnSpPr>
          <p:nvPr/>
        </p:nvCxnSpPr>
        <p:spPr>
          <a:xfrm flipV="1">
            <a:off x="4469653" y="1813490"/>
            <a:ext cx="767093" cy="277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2BD16806-947C-47C0-8BD6-8075D7A085DE}"/>
              </a:ext>
            </a:extLst>
          </p:cNvPr>
          <p:cNvCxnSpPr/>
          <p:nvPr/>
        </p:nvCxnSpPr>
        <p:spPr>
          <a:xfrm>
            <a:off x="4469653" y="2448940"/>
            <a:ext cx="929642" cy="248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E02D95DF-A27D-4AB4-A925-E92D4408227F}"/>
              </a:ext>
            </a:extLst>
          </p:cNvPr>
          <p:cNvCxnSpPr/>
          <p:nvPr/>
        </p:nvCxnSpPr>
        <p:spPr>
          <a:xfrm flipV="1">
            <a:off x="4469653" y="4819569"/>
            <a:ext cx="1222935" cy="446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36071BBD-1F82-4282-BB7E-CCA0DDFED442}"/>
              </a:ext>
            </a:extLst>
          </p:cNvPr>
          <p:cNvCxnSpPr/>
          <p:nvPr/>
        </p:nvCxnSpPr>
        <p:spPr>
          <a:xfrm>
            <a:off x="4469653" y="5540936"/>
            <a:ext cx="1115359" cy="537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a16="http://schemas.microsoft.com/office/drawing/2014/main" id="{077791A2-98D4-4F8C-8D6A-BF045387C84E}"/>
              </a:ext>
            </a:extLst>
          </p:cNvPr>
          <p:cNvSpPr txBox="1"/>
          <p:nvPr/>
        </p:nvSpPr>
        <p:spPr>
          <a:xfrm>
            <a:off x="7849204" y="399918"/>
            <a:ext cx="3671794" cy="2295244"/>
          </a:xfrm>
          <a:prstGeom prst="rect">
            <a:avLst/>
          </a:prstGeom>
          <a:noFill/>
        </p:spPr>
        <p:txBody>
          <a:bodyPr wrap="square">
            <a:spAutoFit/>
          </a:bodyPr>
          <a:lstStyle/>
          <a:p>
            <a:pPr>
              <a:lnSpc>
                <a:spcPct val="107000"/>
              </a:lnSpc>
              <a:spcAft>
                <a:spcPts val="800"/>
              </a:spcAft>
            </a:pPr>
            <a:r>
              <a:rPr lang="es-BO" sz="1600" dirty="0">
                <a:effectLst/>
                <a:latin typeface="Calibri" panose="020F0502020204030204" pitchFamily="34" charset="0"/>
                <a:ea typeface="Calibri" panose="020F0502020204030204" pitchFamily="34" charset="0"/>
                <a:cs typeface="Calibri" panose="020F0502020204030204" pitchFamily="34" charset="0"/>
              </a:rPr>
              <a:t>Hong Kong </a:t>
            </a:r>
            <a:r>
              <a:rPr lang="es-BO" sz="1600" dirty="0" err="1">
                <a:effectLst/>
                <a:latin typeface="Calibri" panose="020F0502020204030204" pitchFamily="34" charset="0"/>
                <a:ea typeface="Calibri" panose="020F0502020204030204" pitchFamily="34" charset="0"/>
                <a:cs typeface="Calibri" panose="020F0502020204030204" pitchFamily="34" charset="0"/>
              </a:rPr>
              <a:t>Brunp</a:t>
            </a:r>
            <a:r>
              <a:rPr lang="es-BO" sz="1600" dirty="0">
                <a:effectLst/>
                <a:latin typeface="Calibri" panose="020F0502020204030204" pitchFamily="34" charset="0"/>
                <a:ea typeface="Calibri" panose="020F0502020204030204" pitchFamily="34" charset="0"/>
                <a:cs typeface="Calibri" panose="020F0502020204030204" pitchFamily="34" charset="0"/>
              </a:rPr>
              <a:t> And </a:t>
            </a:r>
            <a:r>
              <a:rPr lang="es-BO" sz="1600" dirty="0" err="1">
                <a:effectLst/>
                <a:latin typeface="Calibri" panose="020F0502020204030204" pitchFamily="34" charset="0"/>
                <a:ea typeface="Calibri" panose="020F0502020204030204" pitchFamily="34" charset="0"/>
                <a:cs typeface="Calibri" panose="020F0502020204030204" pitchFamily="34" charset="0"/>
              </a:rPr>
              <a:t>Catl</a:t>
            </a:r>
            <a:r>
              <a:rPr lang="es-BO" sz="1600" dirty="0">
                <a:effectLst/>
                <a:latin typeface="Calibri" panose="020F0502020204030204" pitchFamily="34" charset="0"/>
                <a:ea typeface="Calibri" panose="020F0502020204030204" pitchFamily="34" charset="0"/>
                <a:cs typeface="Calibri" panose="020F0502020204030204" pitchFamily="34" charset="0"/>
              </a:rPr>
              <a:t> Co </a:t>
            </a:r>
            <a:r>
              <a:rPr lang="es-BO" sz="1600" dirty="0" err="1">
                <a:effectLst/>
                <a:latin typeface="Calibri" panose="020F0502020204030204" pitchFamily="34" charset="0"/>
                <a:ea typeface="Calibri" panose="020F0502020204030204" pitchFamily="34" charset="0"/>
                <a:cs typeface="Calibri" panose="020F0502020204030204" pitchFamily="34" charset="0"/>
              </a:rPr>
              <a:t>Limited</a:t>
            </a:r>
            <a:r>
              <a:rPr lang="es-BO" sz="1600" dirty="0">
                <a:effectLst/>
                <a:latin typeface="Calibri" panose="020F0502020204030204" pitchFamily="34" charset="0"/>
                <a:ea typeface="Calibri" panose="020F0502020204030204" pitchFamily="34" charset="0"/>
                <a:cs typeface="Calibri" panose="020F0502020204030204" pitchFamily="34" charset="0"/>
              </a:rPr>
              <a:t>, </a:t>
            </a:r>
            <a:endParaRPr lang="es-BO"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BO" sz="1600" dirty="0">
                <a:effectLst/>
                <a:latin typeface="Calibri" panose="020F0502020204030204" pitchFamily="34" charset="0"/>
                <a:ea typeface="Calibri" panose="020F0502020204030204" pitchFamily="34" charset="0"/>
                <a:cs typeface="Calibri" panose="020F0502020204030204" pitchFamily="34" charset="0"/>
              </a:rPr>
              <a:t> +</a:t>
            </a:r>
            <a:endParaRPr lang="es-BO"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BO" sz="1600" dirty="0">
                <a:effectLst/>
                <a:latin typeface="Calibri" panose="020F0502020204030204" pitchFamily="34" charset="0"/>
                <a:ea typeface="Calibri" panose="020F0502020204030204" pitchFamily="34" charset="0"/>
                <a:cs typeface="Calibri" panose="020F0502020204030204" pitchFamily="34" charset="0"/>
              </a:rPr>
              <a:t>CMOC Beta </a:t>
            </a:r>
            <a:r>
              <a:rPr lang="es-BO" sz="1600" dirty="0" err="1">
                <a:effectLst/>
                <a:latin typeface="Calibri" panose="020F0502020204030204" pitchFamily="34" charset="0"/>
                <a:ea typeface="Calibri" panose="020F0502020204030204" pitchFamily="34" charset="0"/>
                <a:cs typeface="Calibri" panose="020F0502020204030204" pitchFamily="34" charset="0"/>
              </a:rPr>
              <a:t>Limited</a:t>
            </a:r>
            <a:r>
              <a:rPr lang="es-BO" sz="1600" dirty="0">
                <a:effectLst/>
                <a:latin typeface="Calibri" panose="020F0502020204030204" pitchFamily="34" charset="0"/>
                <a:ea typeface="Calibri" panose="020F0502020204030204" pitchFamily="34" charset="0"/>
                <a:cs typeface="Calibri" panose="020F0502020204030204" pitchFamily="34" charset="0"/>
              </a:rPr>
              <a:t> </a:t>
            </a:r>
            <a:endParaRPr lang="es-BO"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BO" sz="1600" dirty="0">
                <a:effectLst/>
                <a:latin typeface="Calibri" panose="020F0502020204030204" pitchFamily="34" charset="0"/>
                <a:ea typeface="Calibri" panose="020F0502020204030204" pitchFamily="34" charset="0"/>
                <a:cs typeface="Calibri" panose="020F0502020204030204" pitchFamily="34" charset="0"/>
              </a:rPr>
              <a:t> +</a:t>
            </a:r>
            <a:endParaRPr lang="es-BO" sz="1600" dirty="0">
              <a:effectLst/>
              <a:latin typeface="Calibri" panose="020F0502020204030204" pitchFamily="34" charset="0"/>
              <a:ea typeface="Calibri" panose="020F0502020204030204" pitchFamily="34" charset="0"/>
              <a:cs typeface="Times New Roman" panose="02020603050405020304" pitchFamily="18" charset="0"/>
            </a:endParaRPr>
          </a:p>
          <a:p>
            <a:r>
              <a:rPr lang="es-BO" sz="1600" dirty="0">
                <a:effectLst/>
                <a:latin typeface="Calibri" panose="020F0502020204030204" pitchFamily="34" charset="0"/>
                <a:ea typeface="Calibri" panose="020F0502020204030204" pitchFamily="34" charset="0"/>
                <a:cs typeface="Calibri" panose="020F0502020204030204" pitchFamily="34" charset="0"/>
              </a:rPr>
              <a:t>Hong Kong CBC International Industrial </a:t>
            </a:r>
            <a:r>
              <a:rPr lang="es-BO" sz="1600" dirty="0" err="1">
                <a:effectLst/>
                <a:latin typeface="Calibri" panose="020F0502020204030204" pitchFamily="34" charset="0"/>
                <a:ea typeface="Calibri" panose="020F0502020204030204" pitchFamily="34" charset="0"/>
                <a:cs typeface="Calibri" panose="020F0502020204030204" pitchFamily="34" charset="0"/>
              </a:rPr>
              <a:t>Limited</a:t>
            </a:r>
            <a:endParaRPr lang="es-BO" sz="1600" dirty="0">
              <a:effectLst/>
              <a:latin typeface="Calibri" panose="020F0502020204030204" pitchFamily="34" charset="0"/>
              <a:ea typeface="Calibri" panose="020F0502020204030204" pitchFamily="34" charset="0"/>
              <a:cs typeface="Calibri" panose="020F0502020204030204" pitchFamily="34" charset="0"/>
            </a:endParaRPr>
          </a:p>
          <a:p>
            <a:endParaRPr lang="es-BO" sz="1600" dirty="0"/>
          </a:p>
        </p:txBody>
      </p:sp>
      <p:pic>
        <p:nvPicPr>
          <p:cNvPr id="20" name="Imagen 19">
            <a:extLst>
              <a:ext uri="{FF2B5EF4-FFF2-40B4-BE49-F238E27FC236}">
                <a16:creationId xmlns:a16="http://schemas.microsoft.com/office/drawing/2014/main" id="{EC1735A6-0E27-41E8-AE6D-17EC06919BCA}"/>
              </a:ext>
            </a:extLst>
          </p:cNvPr>
          <p:cNvPicPr>
            <a:picLocks noChangeAspect="1"/>
          </p:cNvPicPr>
          <p:nvPr/>
        </p:nvPicPr>
        <p:blipFill>
          <a:blip r:embed="rId7"/>
          <a:stretch>
            <a:fillRect/>
          </a:stretch>
        </p:blipFill>
        <p:spPr>
          <a:xfrm>
            <a:off x="8326252" y="5266167"/>
            <a:ext cx="2606672" cy="1390787"/>
          </a:xfrm>
          <a:prstGeom prst="rect">
            <a:avLst/>
          </a:prstGeom>
        </p:spPr>
      </p:pic>
      <p:pic>
        <p:nvPicPr>
          <p:cNvPr id="23" name="Imagen 22">
            <a:extLst>
              <a:ext uri="{FF2B5EF4-FFF2-40B4-BE49-F238E27FC236}">
                <a16:creationId xmlns:a16="http://schemas.microsoft.com/office/drawing/2014/main" id="{A451EA2D-580C-462C-82CD-18A7BD44EC08}"/>
              </a:ext>
            </a:extLst>
          </p:cNvPr>
          <p:cNvPicPr>
            <a:picLocks noChangeAspect="1"/>
          </p:cNvPicPr>
          <p:nvPr/>
        </p:nvPicPr>
        <p:blipFill>
          <a:blip r:embed="rId8"/>
          <a:stretch>
            <a:fillRect/>
          </a:stretch>
        </p:blipFill>
        <p:spPr>
          <a:xfrm>
            <a:off x="8728708" y="3205756"/>
            <a:ext cx="1912786" cy="609653"/>
          </a:xfrm>
          <a:prstGeom prst="rect">
            <a:avLst/>
          </a:prstGeom>
        </p:spPr>
      </p:pic>
      <p:cxnSp>
        <p:nvCxnSpPr>
          <p:cNvPr id="25" name="Conector recto de flecha 24">
            <a:extLst>
              <a:ext uri="{FF2B5EF4-FFF2-40B4-BE49-F238E27FC236}">
                <a16:creationId xmlns:a16="http://schemas.microsoft.com/office/drawing/2014/main" id="{A397F0E9-7904-404D-A2DA-7BBB2A49AD18}"/>
              </a:ext>
            </a:extLst>
          </p:cNvPr>
          <p:cNvCxnSpPr>
            <a:stCxn id="22" idx="2"/>
            <a:endCxn id="23" idx="0"/>
          </p:cNvCxnSpPr>
          <p:nvPr/>
        </p:nvCxnSpPr>
        <p:spPr>
          <a:xfrm>
            <a:off x="9685101" y="2695162"/>
            <a:ext cx="0" cy="510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419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8555D5C-0BCB-40C2-A453-EB0562E2A26E}"/>
              </a:ext>
            </a:extLst>
          </p:cNvPr>
          <p:cNvSpPr txBox="1"/>
          <p:nvPr/>
        </p:nvSpPr>
        <p:spPr>
          <a:xfrm>
            <a:off x="3003177" y="1282515"/>
            <a:ext cx="4365812" cy="2081339"/>
          </a:xfrm>
          <a:prstGeom prst="rect">
            <a:avLst/>
          </a:prstGeom>
          <a:noFill/>
        </p:spPr>
        <p:txBody>
          <a:bodyPr wrap="square">
            <a:spAutoFit/>
          </a:bodyPr>
          <a:lstStyle/>
          <a:p>
            <a:pPr>
              <a:lnSpc>
                <a:spcPct val="107000"/>
              </a:lnSpc>
              <a:spcAft>
                <a:spcPts val="800"/>
              </a:spcAft>
            </a:pPr>
            <a:r>
              <a:rPr lang="es-BO" sz="1400" dirty="0">
                <a:effectLst/>
                <a:latin typeface="Calibri" panose="020F0502020204030204" pitchFamily="34" charset="0"/>
                <a:ea typeface="Calibri" panose="020F0502020204030204" pitchFamily="34" charset="0"/>
                <a:cs typeface="Calibri" panose="020F0502020204030204" pitchFamily="34" charset="0"/>
              </a:rPr>
              <a:t>20 de enero de 2023 se firma convenio con CBC</a:t>
            </a:r>
            <a:endParaRPr lang="es-B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BO" sz="1400" dirty="0">
                <a:solidFill>
                  <a:srgbClr val="4A4949"/>
                </a:solidFill>
                <a:effectLst/>
                <a:latin typeface="Calibri" panose="020F0502020204030204" pitchFamily="34" charset="0"/>
                <a:ea typeface="Calibri" panose="020F0502020204030204" pitchFamily="34" charset="0"/>
                <a:cs typeface="Calibri" panose="020F0502020204030204" pitchFamily="34" charset="0"/>
              </a:rPr>
              <a:t>El convenio se suscribe para realizar las </a:t>
            </a:r>
            <a:r>
              <a:rPr lang="es-BO" sz="1400" b="1" dirty="0">
                <a:solidFill>
                  <a:srgbClr val="4A4949"/>
                </a:solidFill>
                <a:effectLst/>
                <a:latin typeface="Calibri" panose="020F0502020204030204" pitchFamily="34" charset="0"/>
                <a:ea typeface="Calibri" panose="020F0502020204030204" pitchFamily="34" charset="0"/>
                <a:cs typeface="Calibri" panose="020F0502020204030204" pitchFamily="34" charset="0"/>
              </a:rPr>
              <a:t>actividades necesarias</a:t>
            </a:r>
            <a:r>
              <a:rPr lang="es-BO" sz="1400" dirty="0">
                <a:solidFill>
                  <a:srgbClr val="4A4949"/>
                </a:solidFill>
                <a:effectLst/>
                <a:latin typeface="Calibri" panose="020F0502020204030204" pitchFamily="34" charset="0"/>
                <a:ea typeface="Calibri" panose="020F0502020204030204" pitchFamily="34" charset="0"/>
                <a:cs typeface="Calibri" panose="020F0502020204030204" pitchFamily="34" charset="0"/>
              </a:rPr>
              <a:t> y lograr la implementación de dos complejos industriales.  </a:t>
            </a:r>
            <a:endParaRPr lang="es-BO" sz="1400" dirty="0">
              <a:effectLst/>
              <a:latin typeface="Calibri" panose="020F0502020204030204" pitchFamily="34" charset="0"/>
              <a:ea typeface="Calibri" panose="020F0502020204030204" pitchFamily="34" charset="0"/>
              <a:cs typeface="Times New Roman" panose="02020603050405020304" pitchFamily="18" charset="0"/>
            </a:endParaRPr>
          </a:p>
          <a:p>
            <a:r>
              <a:rPr lang="es-BO" sz="1400" dirty="0">
                <a:solidFill>
                  <a:srgbClr val="4A4949"/>
                </a:solidFill>
                <a:effectLst/>
                <a:latin typeface="Calibri" panose="020F0502020204030204" pitchFamily="34" charset="0"/>
                <a:ea typeface="Calibri" panose="020F0502020204030204" pitchFamily="34" charset="0"/>
              </a:rPr>
              <a:t>Los trabajos que se van a realizar están destinados a áreas específicas de los salares de Uyuni y </a:t>
            </a:r>
            <a:r>
              <a:rPr lang="es-BO" sz="1400" dirty="0" err="1">
                <a:solidFill>
                  <a:srgbClr val="4A4949"/>
                </a:solidFill>
                <a:effectLst/>
                <a:latin typeface="Calibri" panose="020F0502020204030204" pitchFamily="34" charset="0"/>
                <a:ea typeface="Calibri" panose="020F0502020204030204" pitchFamily="34" charset="0"/>
              </a:rPr>
              <a:t>Coipasa</a:t>
            </a:r>
            <a:r>
              <a:rPr lang="es-BO" sz="1400" dirty="0">
                <a:solidFill>
                  <a:srgbClr val="4A4949"/>
                </a:solidFill>
                <a:effectLst/>
                <a:latin typeface="Calibri" panose="020F0502020204030204" pitchFamily="34" charset="0"/>
                <a:ea typeface="Calibri" panose="020F0502020204030204" pitchFamily="34" charset="0"/>
              </a:rPr>
              <a:t>, esperamos que estas industrias sean altamente productivas </a:t>
            </a:r>
            <a:endParaRPr lang="es-BO" sz="1400" dirty="0"/>
          </a:p>
        </p:txBody>
      </p:sp>
      <p:sp>
        <p:nvSpPr>
          <p:cNvPr id="7" name="CuadroTexto 6">
            <a:extLst>
              <a:ext uri="{FF2B5EF4-FFF2-40B4-BE49-F238E27FC236}">
                <a16:creationId xmlns:a16="http://schemas.microsoft.com/office/drawing/2014/main" id="{88C03D8C-324C-4E77-A229-BB16420C461E}"/>
              </a:ext>
            </a:extLst>
          </p:cNvPr>
          <p:cNvSpPr txBox="1"/>
          <p:nvPr/>
        </p:nvSpPr>
        <p:spPr>
          <a:xfrm>
            <a:off x="2895600" y="4022156"/>
            <a:ext cx="4365813" cy="2131417"/>
          </a:xfrm>
          <a:prstGeom prst="rect">
            <a:avLst/>
          </a:prstGeom>
          <a:noFill/>
        </p:spPr>
        <p:txBody>
          <a:bodyPr wrap="square">
            <a:spAutoFit/>
          </a:bodyPr>
          <a:lstStyle/>
          <a:p>
            <a:pPr>
              <a:lnSpc>
                <a:spcPct val="107000"/>
              </a:lnSpc>
              <a:spcAft>
                <a:spcPts val="800"/>
              </a:spcAft>
            </a:pPr>
            <a:r>
              <a:rPr lang="es-BO" sz="1400" dirty="0">
                <a:effectLst/>
                <a:latin typeface="Calibri" panose="020F0502020204030204" pitchFamily="34" charset="0"/>
                <a:ea typeface="Calibri" panose="020F0502020204030204" pitchFamily="34" charset="0"/>
                <a:cs typeface="Calibri" panose="020F0502020204030204" pitchFamily="34" charset="0"/>
              </a:rPr>
              <a:t> </a:t>
            </a:r>
            <a:endParaRPr lang="es-B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BO" sz="1400" dirty="0">
                <a:effectLst/>
                <a:latin typeface="Calibri" panose="020F0502020204030204" pitchFamily="34" charset="0"/>
                <a:ea typeface="Calibri" panose="020F0502020204030204" pitchFamily="34" charset="0"/>
                <a:cs typeface="Calibri" panose="020F0502020204030204" pitchFamily="34" charset="0"/>
              </a:rPr>
              <a:t>29 de junio de 2023 se firma convenio con CITIC/CRIG</a:t>
            </a:r>
            <a:endParaRPr lang="es-B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BO" sz="14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Según los documentos, las compañías realizarán </a:t>
            </a:r>
            <a:r>
              <a:rPr lang="es-BO" sz="1400" b="1"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actividades necesarias</a:t>
            </a:r>
            <a:r>
              <a:rPr lang="es-BO" sz="14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para implementar una planta industrial y producir carbonato de litio, grado batería al 99,5% de pureza, además de procesos de semi industrialización e industrialización, con tecnología patentada de Extracción Directa de Litio (EDL).</a:t>
            </a:r>
            <a:endParaRPr lang="es-BO"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id="{DEABF5C2-F61B-448F-B548-412C35E74523}"/>
              </a:ext>
            </a:extLst>
          </p:cNvPr>
          <p:cNvSpPr txBox="1"/>
          <p:nvPr/>
        </p:nvSpPr>
        <p:spPr>
          <a:xfrm>
            <a:off x="4276165" y="422667"/>
            <a:ext cx="1604682" cy="369332"/>
          </a:xfrm>
          <a:prstGeom prst="rect">
            <a:avLst/>
          </a:prstGeom>
          <a:noFill/>
        </p:spPr>
        <p:txBody>
          <a:bodyPr wrap="square" rtlCol="0">
            <a:spAutoFit/>
          </a:bodyPr>
          <a:lstStyle/>
          <a:p>
            <a:r>
              <a:rPr lang="es-ES" b="1" dirty="0"/>
              <a:t>1er convenio</a:t>
            </a:r>
            <a:endParaRPr lang="es-BO" b="1" dirty="0"/>
          </a:p>
        </p:txBody>
      </p:sp>
      <p:sp>
        <p:nvSpPr>
          <p:cNvPr id="9" name="CuadroTexto 8">
            <a:extLst>
              <a:ext uri="{FF2B5EF4-FFF2-40B4-BE49-F238E27FC236}">
                <a16:creationId xmlns:a16="http://schemas.microsoft.com/office/drawing/2014/main" id="{D1ED63E3-FD79-4175-B789-DCDF9C8066D1}"/>
              </a:ext>
            </a:extLst>
          </p:cNvPr>
          <p:cNvSpPr txBox="1"/>
          <p:nvPr/>
        </p:nvSpPr>
        <p:spPr>
          <a:xfrm>
            <a:off x="9062932" y="415028"/>
            <a:ext cx="1604682" cy="369332"/>
          </a:xfrm>
          <a:prstGeom prst="rect">
            <a:avLst/>
          </a:prstGeom>
          <a:noFill/>
        </p:spPr>
        <p:txBody>
          <a:bodyPr wrap="square" rtlCol="0">
            <a:spAutoFit/>
          </a:bodyPr>
          <a:lstStyle/>
          <a:p>
            <a:r>
              <a:rPr lang="es-ES" b="1" dirty="0"/>
              <a:t>2do convenio</a:t>
            </a:r>
            <a:endParaRPr lang="es-BO" b="1" dirty="0"/>
          </a:p>
        </p:txBody>
      </p:sp>
      <p:pic>
        <p:nvPicPr>
          <p:cNvPr id="10" name="Imagen 9">
            <a:extLst>
              <a:ext uri="{FF2B5EF4-FFF2-40B4-BE49-F238E27FC236}">
                <a16:creationId xmlns:a16="http://schemas.microsoft.com/office/drawing/2014/main" id="{1AA53A22-333D-4F3B-A0F9-3C4D2EDB5D1D}"/>
              </a:ext>
            </a:extLst>
          </p:cNvPr>
          <p:cNvPicPr>
            <a:picLocks noChangeAspect="1"/>
          </p:cNvPicPr>
          <p:nvPr/>
        </p:nvPicPr>
        <p:blipFill>
          <a:blip r:embed="rId2"/>
          <a:stretch>
            <a:fillRect/>
          </a:stretch>
        </p:blipFill>
        <p:spPr>
          <a:xfrm>
            <a:off x="534966" y="1933014"/>
            <a:ext cx="1912786" cy="609653"/>
          </a:xfrm>
          <a:prstGeom prst="rect">
            <a:avLst/>
          </a:prstGeom>
        </p:spPr>
      </p:pic>
      <p:pic>
        <p:nvPicPr>
          <p:cNvPr id="11" name="Picture 10" descr="Ver las imágenes de origen">
            <a:extLst>
              <a:ext uri="{FF2B5EF4-FFF2-40B4-BE49-F238E27FC236}">
                <a16:creationId xmlns:a16="http://schemas.microsoft.com/office/drawing/2014/main" id="{99286C8A-6C57-4EA5-ABBB-B7DECD82EC0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9152" y="4022156"/>
            <a:ext cx="1624413" cy="12183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HINA RAILWAY INTERNATIONAL GROUP">
            <a:extLst>
              <a:ext uri="{FF2B5EF4-FFF2-40B4-BE49-F238E27FC236}">
                <a16:creationId xmlns:a16="http://schemas.microsoft.com/office/drawing/2014/main" id="{13F67611-79CE-4D2B-BE76-D52492970A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53" y="5240465"/>
            <a:ext cx="1468410" cy="1201965"/>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A0B658DC-4AA7-428A-B700-FD25603C4038}"/>
              </a:ext>
            </a:extLst>
          </p:cNvPr>
          <p:cNvSpPr txBox="1"/>
          <p:nvPr/>
        </p:nvSpPr>
        <p:spPr>
          <a:xfrm>
            <a:off x="7924414" y="1282515"/>
            <a:ext cx="3881718" cy="2259336"/>
          </a:xfrm>
          <a:prstGeom prst="rect">
            <a:avLst/>
          </a:prstGeom>
          <a:noFill/>
        </p:spPr>
        <p:txBody>
          <a:bodyPr wrap="square">
            <a:spAutoFit/>
          </a:bodyPr>
          <a:lstStyle/>
          <a:p>
            <a:pPr>
              <a:lnSpc>
                <a:spcPct val="107000"/>
              </a:lnSpc>
              <a:spcAft>
                <a:spcPts val="800"/>
              </a:spcAft>
            </a:pPr>
            <a:r>
              <a:rPr lang="es-BO" sz="1400" dirty="0">
                <a:effectLst/>
                <a:latin typeface="Calibri" panose="020F0502020204030204" pitchFamily="34" charset="0"/>
                <a:ea typeface="Calibri" panose="020F0502020204030204" pitchFamily="34" charset="0"/>
                <a:cs typeface="Calibri" panose="020F0502020204030204" pitchFamily="34" charset="0"/>
              </a:rPr>
              <a:t>17 de enero 2024</a:t>
            </a:r>
            <a:endParaRPr lang="es-B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BO" sz="14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Yacimientos de Litio Bolivianos (YLB) y el consorcio chino CBC firmaron un convenio para la </a:t>
            </a:r>
            <a:r>
              <a:rPr lang="es-BO" sz="1400" b="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construcción de una Planta Piloto</a:t>
            </a:r>
            <a:r>
              <a:rPr lang="es-BO" sz="14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con tecnología de Extracción Directa de Litio (EDL), en el salar de Uyuni, del departamento de Potosí, con una capacidad inicial de 2.500 toneladas (t) por año de producción de carbonato de litio, con una inversión de US$ 90 millones.</a:t>
            </a:r>
            <a:endParaRPr lang="es-BO"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7810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806B49-98CA-7310-B12A-4325A1071ABE}"/>
              </a:ext>
            </a:extLst>
          </p:cNvPr>
          <p:cNvSpPr>
            <a:spLocks noGrp="1"/>
          </p:cNvSpPr>
          <p:nvPr>
            <p:ph type="title"/>
          </p:nvPr>
        </p:nvSpPr>
        <p:spPr>
          <a:xfrm>
            <a:off x="1687490" y="531906"/>
            <a:ext cx="8477877" cy="1448904"/>
          </a:xfrm>
        </p:spPr>
        <p:txBody>
          <a:bodyPr>
            <a:normAutofit/>
          </a:bodyPr>
          <a:lstStyle/>
          <a:p>
            <a:r>
              <a:rPr lang="es-MX" sz="3200" b="1" dirty="0"/>
              <a:t>Inversiones de empresas extranjeras</a:t>
            </a:r>
            <a:br>
              <a:rPr lang="es-MX" sz="3200" b="1" dirty="0"/>
            </a:br>
            <a:r>
              <a:rPr lang="es-MX" sz="3200" b="1" dirty="0"/>
              <a:t>Plantas Industriales de Carbonato de Litio con tecnología EDL (extracción directa de litio)</a:t>
            </a:r>
            <a:endParaRPr lang="es-BO" sz="3200" b="1" dirty="0"/>
          </a:p>
        </p:txBody>
      </p:sp>
      <p:graphicFrame>
        <p:nvGraphicFramePr>
          <p:cNvPr id="6" name="Tabla 6">
            <a:extLst>
              <a:ext uri="{FF2B5EF4-FFF2-40B4-BE49-F238E27FC236}">
                <a16:creationId xmlns:a16="http://schemas.microsoft.com/office/drawing/2014/main" id="{7A404163-A0AD-0F58-18A2-B5A49667EDF2}"/>
              </a:ext>
            </a:extLst>
          </p:cNvPr>
          <p:cNvGraphicFramePr>
            <a:graphicFrameLocks noGrp="1"/>
          </p:cNvGraphicFramePr>
          <p:nvPr>
            <p:ph idx="1"/>
            <p:extLst>
              <p:ext uri="{D42A27DB-BD31-4B8C-83A1-F6EECF244321}">
                <p14:modId xmlns:p14="http://schemas.microsoft.com/office/powerpoint/2010/main" val="3351323339"/>
              </p:ext>
            </p:extLst>
          </p:nvPr>
        </p:nvGraphicFramePr>
        <p:xfrm>
          <a:off x="1771784" y="2244709"/>
          <a:ext cx="8648432" cy="3459480"/>
        </p:xfrm>
        <a:graphic>
          <a:graphicData uri="http://schemas.openxmlformats.org/drawingml/2006/table">
            <a:tbl>
              <a:tblPr firstRow="1" bandRow="1">
                <a:tableStyleId>{5C22544A-7EE6-4342-B048-85BDC9FD1C3A}</a:tableStyleId>
              </a:tblPr>
              <a:tblGrid>
                <a:gridCol w="2963813">
                  <a:extLst>
                    <a:ext uri="{9D8B030D-6E8A-4147-A177-3AD203B41FA5}">
                      <a16:colId xmlns:a16="http://schemas.microsoft.com/office/drawing/2014/main" val="1433622930"/>
                    </a:ext>
                  </a:extLst>
                </a:gridCol>
                <a:gridCol w="2095591">
                  <a:extLst>
                    <a:ext uri="{9D8B030D-6E8A-4147-A177-3AD203B41FA5}">
                      <a16:colId xmlns:a16="http://schemas.microsoft.com/office/drawing/2014/main" val="1862359742"/>
                    </a:ext>
                  </a:extLst>
                </a:gridCol>
                <a:gridCol w="1949233">
                  <a:extLst>
                    <a:ext uri="{9D8B030D-6E8A-4147-A177-3AD203B41FA5}">
                      <a16:colId xmlns:a16="http://schemas.microsoft.com/office/drawing/2014/main" val="826706096"/>
                    </a:ext>
                  </a:extLst>
                </a:gridCol>
                <a:gridCol w="1639795">
                  <a:extLst>
                    <a:ext uri="{9D8B030D-6E8A-4147-A177-3AD203B41FA5}">
                      <a16:colId xmlns:a16="http://schemas.microsoft.com/office/drawing/2014/main" val="86352317"/>
                    </a:ext>
                  </a:extLst>
                </a:gridCol>
              </a:tblGrid>
              <a:tr h="517378">
                <a:tc>
                  <a:txBody>
                    <a:bodyPr/>
                    <a:lstStyle/>
                    <a:p>
                      <a:pPr algn="ctr"/>
                      <a:r>
                        <a:rPr lang="es-MX" sz="1600" dirty="0"/>
                        <a:t>Lugar</a:t>
                      </a:r>
                      <a:endParaRPr lang="es-BO" sz="1600" dirty="0"/>
                    </a:p>
                  </a:txBody>
                  <a:tcPr anchor="ctr"/>
                </a:tc>
                <a:tc>
                  <a:txBody>
                    <a:bodyPr/>
                    <a:lstStyle/>
                    <a:p>
                      <a:pPr algn="ctr"/>
                      <a:r>
                        <a:rPr lang="es-MX" sz="1600" dirty="0"/>
                        <a:t>Empresa</a:t>
                      </a:r>
                      <a:endParaRPr lang="es-BO" sz="1600" dirty="0"/>
                    </a:p>
                  </a:txBody>
                  <a:tcPr anchor="ctr"/>
                </a:tc>
                <a:tc>
                  <a:txBody>
                    <a:bodyPr/>
                    <a:lstStyle/>
                    <a:p>
                      <a:pPr algn="ctr"/>
                      <a:r>
                        <a:rPr lang="es-MX" sz="1600" dirty="0"/>
                        <a:t>Capacidad de producción </a:t>
                      </a:r>
                    </a:p>
                    <a:p>
                      <a:pPr algn="ctr"/>
                      <a:r>
                        <a:rPr lang="es-MX" sz="1600" dirty="0"/>
                        <a:t>(toneladas/año Li</a:t>
                      </a:r>
                      <a:r>
                        <a:rPr lang="es-MX" sz="1600" baseline="-25000" dirty="0"/>
                        <a:t>2</a:t>
                      </a:r>
                      <a:r>
                        <a:rPr lang="es-MX" sz="1600" dirty="0"/>
                        <a:t>CO</a:t>
                      </a:r>
                      <a:r>
                        <a:rPr lang="es-MX" sz="1600" baseline="-25000" dirty="0"/>
                        <a:t>3</a:t>
                      </a:r>
                      <a:r>
                        <a:rPr lang="es-MX" sz="1600" dirty="0"/>
                        <a:t>)</a:t>
                      </a:r>
                      <a:endParaRPr lang="es-BO" sz="1600" dirty="0"/>
                    </a:p>
                  </a:txBody>
                  <a:tcPr anchor="ctr"/>
                </a:tc>
                <a:tc>
                  <a:txBody>
                    <a:bodyPr/>
                    <a:lstStyle/>
                    <a:p>
                      <a:pPr algn="ctr"/>
                      <a:r>
                        <a:rPr lang="es-BO" sz="1600" dirty="0"/>
                        <a:t>Inversión </a:t>
                      </a:r>
                    </a:p>
                    <a:p>
                      <a:pPr algn="ctr"/>
                      <a:r>
                        <a:rPr lang="es-BO" sz="1600" dirty="0"/>
                        <a:t>(Millones de dólares)</a:t>
                      </a:r>
                    </a:p>
                  </a:txBody>
                  <a:tcPr anchor="ctr"/>
                </a:tc>
                <a:extLst>
                  <a:ext uri="{0D108BD9-81ED-4DB2-BD59-A6C34878D82A}">
                    <a16:rowId xmlns:a16="http://schemas.microsoft.com/office/drawing/2014/main" val="3082774301"/>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1800" b="0" dirty="0"/>
                        <a:t>Salar de Uyuni – Sur</a:t>
                      </a:r>
                    </a:p>
                  </a:txBody>
                  <a:tcPr anchor="ctr"/>
                </a:tc>
                <a:tc rowSpan="2">
                  <a:txBody>
                    <a:bodyPr/>
                    <a:lstStyle/>
                    <a:p>
                      <a:pPr algn="ctr"/>
                      <a:r>
                        <a:rPr lang="es-MX" b="1" dirty="0">
                          <a:solidFill>
                            <a:srgbClr val="FF0000"/>
                          </a:solidFill>
                        </a:rPr>
                        <a:t>CATL-BRUNP – CMOC (CBC)</a:t>
                      </a:r>
                      <a:endParaRPr lang="es-BO" b="1" dirty="0">
                        <a:solidFill>
                          <a:srgbClr val="FF0000"/>
                        </a:solidFill>
                      </a:endParaRPr>
                    </a:p>
                  </a:txBody>
                  <a:tcPr anchor="ctr"/>
                </a:tc>
                <a:tc>
                  <a:txBody>
                    <a:bodyPr/>
                    <a:lstStyle/>
                    <a:p>
                      <a:pPr algn="ctr"/>
                      <a:r>
                        <a:rPr lang="es-BO" dirty="0"/>
                        <a:t>25.000</a:t>
                      </a:r>
                    </a:p>
                  </a:txBody>
                  <a:tcPr anchor="ctr"/>
                </a:tc>
                <a:tc>
                  <a:txBody>
                    <a:bodyPr/>
                    <a:lstStyle/>
                    <a:p>
                      <a:pPr algn="ctr"/>
                      <a:r>
                        <a:rPr lang="es-BO" dirty="0"/>
                        <a:t>700</a:t>
                      </a:r>
                    </a:p>
                  </a:txBody>
                  <a:tcPr anchor="ctr"/>
                </a:tc>
                <a:extLst>
                  <a:ext uri="{0D108BD9-81ED-4DB2-BD59-A6C34878D82A}">
                    <a16:rowId xmlns:a16="http://schemas.microsoft.com/office/drawing/2014/main" val="2894680778"/>
                  </a:ext>
                </a:extLst>
              </a:tr>
              <a:tr h="370840">
                <a:tc>
                  <a:txBody>
                    <a:bodyPr/>
                    <a:lstStyle/>
                    <a:p>
                      <a:pPr algn="ctr"/>
                      <a:r>
                        <a:rPr lang="es-MX" b="0" dirty="0"/>
                        <a:t>Salar de Coipasa</a:t>
                      </a:r>
                      <a:endParaRPr lang="es-BO" b="0" dirty="0"/>
                    </a:p>
                  </a:txBody>
                  <a:tcPr anchor="ctr"/>
                </a:tc>
                <a:tc vMerge="1">
                  <a:txBody>
                    <a:bodyPr/>
                    <a:lstStyle/>
                    <a:p>
                      <a:pPr algn="ctr"/>
                      <a:endParaRPr lang="es-BO" dirty="0"/>
                    </a:p>
                  </a:txBody>
                  <a:tcPr/>
                </a:tc>
                <a:tc>
                  <a:txBody>
                    <a:bodyPr/>
                    <a:lstStyle/>
                    <a:p>
                      <a:pPr algn="ctr"/>
                      <a:r>
                        <a:rPr lang="es-MX" dirty="0"/>
                        <a:t>25.000</a:t>
                      </a:r>
                      <a:endParaRPr lang="es-BO" dirty="0"/>
                    </a:p>
                  </a:txBody>
                  <a:tcPr anchor="ctr"/>
                </a:tc>
                <a:tc>
                  <a:txBody>
                    <a:bodyPr/>
                    <a:lstStyle/>
                    <a:p>
                      <a:pPr algn="ctr"/>
                      <a:r>
                        <a:rPr lang="es-BO" dirty="0"/>
                        <a:t>700</a:t>
                      </a:r>
                    </a:p>
                  </a:txBody>
                  <a:tcPr anchor="ctr"/>
                </a:tc>
                <a:extLst>
                  <a:ext uri="{0D108BD9-81ED-4DB2-BD59-A6C34878D82A}">
                    <a16:rowId xmlns:a16="http://schemas.microsoft.com/office/drawing/2014/main" val="377657889"/>
                  </a:ext>
                </a:extLst>
              </a:tr>
              <a:tr h="370840">
                <a:tc>
                  <a:txBody>
                    <a:bodyPr/>
                    <a:lstStyle/>
                    <a:p>
                      <a:pPr algn="ctr"/>
                      <a:r>
                        <a:rPr lang="es-MX" b="0" dirty="0"/>
                        <a:t>Salar de Uyuni - Noreste</a:t>
                      </a:r>
                      <a:endParaRPr lang="es-BO" b="0" dirty="0"/>
                    </a:p>
                  </a:txBody>
                  <a:tcPr anchor="ctr"/>
                </a:tc>
                <a:tc>
                  <a:txBody>
                    <a:bodyPr/>
                    <a:lstStyle/>
                    <a:p>
                      <a:pPr algn="ctr"/>
                      <a:r>
                        <a:rPr lang="es-BO" b="1" dirty="0">
                          <a:solidFill>
                            <a:srgbClr val="7030A0"/>
                          </a:solidFill>
                        </a:rPr>
                        <a:t>CITYC GOUAN</a:t>
                      </a:r>
                    </a:p>
                  </a:txBody>
                  <a:tcPr anchor="ctr"/>
                </a:tc>
                <a:tc>
                  <a:txBody>
                    <a:bodyPr/>
                    <a:lstStyle/>
                    <a:p>
                      <a:pPr algn="ctr"/>
                      <a:endParaRPr lang="es-MX" dirty="0"/>
                    </a:p>
                    <a:p>
                      <a:pPr algn="ctr"/>
                      <a:r>
                        <a:rPr lang="es-BO" dirty="0"/>
                        <a:t>25.000</a:t>
                      </a:r>
                    </a:p>
                  </a:txBody>
                  <a:tcPr anchor="ctr"/>
                </a:tc>
                <a:tc>
                  <a:txBody>
                    <a:bodyPr/>
                    <a:lstStyle/>
                    <a:p>
                      <a:pPr algn="ctr"/>
                      <a:r>
                        <a:rPr lang="es-BO" dirty="0"/>
                        <a:t>857</a:t>
                      </a:r>
                    </a:p>
                  </a:txBody>
                  <a:tcPr anchor="ctr"/>
                </a:tc>
                <a:extLst>
                  <a:ext uri="{0D108BD9-81ED-4DB2-BD59-A6C34878D82A}">
                    <a16:rowId xmlns:a16="http://schemas.microsoft.com/office/drawing/2014/main" val="1007566371"/>
                  </a:ext>
                </a:extLst>
              </a:tr>
              <a:tr h="370840">
                <a:tc>
                  <a:txBody>
                    <a:bodyPr/>
                    <a:lstStyle/>
                    <a:p>
                      <a:pPr algn="ctr"/>
                      <a:r>
                        <a:rPr lang="es-MX" b="0" dirty="0"/>
                        <a:t>Salar de Pasto Grande</a:t>
                      </a:r>
                      <a:endParaRPr lang="es-BO" b="0" dirty="0"/>
                    </a:p>
                  </a:txBody>
                  <a:tcPr anchor="ctr"/>
                </a:tc>
                <a:tc>
                  <a:txBody>
                    <a:bodyPr/>
                    <a:lstStyle/>
                    <a:p>
                      <a:pPr algn="ctr"/>
                      <a:r>
                        <a:rPr lang="es-MX" b="1" dirty="0">
                          <a:solidFill>
                            <a:srgbClr val="0070C0"/>
                          </a:solidFill>
                        </a:rPr>
                        <a:t>URANIUM ONE - ROSATOM</a:t>
                      </a:r>
                      <a:endParaRPr lang="es-BO" b="1" dirty="0">
                        <a:solidFill>
                          <a:srgbClr val="0070C0"/>
                        </a:solidFill>
                      </a:endParaRPr>
                    </a:p>
                  </a:txBody>
                  <a:tcPr anchor="ctr"/>
                </a:tc>
                <a:tc>
                  <a:txBody>
                    <a:bodyPr/>
                    <a:lstStyle/>
                    <a:p>
                      <a:pPr algn="ctr"/>
                      <a:r>
                        <a:rPr lang="es-MX" dirty="0"/>
                        <a:t>25.000</a:t>
                      </a:r>
                      <a:endParaRPr lang="es-BO" dirty="0"/>
                    </a:p>
                  </a:txBody>
                  <a:tcPr anchor="ctr"/>
                </a:tc>
                <a:tc>
                  <a:txBody>
                    <a:bodyPr/>
                    <a:lstStyle/>
                    <a:p>
                      <a:pPr algn="ctr"/>
                      <a:r>
                        <a:rPr lang="es-MX" dirty="0"/>
                        <a:t>578</a:t>
                      </a:r>
                      <a:endParaRPr lang="es-BO" dirty="0"/>
                    </a:p>
                  </a:txBody>
                  <a:tcPr anchor="ctr"/>
                </a:tc>
                <a:extLst>
                  <a:ext uri="{0D108BD9-81ED-4DB2-BD59-A6C34878D82A}">
                    <a16:rowId xmlns:a16="http://schemas.microsoft.com/office/drawing/2014/main" val="1023239534"/>
                  </a:ext>
                </a:extLst>
              </a:tr>
              <a:tr h="370840">
                <a:tc>
                  <a:txBody>
                    <a:bodyPr/>
                    <a:lstStyle/>
                    <a:p>
                      <a:pPr algn="ctr"/>
                      <a:endParaRPr lang="es-BO" dirty="0"/>
                    </a:p>
                  </a:txBody>
                  <a:tcPr anchor="ctr"/>
                </a:tc>
                <a:tc>
                  <a:txBody>
                    <a:bodyPr/>
                    <a:lstStyle/>
                    <a:p>
                      <a:pPr algn="ctr"/>
                      <a:endParaRPr lang="es-BO" dirty="0"/>
                    </a:p>
                  </a:txBody>
                  <a:tcPr anchor="ctr"/>
                </a:tc>
                <a:tc>
                  <a:txBody>
                    <a:bodyPr/>
                    <a:lstStyle/>
                    <a:p>
                      <a:pPr algn="ctr"/>
                      <a:r>
                        <a:rPr lang="es-MX" b="1" dirty="0"/>
                        <a:t>100.000</a:t>
                      </a:r>
                      <a:endParaRPr lang="es-BO" b="1" dirty="0"/>
                    </a:p>
                  </a:txBody>
                  <a:tcPr anchor="ctr">
                    <a:solidFill>
                      <a:schemeClr val="accent1">
                        <a:lumMod val="60000"/>
                        <a:lumOff val="40000"/>
                      </a:schemeClr>
                    </a:solidFill>
                  </a:tcPr>
                </a:tc>
                <a:tc>
                  <a:txBody>
                    <a:bodyPr/>
                    <a:lstStyle/>
                    <a:p>
                      <a:pPr algn="ctr"/>
                      <a:r>
                        <a:rPr lang="es-MX" b="1" dirty="0"/>
                        <a:t>2.835</a:t>
                      </a:r>
                      <a:endParaRPr lang="es-BO" b="1" dirty="0"/>
                    </a:p>
                  </a:txBody>
                  <a:tcPr anchor="ctr">
                    <a:solidFill>
                      <a:schemeClr val="accent1">
                        <a:lumMod val="60000"/>
                        <a:lumOff val="40000"/>
                      </a:schemeClr>
                    </a:solidFill>
                  </a:tcPr>
                </a:tc>
                <a:extLst>
                  <a:ext uri="{0D108BD9-81ED-4DB2-BD59-A6C34878D82A}">
                    <a16:rowId xmlns:a16="http://schemas.microsoft.com/office/drawing/2014/main" val="3972729030"/>
                  </a:ext>
                </a:extLst>
              </a:tr>
            </a:tbl>
          </a:graphicData>
        </a:graphic>
      </p:graphicFrame>
      <p:sp>
        <p:nvSpPr>
          <p:cNvPr id="3" name="CuadroTexto 2">
            <a:extLst>
              <a:ext uri="{FF2B5EF4-FFF2-40B4-BE49-F238E27FC236}">
                <a16:creationId xmlns:a16="http://schemas.microsoft.com/office/drawing/2014/main" id="{B82FE217-E7D8-49EB-A4D8-EB168A32ED71}"/>
              </a:ext>
            </a:extLst>
          </p:cNvPr>
          <p:cNvSpPr txBox="1"/>
          <p:nvPr/>
        </p:nvSpPr>
        <p:spPr>
          <a:xfrm>
            <a:off x="9000565" y="5706478"/>
            <a:ext cx="1577789" cy="261610"/>
          </a:xfrm>
          <a:prstGeom prst="rect">
            <a:avLst/>
          </a:prstGeom>
          <a:noFill/>
        </p:spPr>
        <p:txBody>
          <a:bodyPr wrap="square" rtlCol="0">
            <a:spAutoFit/>
          </a:bodyPr>
          <a:lstStyle/>
          <a:p>
            <a:r>
              <a:rPr lang="es-ES" sz="1100" dirty="0"/>
              <a:t>Fuente: Mondaca, 2024</a:t>
            </a:r>
            <a:endParaRPr lang="es-BO" sz="1100" dirty="0"/>
          </a:p>
        </p:txBody>
      </p:sp>
    </p:spTree>
    <p:extLst>
      <p:ext uri="{BB962C8B-B14F-4D97-AF65-F5344CB8AC3E}">
        <p14:creationId xmlns:p14="http://schemas.microsoft.com/office/powerpoint/2010/main" val="3909715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6613B821-64A8-4D4B-96D3-FFBECA0B9EC7}"/>
              </a:ext>
            </a:extLst>
          </p:cNvPr>
          <p:cNvSpPr txBox="1"/>
          <p:nvPr/>
        </p:nvSpPr>
        <p:spPr>
          <a:xfrm>
            <a:off x="8000492" y="473163"/>
            <a:ext cx="2169459" cy="369332"/>
          </a:xfrm>
          <a:prstGeom prst="rect">
            <a:avLst/>
          </a:prstGeom>
          <a:noFill/>
        </p:spPr>
        <p:txBody>
          <a:bodyPr wrap="square" rtlCol="0">
            <a:spAutoFit/>
          </a:bodyPr>
          <a:lstStyle/>
          <a:p>
            <a:r>
              <a:rPr lang="es-ES" dirty="0"/>
              <a:t>26 de enero de 2024</a:t>
            </a:r>
            <a:endParaRPr lang="es-BO" dirty="0"/>
          </a:p>
        </p:txBody>
      </p:sp>
      <p:pic>
        <p:nvPicPr>
          <p:cNvPr id="9" name="Picture 2" descr="Puede ser una imagen de texto que dice &quot;Yacimientosde BOLIVIA EMPRESA LIMITED COMUNICADO La Empresa Pública Nacional Estratégica Yacimientos Bolivianos (YLB), dependiente del Ministerio Hidrocarburos Energías hace conocer población general listado empresas que presentaron sus propuestas convocatoria internacional de &quot;Expresiones interés sobre desarrollo proyectos tecnología para aprovechamiento recursos evaporíticos&quot; de acuerdo siguiente detalle: SCIENCE TECHNOLOGY EMPRESA SCIENCE SUCURSAL BOMBAS MATERIALESY TECNOLOGIASS.A CONSULTRIATD De acuerdo convocatoria apertura sobres se realizó lanzada jueves de marzo, COMPANY INC./LITHIUM Û ROSATOM 26 enero presente, las propuestas fueron recibidas por YLB hasta oresencia Notario Fe Pública. miércoles marzo curso. La marzo de 2024&quot;">
            <a:extLst>
              <a:ext uri="{FF2B5EF4-FFF2-40B4-BE49-F238E27FC236}">
                <a16:creationId xmlns:a16="http://schemas.microsoft.com/office/drawing/2014/main" id="{BD441F82-FF19-4B16-BAD1-DE1FB5003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1166"/>
            <a:ext cx="12192000" cy="60420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ED8D6836-FF26-471A-B4DB-EA13D48CCDDA}"/>
              </a:ext>
            </a:extLst>
          </p:cNvPr>
          <p:cNvPicPr>
            <a:picLocks noChangeAspect="1"/>
          </p:cNvPicPr>
          <p:nvPr/>
        </p:nvPicPr>
        <p:blipFill>
          <a:blip r:embed="rId3"/>
          <a:stretch>
            <a:fillRect/>
          </a:stretch>
        </p:blipFill>
        <p:spPr>
          <a:xfrm>
            <a:off x="228092" y="219074"/>
            <a:ext cx="7616026" cy="2748244"/>
          </a:xfrm>
          <a:prstGeom prst="rect">
            <a:avLst/>
          </a:prstGeom>
        </p:spPr>
      </p:pic>
    </p:spTree>
    <p:extLst>
      <p:ext uri="{BB962C8B-B14F-4D97-AF65-F5344CB8AC3E}">
        <p14:creationId xmlns:p14="http://schemas.microsoft.com/office/powerpoint/2010/main" val="3172123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5637247-0039-4BB9-868C-00CE04345D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2683"/>
            <a:ext cx="12192000" cy="5192587"/>
          </a:xfrm>
          <a:prstGeom prst="rect">
            <a:avLst/>
          </a:prstGeom>
        </p:spPr>
      </p:pic>
      <p:sp>
        <p:nvSpPr>
          <p:cNvPr id="6" name="CuadroTexto 5">
            <a:extLst>
              <a:ext uri="{FF2B5EF4-FFF2-40B4-BE49-F238E27FC236}">
                <a16:creationId xmlns:a16="http://schemas.microsoft.com/office/drawing/2014/main" id="{33456742-BD6F-4D28-8715-F423A8D0E184}"/>
              </a:ext>
            </a:extLst>
          </p:cNvPr>
          <p:cNvSpPr txBox="1"/>
          <p:nvPr/>
        </p:nvSpPr>
        <p:spPr>
          <a:xfrm>
            <a:off x="3870512" y="388064"/>
            <a:ext cx="4450976" cy="369332"/>
          </a:xfrm>
          <a:prstGeom prst="rect">
            <a:avLst/>
          </a:prstGeom>
          <a:noFill/>
        </p:spPr>
        <p:txBody>
          <a:bodyPr wrap="square" rtlCol="0">
            <a:spAutoFit/>
          </a:bodyPr>
          <a:lstStyle/>
          <a:p>
            <a:r>
              <a:rPr lang="es-ES" b="1" dirty="0"/>
              <a:t>CHINA: IMPORTACIONES DESDE BOLIVIA</a:t>
            </a:r>
            <a:endParaRPr lang="es-BO" b="1" dirty="0"/>
          </a:p>
        </p:txBody>
      </p:sp>
      <p:sp>
        <p:nvSpPr>
          <p:cNvPr id="7" name="CuadroTexto 6">
            <a:extLst>
              <a:ext uri="{FF2B5EF4-FFF2-40B4-BE49-F238E27FC236}">
                <a16:creationId xmlns:a16="http://schemas.microsoft.com/office/drawing/2014/main" id="{5F31EBAF-50D6-4565-9C9C-66B9A75473D3}"/>
              </a:ext>
            </a:extLst>
          </p:cNvPr>
          <p:cNvSpPr txBox="1"/>
          <p:nvPr/>
        </p:nvSpPr>
        <p:spPr>
          <a:xfrm>
            <a:off x="770966" y="6482057"/>
            <a:ext cx="1434352" cy="276999"/>
          </a:xfrm>
          <a:prstGeom prst="rect">
            <a:avLst/>
          </a:prstGeom>
          <a:noFill/>
        </p:spPr>
        <p:txBody>
          <a:bodyPr wrap="square" rtlCol="0">
            <a:spAutoFit/>
          </a:bodyPr>
          <a:lstStyle/>
          <a:p>
            <a:r>
              <a:rPr lang="es-ES" sz="1200" dirty="0"/>
              <a:t>Fuente: OEC, 2022</a:t>
            </a:r>
            <a:endParaRPr lang="es-BO" sz="1200" dirty="0"/>
          </a:p>
        </p:txBody>
      </p:sp>
    </p:spTree>
    <p:extLst>
      <p:ext uri="{BB962C8B-B14F-4D97-AF65-F5344CB8AC3E}">
        <p14:creationId xmlns:p14="http://schemas.microsoft.com/office/powerpoint/2010/main" val="174320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FC627519-1E26-4D84-9351-F5682646E0FB}"/>
              </a:ext>
            </a:extLst>
          </p:cNvPr>
          <p:cNvGraphicFramePr>
            <a:graphicFrameLocks noGrp="1"/>
          </p:cNvGraphicFramePr>
          <p:nvPr>
            <p:extLst>
              <p:ext uri="{D42A27DB-BD31-4B8C-83A1-F6EECF244321}">
                <p14:modId xmlns:p14="http://schemas.microsoft.com/office/powerpoint/2010/main" val="1004898144"/>
              </p:ext>
            </p:extLst>
          </p:nvPr>
        </p:nvGraphicFramePr>
        <p:xfrm>
          <a:off x="1699558" y="3429000"/>
          <a:ext cx="8255000" cy="1714500"/>
        </p:xfrm>
        <a:graphic>
          <a:graphicData uri="http://schemas.openxmlformats.org/drawingml/2006/table">
            <a:tbl>
              <a:tblPr>
                <a:tableStyleId>{5C22544A-7EE6-4342-B048-85BDC9FD1C3A}</a:tableStyleId>
              </a:tblPr>
              <a:tblGrid>
                <a:gridCol w="5118100">
                  <a:extLst>
                    <a:ext uri="{9D8B030D-6E8A-4147-A177-3AD203B41FA5}">
                      <a16:colId xmlns:a16="http://schemas.microsoft.com/office/drawing/2014/main" val="3391624581"/>
                    </a:ext>
                  </a:extLst>
                </a:gridCol>
                <a:gridCol w="787400">
                  <a:extLst>
                    <a:ext uri="{9D8B030D-6E8A-4147-A177-3AD203B41FA5}">
                      <a16:colId xmlns:a16="http://schemas.microsoft.com/office/drawing/2014/main" val="79589023"/>
                    </a:ext>
                  </a:extLst>
                </a:gridCol>
                <a:gridCol w="1562100">
                  <a:extLst>
                    <a:ext uri="{9D8B030D-6E8A-4147-A177-3AD203B41FA5}">
                      <a16:colId xmlns:a16="http://schemas.microsoft.com/office/drawing/2014/main" val="3182398726"/>
                    </a:ext>
                  </a:extLst>
                </a:gridCol>
                <a:gridCol w="787400">
                  <a:extLst>
                    <a:ext uri="{9D8B030D-6E8A-4147-A177-3AD203B41FA5}">
                      <a16:colId xmlns:a16="http://schemas.microsoft.com/office/drawing/2014/main" val="2354518741"/>
                    </a:ext>
                  </a:extLst>
                </a:gridCol>
              </a:tblGrid>
              <a:tr h="182880">
                <a:tc>
                  <a:txBody>
                    <a:bodyPr/>
                    <a:lstStyle/>
                    <a:p>
                      <a:pPr algn="l" fontAlgn="b"/>
                      <a:r>
                        <a:rPr lang="en-US" sz="1100" u="none" strike="noStrike" dirty="0">
                          <a:effectLst/>
                        </a:rPr>
                        <a:t>HONG KONG CBC INVESTMENT LIMITED SUCURSAL BOLIVIA</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BO" sz="1100" u="none" strike="noStrike" dirty="0">
                          <a:effectLst/>
                        </a:rPr>
                        <a:t>CHINA</a:t>
                      </a:r>
                      <a:endParaRPr lang="es-B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BO" sz="1100" u="none" strike="noStrike">
                          <a:effectLst/>
                        </a:rPr>
                        <a:t>Uyuni</a:t>
                      </a:r>
                      <a:endParaRPr lang="es-B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BO" sz="1100" u="none" strike="noStrike">
                          <a:effectLst/>
                        </a:rPr>
                        <a:t>EDL salmuera residual</a:t>
                      </a:r>
                      <a:endParaRPr lang="es-BO"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020028831"/>
                  </a:ext>
                </a:extLst>
              </a:tr>
              <a:tr h="182880">
                <a:tc>
                  <a:txBody>
                    <a:bodyPr/>
                    <a:lstStyle/>
                    <a:p>
                      <a:pPr algn="l" fontAlgn="b"/>
                      <a:r>
                        <a:rPr lang="en-US" sz="1100" u="none" strike="noStrike" dirty="0">
                          <a:effectLst/>
                        </a:rPr>
                        <a:t>QINGHAI CITIC GUOAN SCIENCE AND TECHNOLOGY DEVELOPMEN CO., LTD</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BO" sz="1100" u="none" strike="noStrike">
                          <a:effectLst/>
                        </a:rPr>
                        <a:t>CHINA</a:t>
                      </a:r>
                      <a:endParaRPr lang="es-B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BO" sz="1100" u="none" strike="noStrike">
                          <a:effectLst/>
                        </a:rPr>
                        <a:t>7 salares</a:t>
                      </a:r>
                      <a:endParaRPr lang="es-B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BO" sz="1100" u="none" strike="noStrike">
                          <a:effectLst/>
                        </a:rPr>
                        <a:t>EDL salmuera de pozo</a:t>
                      </a:r>
                      <a:endParaRPr lang="es-BO"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508203108"/>
                  </a:ext>
                </a:extLst>
              </a:tr>
              <a:tr h="182880">
                <a:tc>
                  <a:txBody>
                    <a:bodyPr/>
                    <a:lstStyle/>
                    <a:p>
                      <a:pPr algn="l" fontAlgn="b"/>
                      <a:r>
                        <a:rPr lang="es-BO" sz="1100" u="none" strike="noStrike">
                          <a:effectLst/>
                        </a:rPr>
                        <a:t>CHINA MACHINERY CORPORATION SUCURSAL BOLIVIA</a:t>
                      </a:r>
                      <a:endParaRPr lang="es-B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BO" sz="1100" u="none" strike="noStrike">
                          <a:effectLst/>
                        </a:rPr>
                        <a:t>CHINA</a:t>
                      </a:r>
                      <a:endParaRPr lang="es-B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BO" sz="1100" u="none" strike="noStrike">
                          <a:effectLst/>
                        </a:rPr>
                        <a:t>7 salares</a:t>
                      </a:r>
                      <a:endParaRPr lang="es-B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BO" sz="1100" u="none" strike="noStrike">
                          <a:effectLst/>
                        </a:rPr>
                        <a:t>EDL salmuera de pozo</a:t>
                      </a:r>
                      <a:endParaRPr lang="es-BO"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35178312"/>
                  </a:ext>
                </a:extLst>
              </a:tr>
              <a:tr h="182880">
                <a:tc>
                  <a:txBody>
                    <a:bodyPr/>
                    <a:lstStyle/>
                    <a:p>
                      <a:pPr algn="l" fontAlgn="b"/>
                      <a:r>
                        <a:rPr lang="es-ES" sz="1100" u="none" strike="noStrike">
                          <a:effectLst/>
                        </a:rPr>
                        <a:t>XI'AN LANSHEN NUEVOS MATERIALES Y TECNOLOGIAS S.A. </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BO" sz="1100" u="none" strike="noStrike">
                          <a:effectLst/>
                        </a:rPr>
                        <a:t>CHINA</a:t>
                      </a:r>
                      <a:endParaRPr lang="es-B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BO" sz="1100" u="none" strike="noStrike">
                          <a:effectLst/>
                        </a:rPr>
                        <a:t>Chiguana y EMPEXA</a:t>
                      </a:r>
                      <a:endParaRPr lang="es-B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BO" sz="1100" u="none" strike="noStrike">
                          <a:effectLst/>
                        </a:rPr>
                        <a:t>EDL salmuera de pozo</a:t>
                      </a:r>
                      <a:endParaRPr lang="es-BO"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51696153"/>
                  </a:ext>
                </a:extLst>
              </a:tr>
              <a:tr h="182880">
                <a:tc>
                  <a:txBody>
                    <a:bodyPr/>
                    <a:lstStyle/>
                    <a:p>
                      <a:pPr algn="l" fontAlgn="b"/>
                      <a:r>
                        <a:rPr lang="es-ES" sz="1100" u="none" strike="noStrike">
                          <a:effectLst/>
                        </a:rPr>
                        <a:t>AMERICA BAOCHENG DESARROLLO Y TECNOLOGIA DEL SALAR S.R.L.</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BO" sz="1100" u="none" strike="noStrike">
                          <a:effectLst/>
                        </a:rPr>
                        <a:t>CHINA</a:t>
                      </a:r>
                      <a:endParaRPr lang="es-B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BO" sz="1100" u="none" strike="noStrike">
                          <a:effectLst/>
                        </a:rPr>
                        <a:t>Uyuni y Pastos Grandes</a:t>
                      </a:r>
                      <a:endParaRPr lang="es-B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BO" sz="1100" u="none" strike="noStrike" dirty="0">
                          <a:effectLst/>
                        </a:rPr>
                        <a:t>Tratamiento de residuos</a:t>
                      </a:r>
                      <a:endParaRPr lang="es-B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647825654"/>
                  </a:ext>
                </a:extLst>
              </a:tr>
            </a:tbl>
          </a:graphicData>
        </a:graphic>
      </p:graphicFrame>
      <p:pic>
        <p:nvPicPr>
          <p:cNvPr id="6" name="Imagen 5">
            <a:extLst>
              <a:ext uri="{FF2B5EF4-FFF2-40B4-BE49-F238E27FC236}">
                <a16:creationId xmlns:a16="http://schemas.microsoft.com/office/drawing/2014/main" id="{B5D97C9D-5AC2-419F-B288-45C4286EAE9E}"/>
              </a:ext>
            </a:extLst>
          </p:cNvPr>
          <p:cNvPicPr>
            <a:picLocks noChangeAspect="1"/>
          </p:cNvPicPr>
          <p:nvPr/>
        </p:nvPicPr>
        <p:blipFill>
          <a:blip r:embed="rId2"/>
          <a:stretch>
            <a:fillRect/>
          </a:stretch>
        </p:blipFill>
        <p:spPr>
          <a:xfrm>
            <a:off x="1925826" y="877691"/>
            <a:ext cx="7612622" cy="1786269"/>
          </a:xfrm>
          <a:prstGeom prst="rect">
            <a:avLst/>
          </a:prstGeom>
        </p:spPr>
      </p:pic>
      <p:sp>
        <p:nvSpPr>
          <p:cNvPr id="2" name="CuadroTexto 1">
            <a:extLst>
              <a:ext uri="{FF2B5EF4-FFF2-40B4-BE49-F238E27FC236}">
                <a16:creationId xmlns:a16="http://schemas.microsoft.com/office/drawing/2014/main" id="{C5A2211E-94CB-447C-93BA-ECAFC3D05811}"/>
              </a:ext>
            </a:extLst>
          </p:cNvPr>
          <p:cNvSpPr txBox="1"/>
          <p:nvPr/>
        </p:nvSpPr>
        <p:spPr>
          <a:xfrm>
            <a:off x="3724835" y="5737411"/>
            <a:ext cx="4742330" cy="646331"/>
          </a:xfrm>
          <a:prstGeom prst="rect">
            <a:avLst/>
          </a:prstGeom>
          <a:noFill/>
        </p:spPr>
        <p:txBody>
          <a:bodyPr wrap="square" rtlCol="0">
            <a:spAutoFit/>
          </a:bodyPr>
          <a:lstStyle/>
          <a:p>
            <a:r>
              <a:rPr lang="es-ES" dirty="0"/>
              <a:t>En esta segunda convocatoria también destaca la participación de varias empresas europeas</a:t>
            </a:r>
            <a:endParaRPr lang="es-BO" dirty="0"/>
          </a:p>
        </p:txBody>
      </p:sp>
    </p:spTree>
    <p:extLst>
      <p:ext uri="{BB962C8B-B14F-4D97-AF65-F5344CB8AC3E}">
        <p14:creationId xmlns:p14="http://schemas.microsoft.com/office/powerpoint/2010/main" val="1923323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761677A-C4AB-44E3-A120-553F1072F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48992" cy="6858000"/>
          </a:xfrm>
          <a:prstGeom prst="rect">
            <a:avLst/>
          </a:prstGeom>
        </p:spPr>
      </p:pic>
      <p:pic>
        <p:nvPicPr>
          <p:cNvPr id="7" name="Imagen 6">
            <a:extLst>
              <a:ext uri="{FF2B5EF4-FFF2-40B4-BE49-F238E27FC236}">
                <a16:creationId xmlns:a16="http://schemas.microsoft.com/office/drawing/2014/main" id="{FDEC070E-780C-4643-B4FF-DC8AF61A5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901" y="0"/>
            <a:ext cx="4848992" cy="6858000"/>
          </a:xfrm>
          <a:prstGeom prst="rect">
            <a:avLst/>
          </a:prstGeom>
        </p:spPr>
      </p:pic>
      <p:pic>
        <p:nvPicPr>
          <p:cNvPr id="9" name="Imagen 8">
            <a:extLst>
              <a:ext uri="{FF2B5EF4-FFF2-40B4-BE49-F238E27FC236}">
                <a16:creationId xmlns:a16="http://schemas.microsoft.com/office/drawing/2014/main" id="{62B44D94-6AB1-48F3-A501-58FE4F3DA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1" y="0"/>
            <a:ext cx="4701530" cy="6858000"/>
          </a:xfrm>
          <a:prstGeom prst="rect">
            <a:avLst/>
          </a:prstGeom>
        </p:spPr>
      </p:pic>
      <p:sp>
        <p:nvSpPr>
          <p:cNvPr id="10" name="CuadroTexto 9">
            <a:extLst>
              <a:ext uri="{FF2B5EF4-FFF2-40B4-BE49-F238E27FC236}">
                <a16:creationId xmlns:a16="http://schemas.microsoft.com/office/drawing/2014/main" id="{D6BD1931-FB1B-4A65-B503-7D2BDD09BE0F}"/>
              </a:ext>
            </a:extLst>
          </p:cNvPr>
          <p:cNvSpPr txBox="1"/>
          <p:nvPr/>
        </p:nvSpPr>
        <p:spPr>
          <a:xfrm>
            <a:off x="156880" y="5783142"/>
            <a:ext cx="1264023" cy="276999"/>
          </a:xfrm>
          <a:prstGeom prst="rect">
            <a:avLst/>
          </a:prstGeom>
          <a:noFill/>
        </p:spPr>
        <p:txBody>
          <a:bodyPr wrap="square" rtlCol="0">
            <a:spAutoFit/>
          </a:bodyPr>
          <a:lstStyle/>
          <a:p>
            <a:r>
              <a:rPr lang="es-ES" sz="1200" dirty="0"/>
              <a:t>DS 2311 de 2015</a:t>
            </a:r>
            <a:endParaRPr lang="es-BO" sz="1200" dirty="0"/>
          </a:p>
        </p:txBody>
      </p:sp>
      <p:sp>
        <p:nvSpPr>
          <p:cNvPr id="11" name="CuadroTexto 10">
            <a:extLst>
              <a:ext uri="{FF2B5EF4-FFF2-40B4-BE49-F238E27FC236}">
                <a16:creationId xmlns:a16="http://schemas.microsoft.com/office/drawing/2014/main" id="{6765805C-9604-47EE-BBC5-3C8B2ECBD87D}"/>
              </a:ext>
            </a:extLst>
          </p:cNvPr>
          <p:cNvSpPr txBox="1"/>
          <p:nvPr/>
        </p:nvSpPr>
        <p:spPr>
          <a:xfrm>
            <a:off x="3810001" y="5783142"/>
            <a:ext cx="1290917" cy="276999"/>
          </a:xfrm>
          <a:prstGeom prst="rect">
            <a:avLst/>
          </a:prstGeom>
          <a:noFill/>
        </p:spPr>
        <p:txBody>
          <a:bodyPr wrap="square" rtlCol="0">
            <a:spAutoFit/>
          </a:bodyPr>
          <a:lstStyle/>
          <a:p>
            <a:r>
              <a:rPr lang="es-ES" sz="1200" dirty="0"/>
              <a:t>1ra convocatoria</a:t>
            </a:r>
            <a:endParaRPr lang="es-BO" sz="1200" dirty="0"/>
          </a:p>
        </p:txBody>
      </p:sp>
      <p:sp>
        <p:nvSpPr>
          <p:cNvPr id="12" name="CuadroTexto 11">
            <a:extLst>
              <a:ext uri="{FF2B5EF4-FFF2-40B4-BE49-F238E27FC236}">
                <a16:creationId xmlns:a16="http://schemas.microsoft.com/office/drawing/2014/main" id="{439F530F-0E93-4F2F-9F42-BD0B4BEF726E}"/>
              </a:ext>
            </a:extLst>
          </p:cNvPr>
          <p:cNvSpPr txBox="1"/>
          <p:nvPr/>
        </p:nvSpPr>
        <p:spPr>
          <a:xfrm>
            <a:off x="7763434" y="5783142"/>
            <a:ext cx="1290917" cy="276999"/>
          </a:xfrm>
          <a:prstGeom prst="rect">
            <a:avLst/>
          </a:prstGeom>
          <a:noFill/>
        </p:spPr>
        <p:txBody>
          <a:bodyPr wrap="square" rtlCol="0">
            <a:spAutoFit/>
          </a:bodyPr>
          <a:lstStyle/>
          <a:p>
            <a:r>
              <a:rPr lang="es-ES" sz="1200" dirty="0"/>
              <a:t>2da convocatoria</a:t>
            </a:r>
            <a:endParaRPr lang="es-BO" sz="1200" dirty="0"/>
          </a:p>
        </p:txBody>
      </p:sp>
      <p:sp>
        <p:nvSpPr>
          <p:cNvPr id="2" name="CuadroTexto 1">
            <a:extLst>
              <a:ext uri="{FF2B5EF4-FFF2-40B4-BE49-F238E27FC236}">
                <a16:creationId xmlns:a16="http://schemas.microsoft.com/office/drawing/2014/main" id="{AD2CC257-EFC1-41D8-9830-D6D5E01587FA}"/>
              </a:ext>
            </a:extLst>
          </p:cNvPr>
          <p:cNvSpPr txBox="1"/>
          <p:nvPr/>
        </p:nvSpPr>
        <p:spPr>
          <a:xfrm>
            <a:off x="224118" y="6203576"/>
            <a:ext cx="1532964" cy="461665"/>
          </a:xfrm>
          <a:prstGeom prst="rect">
            <a:avLst/>
          </a:prstGeom>
          <a:noFill/>
        </p:spPr>
        <p:txBody>
          <a:bodyPr wrap="square" rtlCol="0">
            <a:spAutoFit/>
          </a:bodyPr>
          <a:lstStyle/>
          <a:p>
            <a:r>
              <a:rPr lang="es-ES" sz="1200" dirty="0"/>
              <a:t>26 entre salares y lagunas saladas</a:t>
            </a:r>
            <a:endParaRPr lang="es-BO" sz="1200" dirty="0"/>
          </a:p>
        </p:txBody>
      </p:sp>
      <p:sp>
        <p:nvSpPr>
          <p:cNvPr id="3" name="CuadroTexto 2">
            <a:extLst>
              <a:ext uri="{FF2B5EF4-FFF2-40B4-BE49-F238E27FC236}">
                <a16:creationId xmlns:a16="http://schemas.microsoft.com/office/drawing/2014/main" id="{41DBD405-96F4-485F-9784-C33705B7B399}"/>
              </a:ext>
            </a:extLst>
          </p:cNvPr>
          <p:cNvSpPr txBox="1"/>
          <p:nvPr/>
        </p:nvSpPr>
        <p:spPr>
          <a:xfrm>
            <a:off x="7974104" y="3244334"/>
            <a:ext cx="618564" cy="184666"/>
          </a:xfrm>
          <a:prstGeom prst="rect">
            <a:avLst/>
          </a:prstGeom>
          <a:noFill/>
        </p:spPr>
        <p:txBody>
          <a:bodyPr wrap="square" rtlCol="0">
            <a:spAutoFit/>
          </a:bodyPr>
          <a:lstStyle/>
          <a:p>
            <a:r>
              <a:rPr lang="es-ES" sz="600" dirty="0"/>
              <a:t>EMPEXA</a:t>
            </a:r>
            <a:endParaRPr lang="es-BO" sz="600" dirty="0"/>
          </a:p>
        </p:txBody>
      </p:sp>
      <p:sp>
        <p:nvSpPr>
          <p:cNvPr id="13" name="CuadroTexto 12">
            <a:extLst>
              <a:ext uri="{FF2B5EF4-FFF2-40B4-BE49-F238E27FC236}">
                <a16:creationId xmlns:a16="http://schemas.microsoft.com/office/drawing/2014/main" id="{99A3EED0-B46B-4811-B9FE-DF518C42995B}"/>
              </a:ext>
            </a:extLst>
          </p:cNvPr>
          <p:cNvSpPr txBox="1"/>
          <p:nvPr/>
        </p:nvSpPr>
        <p:spPr>
          <a:xfrm>
            <a:off x="8283386" y="4554079"/>
            <a:ext cx="618564" cy="184666"/>
          </a:xfrm>
          <a:prstGeom prst="rect">
            <a:avLst/>
          </a:prstGeom>
          <a:noFill/>
        </p:spPr>
        <p:txBody>
          <a:bodyPr wrap="square" rtlCol="0">
            <a:spAutoFit/>
          </a:bodyPr>
          <a:lstStyle/>
          <a:p>
            <a:r>
              <a:rPr lang="es-ES" sz="600" dirty="0"/>
              <a:t>CHIGUANA</a:t>
            </a:r>
            <a:endParaRPr lang="es-BO" sz="600" dirty="0"/>
          </a:p>
        </p:txBody>
      </p:sp>
      <p:cxnSp>
        <p:nvCxnSpPr>
          <p:cNvPr id="6" name="Conector recto de flecha 5">
            <a:extLst>
              <a:ext uri="{FF2B5EF4-FFF2-40B4-BE49-F238E27FC236}">
                <a16:creationId xmlns:a16="http://schemas.microsoft.com/office/drawing/2014/main" id="{E30ED4D5-23E4-4EB8-9605-45C2DBCB3A5A}"/>
              </a:ext>
            </a:extLst>
          </p:cNvPr>
          <p:cNvCxnSpPr/>
          <p:nvPr/>
        </p:nvCxnSpPr>
        <p:spPr>
          <a:xfrm>
            <a:off x="8901953" y="4625788"/>
            <a:ext cx="2241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6DF54E1C-025B-44AA-910F-6B03732A0A9D}"/>
              </a:ext>
            </a:extLst>
          </p:cNvPr>
          <p:cNvCxnSpPr/>
          <p:nvPr/>
        </p:nvCxnSpPr>
        <p:spPr>
          <a:xfrm>
            <a:off x="8408892" y="3336667"/>
            <a:ext cx="277908" cy="159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82A2CC79-1DF5-48BC-B9CF-B2B5BA44AE4D}"/>
              </a:ext>
            </a:extLst>
          </p:cNvPr>
          <p:cNvSpPr txBox="1"/>
          <p:nvPr/>
        </p:nvSpPr>
        <p:spPr>
          <a:xfrm>
            <a:off x="8924359" y="6182071"/>
            <a:ext cx="618564" cy="184666"/>
          </a:xfrm>
          <a:prstGeom prst="rect">
            <a:avLst/>
          </a:prstGeom>
          <a:noFill/>
        </p:spPr>
        <p:txBody>
          <a:bodyPr wrap="square" rtlCol="0">
            <a:spAutoFit/>
          </a:bodyPr>
          <a:lstStyle/>
          <a:p>
            <a:r>
              <a:rPr lang="es-ES" sz="600" dirty="0"/>
              <a:t>CAPINA</a:t>
            </a:r>
            <a:endParaRPr lang="es-BO" sz="600" dirty="0"/>
          </a:p>
        </p:txBody>
      </p:sp>
      <p:sp>
        <p:nvSpPr>
          <p:cNvPr id="16" name="CuadroTexto 15">
            <a:extLst>
              <a:ext uri="{FF2B5EF4-FFF2-40B4-BE49-F238E27FC236}">
                <a16:creationId xmlns:a16="http://schemas.microsoft.com/office/drawing/2014/main" id="{3A559242-ACD4-4C8C-B605-9C1D73C83176}"/>
              </a:ext>
            </a:extLst>
          </p:cNvPr>
          <p:cNvSpPr txBox="1"/>
          <p:nvPr/>
        </p:nvSpPr>
        <p:spPr>
          <a:xfrm>
            <a:off x="8570255" y="5199546"/>
            <a:ext cx="618564" cy="184666"/>
          </a:xfrm>
          <a:prstGeom prst="rect">
            <a:avLst/>
          </a:prstGeom>
          <a:noFill/>
        </p:spPr>
        <p:txBody>
          <a:bodyPr wrap="square" rtlCol="0">
            <a:spAutoFit/>
          </a:bodyPr>
          <a:lstStyle/>
          <a:p>
            <a:r>
              <a:rPr lang="es-ES" sz="600" dirty="0"/>
              <a:t>CAÑAPA</a:t>
            </a:r>
            <a:endParaRPr lang="es-BO" sz="600" dirty="0"/>
          </a:p>
        </p:txBody>
      </p:sp>
      <p:cxnSp>
        <p:nvCxnSpPr>
          <p:cNvPr id="18" name="Conector recto de flecha 17">
            <a:extLst>
              <a:ext uri="{FF2B5EF4-FFF2-40B4-BE49-F238E27FC236}">
                <a16:creationId xmlns:a16="http://schemas.microsoft.com/office/drawing/2014/main" id="{FF7DE85F-3424-4C5B-8890-1EF5B566CE07}"/>
              </a:ext>
            </a:extLst>
          </p:cNvPr>
          <p:cNvCxnSpPr/>
          <p:nvPr/>
        </p:nvCxnSpPr>
        <p:spPr>
          <a:xfrm flipV="1">
            <a:off x="9233641" y="5291879"/>
            <a:ext cx="188265" cy="197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3A23BDE6-ED39-438D-A179-10B63C464640}"/>
              </a:ext>
            </a:extLst>
          </p:cNvPr>
          <p:cNvCxnSpPr/>
          <p:nvPr/>
        </p:nvCxnSpPr>
        <p:spPr>
          <a:xfrm flipV="1">
            <a:off x="9628094" y="6060141"/>
            <a:ext cx="427836" cy="224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323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3805" y="2284078"/>
            <a:ext cx="10515600" cy="1325563"/>
          </a:xfrm>
        </p:spPr>
        <p:txBody>
          <a:bodyPr/>
          <a:lstStyle/>
          <a:p>
            <a:pPr algn="ctr"/>
            <a:r>
              <a:rPr lang="es-BO" dirty="0">
                <a:solidFill>
                  <a:srgbClr val="00B050"/>
                </a:solidFill>
              </a:rPr>
              <a:t>GRACIAS POR SU ATENCION</a:t>
            </a:r>
          </a:p>
        </p:txBody>
      </p:sp>
      <p:sp>
        <p:nvSpPr>
          <p:cNvPr id="4" name="CuadroTexto 3"/>
          <p:cNvSpPr txBox="1"/>
          <p:nvPr/>
        </p:nvSpPr>
        <p:spPr>
          <a:xfrm>
            <a:off x="4520486" y="4211391"/>
            <a:ext cx="2962140" cy="2031325"/>
          </a:xfrm>
          <a:prstGeom prst="rect">
            <a:avLst/>
          </a:prstGeom>
          <a:noFill/>
        </p:spPr>
        <p:txBody>
          <a:bodyPr wrap="square" rtlCol="0">
            <a:spAutoFit/>
          </a:bodyPr>
          <a:lstStyle/>
          <a:p>
            <a:pPr algn="ctr"/>
            <a:r>
              <a:rPr lang="es-BO" dirty="0"/>
              <a:t>Contactos: Jorge </a:t>
            </a:r>
            <a:r>
              <a:rPr lang="es-BO" dirty="0" err="1"/>
              <a:t>Campanini</a:t>
            </a:r>
            <a:endParaRPr lang="es-BO" dirty="0"/>
          </a:p>
          <a:p>
            <a:pPr algn="ctr"/>
            <a:r>
              <a:rPr lang="es-BO" dirty="0">
                <a:hlinkClick r:id="rId2"/>
              </a:rPr>
              <a:t>campanini@hotmail.com</a:t>
            </a:r>
            <a:endParaRPr lang="es-BO" dirty="0"/>
          </a:p>
          <a:p>
            <a:pPr algn="ctr"/>
            <a:r>
              <a:rPr lang="es-BO" dirty="0"/>
              <a:t>@</a:t>
            </a:r>
            <a:r>
              <a:rPr lang="es-BO" dirty="0" err="1"/>
              <a:t>GeorgeCampanini</a:t>
            </a:r>
            <a:endParaRPr lang="es-BO" dirty="0"/>
          </a:p>
          <a:p>
            <a:pPr algn="ctr"/>
            <a:r>
              <a:rPr lang="es-BO" dirty="0"/>
              <a:t>@</a:t>
            </a:r>
            <a:r>
              <a:rPr lang="es-BO" dirty="0" err="1"/>
              <a:t>cedib_com</a:t>
            </a:r>
            <a:endParaRPr lang="es-BO" dirty="0"/>
          </a:p>
          <a:p>
            <a:pPr algn="ctr"/>
            <a:endParaRPr lang="es-BO" dirty="0"/>
          </a:p>
          <a:p>
            <a:pPr algn="ctr"/>
            <a:r>
              <a:rPr lang="es-BO" dirty="0">
                <a:hlinkClick r:id="rId3"/>
              </a:rPr>
              <a:t>http://www.cedib.org</a:t>
            </a:r>
            <a:endParaRPr lang="es-BO" dirty="0"/>
          </a:p>
          <a:p>
            <a:endParaRPr lang="es-BO" dirty="0"/>
          </a:p>
        </p:txBody>
      </p:sp>
    </p:spTree>
    <p:extLst>
      <p:ext uri="{BB962C8B-B14F-4D97-AF65-F5344CB8AC3E}">
        <p14:creationId xmlns:p14="http://schemas.microsoft.com/office/powerpoint/2010/main" val="2084583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6434459-FD62-49EB-B7B6-C6A8EC8AC850}"/>
              </a:ext>
            </a:extLst>
          </p:cNvPr>
          <p:cNvPicPr>
            <a:picLocks noChangeAspect="1"/>
          </p:cNvPicPr>
          <p:nvPr/>
        </p:nvPicPr>
        <p:blipFill>
          <a:blip r:embed="rId2"/>
          <a:stretch>
            <a:fillRect/>
          </a:stretch>
        </p:blipFill>
        <p:spPr>
          <a:xfrm>
            <a:off x="61850" y="1250043"/>
            <a:ext cx="7783171" cy="4590995"/>
          </a:xfrm>
          <a:prstGeom prst="rect">
            <a:avLst/>
          </a:prstGeom>
        </p:spPr>
      </p:pic>
      <p:pic>
        <p:nvPicPr>
          <p:cNvPr id="3" name="Imagen 2">
            <a:extLst>
              <a:ext uri="{FF2B5EF4-FFF2-40B4-BE49-F238E27FC236}">
                <a16:creationId xmlns:a16="http://schemas.microsoft.com/office/drawing/2014/main" id="{B0B6D790-EB19-47CF-8AD1-0CCE1B1B3F65}"/>
              </a:ext>
            </a:extLst>
          </p:cNvPr>
          <p:cNvPicPr>
            <a:picLocks noChangeAspect="1"/>
          </p:cNvPicPr>
          <p:nvPr/>
        </p:nvPicPr>
        <p:blipFill>
          <a:blip r:embed="rId3"/>
          <a:stretch>
            <a:fillRect/>
          </a:stretch>
        </p:blipFill>
        <p:spPr>
          <a:xfrm>
            <a:off x="7845021" y="1883175"/>
            <a:ext cx="4037029" cy="3091649"/>
          </a:xfrm>
          <a:prstGeom prst="rect">
            <a:avLst/>
          </a:prstGeom>
        </p:spPr>
      </p:pic>
    </p:spTree>
    <p:extLst>
      <p:ext uri="{BB962C8B-B14F-4D97-AF65-F5344CB8AC3E}">
        <p14:creationId xmlns:p14="http://schemas.microsoft.com/office/powerpoint/2010/main" val="3990398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B70373F2-2349-40A3-A972-92ECDF62AB2A}"/>
              </a:ext>
            </a:extLst>
          </p:cNvPr>
          <p:cNvGraphicFramePr>
            <a:graphicFrameLocks/>
          </p:cNvGraphicFramePr>
          <p:nvPr>
            <p:extLst>
              <p:ext uri="{D42A27DB-BD31-4B8C-83A1-F6EECF244321}">
                <p14:modId xmlns:p14="http://schemas.microsoft.com/office/powerpoint/2010/main" val="1984839385"/>
              </p:ext>
            </p:extLst>
          </p:nvPr>
        </p:nvGraphicFramePr>
        <p:xfrm>
          <a:off x="125506" y="805367"/>
          <a:ext cx="7512424" cy="5451998"/>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a:extLst>
              <a:ext uri="{FF2B5EF4-FFF2-40B4-BE49-F238E27FC236}">
                <a16:creationId xmlns:a16="http://schemas.microsoft.com/office/drawing/2014/main" id="{D640F191-394F-4428-94E8-53AF6C33145A}"/>
              </a:ext>
            </a:extLst>
          </p:cNvPr>
          <p:cNvSpPr txBox="1"/>
          <p:nvPr/>
        </p:nvSpPr>
        <p:spPr>
          <a:xfrm>
            <a:off x="7933764" y="2238704"/>
            <a:ext cx="3415553" cy="2585323"/>
          </a:xfrm>
          <a:prstGeom prst="rect">
            <a:avLst/>
          </a:prstGeom>
          <a:noFill/>
        </p:spPr>
        <p:txBody>
          <a:bodyPr wrap="square" rtlCol="0">
            <a:spAutoFit/>
          </a:bodyPr>
          <a:lstStyle/>
          <a:p>
            <a:r>
              <a:rPr lang="es-ES" dirty="0"/>
              <a:t>China representa el 62,6% de la deuda bilateral, siendo el principal acreedor en ese sentido.</a:t>
            </a:r>
          </a:p>
          <a:p>
            <a:r>
              <a:rPr lang="es-ES" dirty="0"/>
              <a:t>Pero la mayor parte de la deuda fue contraída con organismos multilaterales. En el marco general de la deuda adquirida por préstamos, China representa el 11,4% del total</a:t>
            </a:r>
            <a:endParaRPr lang="es-BO" dirty="0"/>
          </a:p>
        </p:txBody>
      </p:sp>
      <p:sp>
        <p:nvSpPr>
          <p:cNvPr id="7" name="CuadroTexto 6">
            <a:extLst>
              <a:ext uri="{FF2B5EF4-FFF2-40B4-BE49-F238E27FC236}">
                <a16:creationId xmlns:a16="http://schemas.microsoft.com/office/drawing/2014/main" id="{C9A900E8-08E1-4CD6-A57E-3225DBF63B55}"/>
              </a:ext>
            </a:extLst>
          </p:cNvPr>
          <p:cNvSpPr txBox="1"/>
          <p:nvPr/>
        </p:nvSpPr>
        <p:spPr>
          <a:xfrm>
            <a:off x="582706" y="6463553"/>
            <a:ext cx="5011270" cy="261610"/>
          </a:xfrm>
          <a:prstGeom prst="rect">
            <a:avLst/>
          </a:prstGeom>
          <a:noFill/>
        </p:spPr>
        <p:txBody>
          <a:bodyPr wrap="square" rtlCol="0">
            <a:spAutoFit/>
          </a:bodyPr>
          <a:lstStyle/>
          <a:p>
            <a:r>
              <a:rPr lang="es-ES" sz="1100" dirty="0"/>
              <a:t>Fuente: en base a informes de deuda publica externa, Banco Central de Bolivia, 2024</a:t>
            </a:r>
            <a:endParaRPr lang="es-BO" sz="1100" dirty="0"/>
          </a:p>
        </p:txBody>
      </p:sp>
    </p:spTree>
    <p:extLst>
      <p:ext uri="{BB962C8B-B14F-4D97-AF65-F5344CB8AC3E}">
        <p14:creationId xmlns:p14="http://schemas.microsoft.com/office/powerpoint/2010/main" val="2734786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7555AFC4-7790-476B-9445-40EB97BD0450}"/>
              </a:ext>
            </a:extLst>
          </p:cNvPr>
          <p:cNvGraphicFramePr>
            <a:graphicFrameLocks/>
          </p:cNvGraphicFramePr>
          <p:nvPr>
            <p:extLst>
              <p:ext uri="{D42A27DB-BD31-4B8C-83A1-F6EECF244321}">
                <p14:modId xmlns:p14="http://schemas.microsoft.com/office/powerpoint/2010/main" val="3187166381"/>
              </p:ext>
            </p:extLst>
          </p:nvPr>
        </p:nvGraphicFramePr>
        <p:xfrm>
          <a:off x="349624" y="1050234"/>
          <a:ext cx="8059270" cy="4757531"/>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a:extLst>
              <a:ext uri="{FF2B5EF4-FFF2-40B4-BE49-F238E27FC236}">
                <a16:creationId xmlns:a16="http://schemas.microsoft.com/office/drawing/2014/main" id="{306E5514-8476-40E4-BD84-81F28EB91F68}"/>
              </a:ext>
            </a:extLst>
          </p:cNvPr>
          <p:cNvSpPr txBox="1"/>
          <p:nvPr/>
        </p:nvSpPr>
        <p:spPr>
          <a:xfrm>
            <a:off x="8686800" y="2220138"/>
            <a:ext cx="3227294" cy="2585323"/>
          </a:xfrm>
          <a:prstGeom prst="rect">
            <a:avLst/>
          </a:prstGeom>
          <a:noFill/>
        </p:spPr>
        <p:txBody>
          <a:bodyPr wrap="square" rtlCol="0">
            <a:spAutoFit/>
          </a:bodyPr>
          <a:lstStyle/>
          <a:p>
            <a:r>
              <a:rPr lang="es-ES" dirty="0"/>
              <a:t>El año 2024, Bolivia suscribió nuevos contratos de préstamo con organismos multilaterales, en total 12, distribuidos entre el BID, la CAF y FONPLATA.</a:t>
            </a:r>
          </a:p>
          <a:p>
            <a:r>
              <a:rPr lang="es-ES" dirty="0"/>
              <a:t>Se tiene previsto un nuevo préstamo del EXIMBANK China para la construcción de una planta fundidora de Zinc</a:t>
            </a:r>
            <a:endParaRPr lang="es-BO" dirty="0"/>
          </a:p>
        </p:txBody>
      </p:sp>
      <p:sp>
        <p:nvSpPr>
          <p:cNvPr id="6" name="CuadroTexto 5">
            <a:extLst>
              <a:ext uri="{FF2B5EF4-FFF2-40B4-BE49-F238E27FC236}">
                <a16:creationId xmlns:a16="http://schemas.microsoft.com/office/drawing/2014/main" id="{56D45074-EF85-4AA4-9A28-003192873AC5}"/>
              </a:ext>
            </a:extLst>
          </p:cNvPr>
          <p:cNvSpPr txBox="1"/>
          <p:nvPr/>
        </p:nvSpPr>
        <p:spPr>
          <a:xfrm>
            <a:off x="430306" y="6015318"/>
            <a:ext cx="5011270" cy="261610"/>
          </a:xfrm>
          <a:prstGeom prst="rect">
            <a:avLst/>
          </a:prstGeom>
          <a:noFill/>
        </p:spPr>
        <p:txBody>
          <a:bodyPr wrap="square" rtlCol="0">
            <a:spAutoFit/>
          </a:bodyPr>
          <a:lstStyle/>
          <a:p>
            <a:r>
              <a:rPr lang="es-ES" sz="1100" dirty="0"/>
              <a:t>Fuente: en base a informes de deuda publica externa, Banco Central de Bolivia, 2024</a:t>
            </a:r>
            <a:endParaRPr lang="es-BO" sz="1100" dirty="0"/>
          </a:p>
        </p:txBody>
      </p:sp>
    </p:spTree>
    <p:extLst>
      <p:ext uri="{BB962C8B-B14F-4D97-AF65-F5344CB8AC3E}">
        <p14:creationId xmlns:p14="http://schemas.microsoft.com/office/powerpoint/2010/main" val="4131280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http://spanish.cwe.cn/images/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858" y="2533345"/>
            <a:ext cx="4552882" cy="7827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img.diytrade.com/cdimg/1077495/11654810/-1/1262831786/Vicstar_Machinery_co_lt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6275" y="2731159"/>
            <a:ext cx="2232696" cy="462631"/>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www.atrasdevos.com/wp-content/uploads/2015/09/Sinopec-Logo-Wallpap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2772" y="3969919"/>
            <a:ext cx="2073633" cy="1554594"/>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www.defenddemocracy.org/content/uploads/general/cnp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836" y="3550257"/>
            <a:ext cx="1113039" cy="1319833"/>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s://upload.wikimedia.org/wikipedia/commons/thumb/e/ef/Sinohydro_logo_2.png/162px-Sinohydro_logo_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0517" y="3881359"/>
            <a:ext cx="1410952" cy="1489339"/>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https://upload.wikimedia.org/wikipedia/commons/thumb/f/f9/China_Railway_Construction_Corporation_logo.png/190px-China_Railway_Construction_Corporation_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0014" y="3881359"/>
            <a:ext cx="1463048" cy="1085736"/>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http://www.trabajopolis.bo/files/pictures/%E4%B8%AD%E5%B7%A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84858" y="5524513"/>
            <a:ext cx="1165156" cy="1093953"/>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http://steelguru.com/uploads/news/sinosteel_3508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83511" y="4244528"/>
            <a:ext cx="1056330" cy="1445134"/>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descr="http://img.hisupplier.com/var/userImages/2014-11/19/105312178_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38536" y="2591297"/>
            <a:ext cx="1290986" cy="772010"/>
          </a:xfrm>
          <a:prstGeom prst="rect">
            <a:avLst/>
          </a:prstGeom>
          <a:noFill/>
          <a:extLst>
            <a:ext uri="{909E8E84-426E-40DD-AFC4-6F175D3DCCD1}">
              <a14:hiddenFill xmlns:a14="http://schemas.microsoft.com/office/drawing/2010/main">
                <a:solidFill>
                  <a:srgbClr val="FFFFFF"/>
                </a:solidFill>
              </a14:hiddenFill>
            </a:ext>
          </a:extLst>
        </p:spPr>
      </p:pic>
      <p:pic>
        <p:nvPicPr>
          <p:cNvPr id="6168" name="Picture 24" descr="http://www.newsfultoncounty.com/wp-content/uploads/2015/12/eximbank.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57376" y="5418907"/>
            <a:ext cx="1768899" cy="108365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48910"/>
            <a:ext cx="12192000" cy="2322651"/>
          </a:xfrm>
          <a:prstGeom prst="rect">
            <a:avLst/>
          </a:prstGeom>
        </p:spPr>
      </p:pic>
    </p:spTree>
    <p:extLst>
      <p:ext uri="{BB962C8B-B14F-4D97-AF65-F5344CB8AC3E}">
        <p14:creationId xmlns:p14="http://schemas.microsoft.com/office/powerpoint/2010/main" val="967958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7272437" y="600398"/>
            <a:ext cx="4650274" cy="5792447"/>
          </a:xfrm>
          <a:prstGeom prst="rect">
            <a:avLst/>
          </a:prstGeom>
        </p:spPr>
      </p:pic>
      <p:pic>
        <p:nvPicPr>
          <p:cNvPr id="6" name="Imagen 5"/>
          <p:cNvPicPr>
            <a:picLocks noChangeAspect="1"/>
          </p:cNvPicPr>
          <p:nvPr/>
        </p:nvPicPr>
        <p:blipFill>
          <a:blip r:embed="rId3"/>
          <a:stretch>
            <a:fillRect/>
          </a:stretch>
        </p:blipFill>
        <p:spPr>
          <a:xfrm>
            <a:off x="133166" y="2503060"/>
            <a:ext cx="7026109" cy="3413646"/>
          </a:xfrm>
          <a:prstGeom prst="rect">
            <a:avLst/>
          </a:prstGeom>
        </p:spPr>
      </p:pic>
      <p:pic>
        <p:nvPicPr>
          <p:cNvPr id="2" name="Imagen 1">
            <a:extLst>
              <a:ext uri="{FF2B5EF4-FFF2-40B4-BE49-F238E27FC236}">
                <a16:creationId xmlns:a16="http://schemas.microsoft.com/office/drawing/2014/main" id="{9B39CE7D-6C34-BF77-889C-1523E6FAC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6" y="1121207"/>
            <a:ext cx="7026109" cy="1338517"/>
          </a:xfrm>
          <a:prstGeom prst="rect">
            <a:avLst/>
          </a:prstGeom>
        </p:spPr>
      </p:pic>
    </p:spTree>
    <p:extLst>
      <p:ext uri="{BB962C8B-B14F-4D97-AF65-F5344CB8AC3E}">
        <p14:creationId xmlns:p14="http://schemas.microsoft.com/office/powerpoint/2010/main" val="2385435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e/e9/South_America_satellite_orthograph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655" y="0"/>
            <a:ext cx="553522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Elipse 3"/>
          <p:cNvSpPr/>
          <p:nvPr/>
        </p:nvSpPr>
        <p:spPr>
          <a:xfrm>
            <a:off x="6928834" y="3296992"/>
            <a:ext cx="579549" cy="4250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6" name="Elipse 5"/>
          <p:cNvSpPr/>
          <p:nvPr/>
        </p:nvSpPr>
        <p:spPr>
          <a:xfrm>
            <a:off x="6797900" y="2032716"/>
            <a:ext cx="579549" cy="4250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7" name="Elipse 6"/>
          <p:cNvSpPr/>
          <p:nvPr/>
        </p:nvSpPr>
        <p:spPr>
          <a:xfrm rot="2527995">
            <a:off x="5187180" y="2805671"/>
            <a:ext cx="1834572" cy="42500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Elipse 7"/>
          <p:cNvSpPr/>
          <p:nvPr/>
        </p:nvSpPr>
        <p:spPr>
          <a:xfrm>
            <a:off x="4263429" y="2625212"/>
            <a:ext cx="433273" cy="42500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9" name="Elipse 8"/>
          <p:cNvSpPr/>
          <p:nvPr/>
        </p:nvSpPr>
        <p:spPr>
          <a:xfrm>
            <a:off x="4613099" y="4181340"/>
            <a:ext cx="433273" cy="42500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0" name="Elipse 9"/>
          <p:cNvSpPr/>
          <p:nvPr/>
        </p:nvSpPr>
        <p:spPr>
          <a:xfrm>
            <a:off x="3678470" y="1820215"/>
            <a:ext cx="433273" cy="42500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1" name="Elipse 10"/>
          <p:cNvSpPr/>
          <p:nvPr/>
        </p:nvSpPr>
        <p:spPr>
          <a:xfrm>
            <a:off x="5281661" y="1026016"/>
            <a:ext cx="433273" cy="42500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2" name="Elipse 11"/>
          <p:cNvSpPr/>
          <p:nvPr/>
        </p:nvSpPr>
        <p:spPr>
          <a:xfrm rot="2589332">
            <a:off x="5102797" y="3832141"/>
            <a:ext cx="826652" cy="39404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5" name="CuadroTexto 4"/>
          <p:cNvSpPr txBox="1"/>
          <p:nvPr/>
        </p:nvSpPr>
        <p:spPr>
          <a:xfrm>
            <a:off x="8976575" y="2457718"/>
            <a:ext cx="1087031" cy="369332"/>
          </a:xfrm>
          <a:prstGeom prst="rect">
            <a:avLst/>
          </a:prstGeom>
          <a:noFill/>
        </p:spPr>
        <p:txBody>
          <a:bodyPr wrap="square" rtlCol="0">
            <a:spAutoFit/>
          </a:bodyPr>
          <a:lstStyle/>
          <a:p>
            <a:r>
              <a:rPr lang="es-BO" dirty="0"/>
              <a:t>HIERRO</a:t>
            </a:r>
          </a:p>
        </p:txBody>
      </p:sp>
      <p:sp>
        <p:nvSpPr>
          <p:cNvPr id="14" name="CuadroTexto 13"/>
          <p:cNvSpPr txBox="1"/>
          <p:nvPr/>
        </p:nvSpPr>
        <p:spPr>
          <a:xfrm>
            <a:off x="8798326" y="5301734"/>
            <a:ext cx="793447" cy="369332"/>
          </a:xfrm>
          <a:prstGeom prst="rect">
            <a:avLst/>
          </a:prstGeom>
          <a:noFill/>
        </p:spPr>
        <p:txBody>
          <a:bodyPr wrap="square" rtlCol="0">
            <a:spAutoFit/>
          </a:bodyPr>
          <a:lstStyle/>
          <a:p>
            <a:r>
              <a:rPr lang="es-BO" dirty="0"/>
              <a:t>SOJA</a:t>
            </a:r>
          </a:p>
        </p:txBody>
      </p:sp>
      <p:sp>
        <p:nvSpPr>
          <p:cNvPr id="15" name="CuadroTexto 14"/>
          <p:cNvSpPr txBox="1"/>
          <p:nvPr/>
        </p:nvSpPr>
        <p:spPr>
          <a:xfrm>
            <a:off x="437882" y="869185"/>
            <a:ext cx="1329583" cy="369332"/>
          </a:xfrm>
          <a:prstGeom prst="rect">
            <a:avLst/>
          </a:prstGeom>
          <a:noFill/>
        </p:spPr>
        <p:txBody>
          <a:bodyPr wrap="square" rtlCol="0">
            <a:spAutoFit/>
          </a:bodyPr>
          <a:lstStyle/>
          <a:p>
            <a:r>
              <a:rPr lang="es-BO" dirty="0"/>
              <a:t>PETROLEO</a:t>
            </a:r>
          </a:p>
        </p:txBody>
      </p:sp>
      <p:sp>
        <p:nvSpPr>
          <p:cNvPr id="16" name="CuadroTexto 15"/>
          <p:cNvSpPr txBox="1"/>
          <p:nvPr/>
        </p:nvSpPr>
        <p:spPr>
          <a:xfrm>
            <a:off x="936074" y="3537328"/>
            <a:ext cx="831391" cy="369332"/>
          </a:xfrm>
          <a:prstGeom prst="rect">
            <a:avLst/>
          </a:prstGeom>
          <a:noFill/>
        </p:spPr>
        <p:txBody>
          <a:bodyPr wrap="square" rtlCol="0">
            <a:spAutoFit/>
          </a:bodyPr>
          <a:lstStyle/>
          <a:p>
            <a:r>
              <a:rPr lang="es-BO" dirty="0"/>
              <a:t>COBRE</a:t>
            </a:r>
          </a:p>
        </p:txBody>
      </p:sp>
      <p:cxnSp>
        <p:nvCxnSpPr>
          <p:cNvPr id="17" name="Conector recto de flecha 16"/>
          <p:cNvCxnSpPr/>
          <p:nvPr/>
        </p:nvCxnSpPr>
        <p:spPr>
          <a:xfrm>
            <a:off x="1983346" y="1026016"/>
            <a:ext cx="3161408" cy="2125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a:off x="1931831" y="1026016"/>
            <a:ext cx="1746639" cy="7941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flipH="1" flipV="1">
            <a:off x="7508383" y="2245216"/>
            <a:ext cx="1378040" cy="3176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a:stCxn id="5" idx="1"/>
          </p:cNvCxnSpPr>
          <p:nvPr/>
        </p:nvCxnSpPr>
        <p:spPr>
          <a:xfrm flipH="1">
            <a:off x="7611414" y="2642384"/>
            <a:ext cx="1365161" cy="7493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p:cNvCxnSpPr/>
          <p:nvPr/>
        </p:nvCxnSpPr>
        <p:spPr>
          <a:xfrm flipH="1" flipV="1">
            <a:off x="6825424" y="3791128"/>
            <a:ext cx="1950132" cy="159224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p:nvPr/>
        </p:nvCxnSpPr>
        <p:spPr>
          <a:xfrm flipH="1" flipV="1">
            <a:off x="5919393" y="4267197"/>
            <a:ext cx="2816397" cy="121920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p:nvPr/>
        </p:nvCxnSpPr>
        <p:spPr>
          <a:xfrm flipV="1">
            <a:off x="1983346" y="2973199"/>
            <a:ext cx="2261566" cy="74879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p:cNvCxnSpPr/>
          <p:nvPr/>
        </p:nvCxnSpPr>
        <p:spPr>
          <a:xfrm>
            <a:off x="2145157" y="3791128"/>
            <a:ext cx="2349570" cy="476069"/>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 name="Elipse 1"/>
          <p:cNvSpPr/>
          <p:nvPr/>
        </p:nvSpPr>
        <p:spPr>
          <a:xfrm>
            <a:off x="4788949" y="3475319"/>
            <a:ext cx="448052" cy="631617"/>
          </a:xfrm>
          <a:prstGeom prst="ellipse">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ector recto de flecha 12"/>
          <p:cNvCxnSpPr/>
          <p:nvPr/>
        </p:nvCxnSpPr>
        <p:spPr>
          <a:xfrm flipV="1">
            <a:off x="1828800" y="3906660"/>
            <a:ext cx="2784299" cy="188454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CuadroTexto 25"/>
          <p:cNvSpPr txBox="1"/>
          <p:nvPr/>
        </p:nvSpPr>
        <p:spPr>
          <a:xfrm>
            <a:off x="736847" y="5383929"/>
            <a:ext cx="1065437" cy="646331"/>
          </a:xfrm>
          <a:prstGeom prst="rect">
            <a:avLst/>
          </a:prstGeom>
          <a:noFill/>
        </p:spPr>
        <p:txBody>
          <a:bodyPr wrap="square" rtlCol="0">
            <a:spAutoFit/>
          </a:bodyPr>
          <a:lstStyle/>
          <a:p>
            <a:endParaRPr lang="es-BO" dirty="0"/>
          </a:p>
          <a:p>
            <a:r>
              <a:rPr lang="es-BO" dirty="0"/>
              <a:t>¿ LITIO ?</a:t>
            </a:r>
          </a:p>
        </p:txBody>
      </p:sp>
    </p:spTree>
    <p:extLst>
      <p:ext uri="{BB962C8B-B14F-4D97-AF65-F5344CB8AC3E}">
        <p14:creationId xmlns:p14="http://schemas.microsoft.com/office/powerpoint/2010/main" val="145921395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1802</TotalTime>
  <Words>1858</Words>
  <Application>Microsoft Office PowerPoint</Application>
  <PresentationFormat>Panorámica</PresentationFormat>
  <Paragraphs>185</Paragraphs>
  <Slides>32</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32</vt:i4>
      </vt:variant>
    </vt:vector>
  </HeadingPairs>
  <TitlesOfParts>
    <vt:vector size="40" baseType="lpstr">
      <vt:lpstr>Arial</vt:lpstr>
      <vt:lpstr>Calibri</vt:lpstr>
      <vt:lpstr>Calibri Light</vt:lpstr>
      <vt:lpstr>proxima</vt:lpstr>
      <vt:lpstr>Roboto</vt:lpstr>
      <vt:lpstr>Segoe UI Historic</vt:lpstr>
      <vt:lpstr>Source Serif Pro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Inversiones de empresas extranjeras Plantas Industriales de Carbonato de Litio con tecnología EDL (extracción directa de litio)</vt:lpstr>
      <vt:lpstr>Presentación de PowerPoint</vt:lpstr>
      <vt:lpstr>Presentación de PowerPoint</vt:lpstr>
      <vt:lpstr>Presentación de PowerPoint</vt:lpstr>
      <vt:lpstr>GRACIAS POR SU ATENCION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Usuario</cp:lastModifiedBy>
  <cp:revision>59</cp:revision>
  <dcterms:created xsi:type="dcterms:W3CDTF">2024-05-25T20:56:16Z</dcterms:created>
  <dcterms:modified xsi:type="dcterms:W3CDTF">2024-05-29T11:14:08Z</dcterms:modified>
</cp:coreProperties>
</file>