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4" r:id="rId2"/>
    <p:sldId id="258" r:id="rId3"/>
    <p:sldId id="276" r:id="rId4"/>
    <p:sldId id="259" r:id="rId5"/>
    <p:sldId id="271" r:id="rId6"/>
    <p:sldId id="273" r:id="rId7"/>
    <p:sldId id="257" r:id="rId8"/>
    <p:sldId id="260" r:id="rId9"/>
    <p:sldId id="265" r:id="rId10"/>
    <p:sldId id="267" r:id="rId11"/>
    <p:sldId id="27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4"/>
    <p:restoredTop sz="94648"/>
  </p:normalViewPr>
  <p:slideViewPr>
    <p:cSldViewPr snapToGrid="0">
      <p:cViewPr varScale="1">
        <p:scale>
          <a:sx n="117" d="100"/>
          <a:sy n="117" d="100"/>
        </p:scale>
        <p:origin x="336" y="168"/>
      </p:cViewPr>
      <p:guideLst/>
    </p:cSldViewPr>
  </p:slideViewPr>
  <p:outlineViewPr>
    <p:cViewPr>
      <p:scale>
        <a:sx n="33" d="100"/>
        <a:sy n="33" d="100"/>
      </p:scale>
      <p:origin x="0" y="-29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EAF2C-6249-4D8C-89C6-0DDFBEA5795B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29158D-5BC6-49C2-AA9E-2530B99BBDAC}">
      <dgm:prSet custT="1"/>
      <dgm:spPr/>
      <dgm:t>
        <a:bodyPr/>
        <a:lstStyle/>
        <a:p>
          <a:r>
            <a:rPr lang="pt-BR" sz="1600" dirty="0"/>
            <a:t>Brasil es </a:t>
          </a:r>
          <a:r>
            <a:rPr lang="pt-BR" sz="1600" dirty="0" err="1"/>
            <a:t>el</a:t>
          </a:r>
          <a:r>
            <a:rPr lang="pt-BR" sz="1600" dirty="0"/>
            <a:t>  8º </a:t>
          </a:r>
          <a:r>
            <a:rPr lang="pt-BR" sz="1600" dirty="0" err="1"/>
            <a:t>mayor</a:t>
          </a:r>
          <a:r>
            <a:rPr lang="pt-BR" sz="1600" dirty="0"/>
            <a:t> </a:t>
          </a:r>
          <a:r>
            <a:rPr lang="pt-BR" sz="1600" dirty="0" err="1"/>
            <a:t>poseedor</a:t>
          </a:r>
          <a:r>
            <a:rPr lang="pt-BR" sz="1600" dirty="0"/>
            <a:t> de reservas de </a:t>
          </a:r>
          <a:r>
            <a:rPr lang="pt-BR" sz="1600" dirty="0" err="1"/>
            <a:t>litio</a:t>
          </a:r>
          <a:r>
            <a:rPr lang="pt-BR" sz="1600" dirty="0"/>
            <a:t> </a:t>
          </a:r>
          <a:r>
            <a:rPr lang="pt-BR" sz="1600" dirty="0" err="1"/>
            <a:t>del</a:t>
          </a:r>
          <a:r>
            <a:rPr lang="pt-BR" sz="1600" dirty="0"/>
            <a:t> mundo, </a:t>
          </a:r>
          <a:r>
            <a:rPr lang="pt-BR" sz="1600" dirty="0" err="1"/>
            <a:t>con</a:t>
          </a:r>
          <a:r>
            <a:rPr lang="pt-BR" sz="1600" dirty="0"/>
            <a:t> 1,23 </a:t>
          </a:r>
          <a:r>
            <a:rPr lang="pt-BR" sz="1600" dirty="0" err="1"/>
            <a:t>millones</a:t>
          </a:r>
          <a:r>
            <a:rPr lang="pt-BR" sz="1600" dirty="0"/>
            <a:t> de toneladas, </a:t>
          </a:r>
          <a:r>
            <a:rPr lang="pt-BR" sz="1600" dirty="0" err="1"/>
            <a:t>y</a:t>
          </a:r>
          <a:r>
            <a:rPr lang="pt-BR" sz="1600" dirty="0"/>
            <a:t> es </a:t>
          </a:r>
          <a:r>
            <a:rPr lang="pt-BR" sz="1600" dirty="0" err="1"/>
            <a:t>actualmente</a:t>
          </a:r>
          <a:r>
            <a:rPr lang="pt-BR" sz="1600" dirty="0"/>
            <a:t> </a:t>
          </a:r>
          <a:r>
            <a:rPr lang="pt-BR" sz="1600" dirty="0" err="1"/>
            <a:t>el</a:t>
          </a:r>
          <a:r>
            <a:rPr lang="pt-BR" sz="1600" dirty="0"/>
            <a:t> 5º </a:t>
          </a:r>
          <a:r>
            <a:rPr lang="pt-BR" sz="1600" dirty="0" err="1"/>
            <a:t>productor</a:t>
          </a:r>
          <a:r>
            <a:rPr lang="pt-BR" sz="1600" dirty="0"/>
            <a:t> mundial </a:t>
          </a:r>
          <a:r>
            <a:rPr lang="pt-BR" sz="1600" dirty="0" err="1"/>
            <a:t>del</a:t>
          </a:r>
          <a:r>
            <a:rPr lang="pt-BR" sz="1600" dirty="0"/>
            <a:t> mineral.</a:t>
          </a:r>
        </a:p>
        <a:p>
          <a:r>
            <a:rPr lang="pt-BR" sz="1600" dirty="0"/>
            <a:t>o Brasil tem 1,7% de participação na produção mundial de lítio</a:t>
          </a:r>
          <a:endParaRPr lang="en-US" sz="1600" dirty="0"/>
        </a:p>
      </dgm:t>
    </dgm:pt>
    <dgm:pt modelId="{1D07C4BB-8359-4311-9859-ACA8BD2F8B58}" type="parTrans" cxnId="{200365AE-3E25-4149-B8F1-AC0E2868CC0E}">
      <dgm:prSet/>
      <dgm:spPr/>
      <dgm:t>
        <a:bodyPr/>
        <a:lstStyle/>
        <a:p>
          <a:endParaRPr lang="en-US"/>
        </a:p>
      </dgm:t>
    </dgm:pt>
    <dgm:pt modelId="{AF385787-4694-42ED-AA46-FEFDF62AB80A}" type="sibTrans" cxnId="{200365AE-3E25-4149-B8F1-AC0E2868CC0E}">
      <dgm:prSet/>
      <dgm:spPr/>
      <dgm:t>
        <a:bodyPr/>
        <a:lstStyle/>
        <a:p>
          <a:endParaRPr lang="en-US"/>
        </a:p>
      </dgm:t>
    </dgm:pt>
    <dgm:pt modelId="{9C9E691C-EA5C-4A3A-85CE-8AA649793F2C}">
      <dgm:prSet custT="1"/>
      <dgm:spPr/>
      <dgm:t>
        <a:bodyPr/>
        <a:lstStyle/>
        <a:p>
          <a:r>
            <a:rPr lang="pt-BR" sz="1600" dirty="0" err="1"/>
            <a:t>Las</a:t>
          </a:r>
          <a:r>
            <a:rPr lang="pt-BR" sz="1600" dirty="0"/>
            <a:t> reservas de Brasil </a:t>
          </a:r>
          <a:r>
            <a:rPr lang="pt-BR" sz="1600" dirty="0" err="1"/>
            <a:t>están</a:t>
          </a:r>
          <a:r>
            <a:rPr lang="pt-BR" sz="1600" dirty="0"/>
            <a:t> repartidas por várias </a:t>
          </a:r>
          <a:r>
            <a:rPr lang="pt-BR" sz="1600" dirty="0" err="1"/>
            <a:t>regiones</a:t>
          </a:r>
          <a:r>
            <a:rPr lang="pt-BR" sz="1600" dirty="0"/>
            <a:t>, especialmente </a:t>
          </a:r>
          <a:r>
            <a:rPr lang="pt-BR" sz="1600" dirty="0" err="1"/>
            <a:t>en</a:t>
          </a:r>
          <a:r>
            <a:rPr lang="pt-BR" sz="1600" dirty="0"/>
            <a:t> </a:t>
          </a:r>
          <a:r>
            <a:rPr lang="pt-BR" sz="1600" dirty="0" err="1"/>
            <a:t>el</a:t>
          </a:r>
          <a:r>
            <a:rPr lang="pt-BR" sz="1600" dirty="0"/>
            <a:t> </a:t>
          </a:r>
          <a:r>
            <a:rPr lang="pt-BR" sz="1600" dirty="0" err="1"/>
            <a:t>noreste</a:t>
          </a:r>
          <a:r>
            <a:rPr lang="pt-BR" sz="1600" dirty="0"/>
            <a:t> </a:t>
          </a:r>
          <a:r>
            <a:rPr lang="pt-BR" sz="1600" dirty="0" err="1"/>
            <a:t>y</a:t>
          </a:r>
          <a:r>
            <a:rPr lang="pt-BR" sz="1600" dirty="0"/>
            <a:t> </a:t>
          </a:r>
          <a:r>
            <a:rPr lang="pt-BR" sz="1600" dirty="0" err="1"/>
            <a:t>el</a:t>
          </a:r>
          <a:r>
            <a:rPr lang="pt-BR" sz="1600" dirty="0"/>
            <a:t> </a:t>
          </a:r>
          <a:r>
            <a:rPr lang="pt-BR" sz="1600" dirty="0" err="1"/>
            <a:t>sureste</a:t>
          </a:r>
          <a:r>
            <a:rPr lang="pt-BR" sz="1600" dirty="0"/>
            <a:t> </a:t>
          </a:r>
          <a:r>
            <a:rPr lang="pt-BR" sz="1600" dirty="0" err="1"/>
            <a:t>del</a:t>
          </a:r>
          <a:r>
            <a:rPr lang="pt-BR" sz="1600" dirty="0"/>
            <a:t> país.</a:t>
          </a:r>
        </a:p>
        <a:p>
          <a:r>
            <a:rPr lang="pt-BR" sz="1600" dirty="0"/>
            <a:t> Pero hasta </a:t>
          </a:r>
          <a:r>
            <a:rPr lang="pt-BR" sz="1600" dirty="0" err="1"/>
            <a:t>ahora</a:t>
          </a:r>
          <a:r>
            <a:rPr lang="pt-BR" sz="1600" dirty="0"/>
            <a:t> </a:t>
          </a:r>
          <a:r>
            <a:rPr lang="pt-BR" sz="1600" dirty="0" err="1"/>
            <a:t>sólo</a:t>
          </a:r>
          <a:r>
            <a:rPr lang="pt-BR" sz="1600" dirty="0"/>
            <a:t> se ha explotado </a:t>
          </a:r>
          <a:r>
            <a:rPr lang="pt-BR" sz="1600" dirty="0" err="1"/>
            <a:t>y</a:t>
          </a:r>
          <a:r>
            <a:rPr lang="pt-BR" sz="1600" dirty="0"/>
            <a:t> comercializado </a:t>
          </a:r>
          <a:r>
            <a:rPr lang="pt-BR" sz="1600" dirty="0" err="1"/>
            <a:t>el</a:t>
          </a:r>
          <a:r>
            <a:rPr lang="pt-BR" sz="1600" dirty="0"/>
            <a:t> </a:t>
          </a:r>
          <a:r>
            <a:rPr lang="pt-BR" sz="1600" dirty="0" err="1"/>
            <a:t>litio</a:t>
          </a:r>
          <a:r>
            <a:rPr lang="pt-BR" sz="1600" dirty="0"/>
            <a:t> extraído </a:t>
          </a:r>
          <a:r>
            <a:rPr lang="pt-BR" sz="1600" dirty="0" err="1"/>
            <a:t>del</a:t>
          </a:r>
          <a:r>
            <a:rPr lang="pt-BR" sz="1600" dirty="0"/>
            <a:t> </a:t>
          </a:r>
          <a:r>
            <a:rPr lang="pt-BR" sz="1600" dirty="0" err="1"/>
            <a:t>valle</a:t>
          </a:r>
          <a:r>
            <a:rPr lang="pt-BR" sz="1600" dirty="0"/>
            <a:t> de Jequitinhonha, </a:t>
          </a:r>
          <a:r>
            <a:rPr lang="pt-BR" sz="1600" dirty="0" err="1"/>
            <a:t>en</a:t>
          </a:r>
          <a:r>
            <a:rPr lang="pt-BR" sz="1600" dirty="0"/>
            <a:t> Minas Gerais</a:t>
          </a:r>
          <a:endParaRPr lang="en-US" sz="1600" dirty="0"/>
        </a:p>
      </dgm:t>
    </dgm:pt>
    <dgm:pt modelId="{B3F8AEBF-4169-4151-97A6-1B443EFAF7FB}" type="parTrans" cxnId="{0CA5167F-8E0A-49E8-B24C-43A465C0225D}">
      <dgm:prSet/>
      <dgm:spPr/>
      <dgm:t>
        <a:bodyPr/>
        <a:lstStyle/>
        <a:p>
          <a:endParaRPr lang="en-US"/>
        </a:p>
      </dgm:t>
    </dgm:pt>
    <dgm:pt modelId="{E123E842-BCC4-4929-A19E-82E967E16A55}" type="sibTrans" cxnId="{0CA5167F-8E0A-49E8-B24C-43A465C0225D}">
      <dgm:prSet/>
      <dgm:spPr/>
      <dgm:t>
        <a:bodyPr/>
        <a:lstStyle/>
        <a:p>
          <a:endParaRPr lang="en-US"/>
        </a:p>
      </dgm:t>
    </dgm:pt>
    <dgm:pt modelId="{0A2C4D45-2BAA-9D46-9C50-1EAB1A3850EE}">
      <dgm:prSet custT="1"/>
      <dgm:spPr/>
      <dgm:t>
        <a:bodyPr/>
        <a:lstStyle/>
        <a:p>
          <a:r>
            <a:rPr lang="pt-BR" sz="2000" dirty="0"/>
            <a:t>O setor </a:t>
          </a:r>
          <a:r>
            <a:rPr lang="pt-BR" sz="2000" dirty="0" err="1"/>
            <a:t>en</a:t>
          </a:r>
          <a:r>
            <a:rPr lang="pt-BR" sz="2000" dirty="0"/>
            <a:t> Brasil  cresceu 436,16% entre 2021 e 2022</a:t>
          </a:r>
          <a:r>
            <a:rPr lang="pt-BR" sz="500" dirty="0"/>
            <a:t>.</a:t>
          </a:r>
        </a:p>
      </dgm:t>
    </dgm:pt>
    <dgm:pt modelId="{FF2A1180-B81F-C94A-BB0D-679D3BA37D7D}" type="parTrans" cxnId="{4BD7CCD8-3EC2-864F-B6A3-805A6364A4DC}">
      <dgm:prSet/>
      <dgm:spPr/>
      <dgm:t>
        <a:bodyPr/>
        <a:lstStyle/>
        <a:p>
          <a:endParaRPr lang="pt-BR"/>
        </a:p>
      </dgm:t>
    </dgm:pt>
    <dgm:pt modelId="{2059DB4D-2089-5B42-8D00-94574E997992}" type="sibTrans" cxnId="{4BD7CCD8-3EC2-864F-B6A3-805A6364A4DC}">
      <dgm:prSet/>
      <dgm:spPr/>
      <dgm:t>
        <a:bodyPr/>
        <a:lstStyle/>
        <a:p>
          <a:endParaRPr lang="pt-BR"/>
        </a:p>
      </dgm:t>
    </dgm:pt>
    <dgm:pt modelId="{89516290-E635-4546-8B0B-56DBA97D910A}" type="pres">
      <dgm:prSet presAssocID="{707EAF2C-6249-4D8C-89C6-0DDFBEA5795B}" presName="linear" presStyleCnt="0">
        <dgm:presLayoutVars>
          <dgm:animLvl val="lvl"/>
          <dgm:resizeHandles val="exact"/>
        </dgm:presLayoutVars>
      </dgm:prSet>
      <dgm:spPr/>
    </dgm:pt>
    <dgm:pt modelId="{92B2471F-ABDD-9847-8363-C6818C3F2358}" type="pres">
      <dgm:prSet presAssocID="{4529158D-5BC6-49C2-AA9E-2530B99BBDA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59B2CBC-73EE-A146-BB8F-5E7BB1077511}" type="pres">
      <dgm:prSet presAssocID="{AF385787-4694-42ED-AA46-FEFDF62AB80A}" presName="spacer" presStyleCnt="0"/>
      <dgm:spPr/>
    </dgm:pt>
    <dgm:pt modelId="{AC5A746C-93B0-FD4A-B9E5-C7DD21E3B1E5}" type="pres">
      <dgm:prSet presAssocID="{9C9E691C-EA5C-4A3A-85CE-8AA649793F2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017EDA7-4961-0641-8B34-7CE34CA96DCD}" type="pres">
      <dgm:prSet presAssocID="{E123E842-BCC4-4929-A19E-82E967E16A55}" presName="spacer" presStyleCnt="0"/>
      <dgm:spPr/>
    </dgm:pt>
    <dgm:pt modelId="{5689B1CD-7290-0943-BF7B-717C40A09526}" type="pres">
      <dgm:prSet presAssocID="{0A2C4D45-2BAA-9D46-9C50-1EAB1A3850E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EE521A-9BEA-3643-A278-DC2816D70CE1}" type="presOf" srcId="{9C9E691C-EA5C-4A3A-85CE-8AA649793F2C}" destId="{AC5A746C-93B0-FD4A-B9E5-C7DD21E3B1E5}" srcOrd="0" destOrd="0" presId="urn:microsoft.com/office/officeart/2005/8/layout/vList2"/>
    <dgm:cxn modelId="{FD1F6E1C-1727-484F-94A8-0A420070AF05}" type="presOf" srcId="{0A2C4D45-2BAA-9D46-9C50-1EAB1A3850EE}" destId="{5689B1CD-7290-0943-BF7B-717C40A09526}" srcOrd="0" destOrd="0" presId="urn:microsoft.com/office/officeart/2005/8/layout/vList2"/>
    <dgm:cxn modelId="{0CA5167F-8E0A-49E8-B24C-43A465C0225D}" srcId="{707EAF2C-6249-4D8C-89C6-0DDFBEA5795B}" destId="{9C9E691C-EA5C-4A3A-85CE-8AA649793F2C}" srcOrd="1" destOrd="0" parTransId="{B3F8AEBF-4169-4151-97A6-1B443EFAF7FB}" sibTransId="{E123E842-BCC4-4929-A19E-82E967E16A55}"/>
    <dgm:cxn modelId="{81FB2D99-7F6D-C440-8B36-09C0F20C45A7}" type="presOf" srcId="{4529158D-5BC6-49C2-AA9E-2530B99BBDAC}" destId="{92B2471F-ABDD-9847-8363-C6818C3F2358}" srcOrd="0" destOrd="0" presId="urn:microsoft.com/office/officeart/2005/8/layout/vList2"/>
    <dgm:cxn modelId="{200365AE-3E25-4149-B8F1-AC0E2868CC0E}" srcId="{707EAF2C-6249-4D8C-89C6-0DDFBEA5795B}" destId="{4529158D-5BC6-49C2-AA9E-2530B99BBDAC}" srcOrd="0" destOrd="0" parTransId="{1D07C4BB-8359-4311-9859-ACA8BD2F8B58}" sibTransId="{AF385787-4694-42ED-AA46-FEFDF62AB80A}"/>
    <dgm:cxn modelId="{4B34BBCC-C14E-5A41-8F83-5344BA6EBAC4}" type="presOf" srcId="{707EAF2C-6249-4D8C-89C6-0DDFBEA5795B}" destId="{89516290-E635-4546-8B0B-56DBA97D910A}" srcOrd="0" destOrd="0" presId="urn:microsoft.com/office/officeart/2005/8/layout/vList2"/>
    <dgm:cxn modelId="{4BD7CCD8-3EC2-864F-B6A3-805A6364A4DC}" srcId="{707EAF2C-6249-4D8C-89C6-0DDFBEA5795B}" destId="{0A2C4D45-2BAA-9D46-9C50-1EAB1A3850EE}" srcOrd="2" destOrd="0" parTransId="{FF2A1180-B81F-C94A-BB0D-679D3BA37D7D}" sibTransId="{2059DB4D-2089-5B42-8D00-94574E997992}"/>
    <dgm:cxn modelId="{F4961ABC-6F02-E841-AE48-9B765B3E13F9}" type="presParOf" srcId="{89516290-E635-4546-8B0B-56DBA97D910A}" destId="{92B2471F-ABDD-9847-8363-C6818C3F2358}" srcOrd="0" destOrd="0" presId="urn:microsoft.com/office/officeart/2005/8/layout/vList2"/>
    <dgm:cxn modelId="{AA1F4221-269F-E64A-B39D-E979938AA41D}" type="presParOf" srcId="{89516290-E635-4546-8B0B-56DBA97D910A}" destId="{B59B2CBC-73EE-A146-BB8F-5E7BB1077511}" srcOrd="1" destOrd="0" presId="urn:microsoft.com/office/officeart/2005/8/layout/vList2"/>
    <dgm:cxn modelId="{765B2ED3-BB3C-D045-A583-011CADCBDA70}" type="presParOf" srcId="{89516290-E635-4546-8B0B-56DBA97D910A}" destId="{AC5A746C-93B0-FD4A-B9E5-C7DD21E3B1E5}" srcOrd="2" destOrd="0" presId="urn:microsoft.com/office/officeart/2005/8/layout/vList2"/>
    <dgm:cxn modelId="{3A744589-5226-8045-B831-AFF00493BD10}" type="presParOf" srcId="{89516290-E635-4546-8B0B-56DBA97D910A}" destId="{A017EDA7-4961-0641-8B34-7CE34CA96DCD}" srcOrd="3" destOrd="0" presId="urn:microsoft.com/office/officeart/2005/8/layout/vList2"/>
    <dgm:cxn modelId="{BD12BEA5-D076-664C-B9FA-8513A0AE7D35}" type="presParOf" srcId="{89516290-E635-4546-8B0B-56DBA97D910A}" destId="{5689B1CD-7290-0943-BF7B-717C40A0952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2471F-ABDD-9847-8363-C6818C3F2358}">
      <dsp:nvSpPr>
        <dsp:cNvPr id="0" name=""/>
        <dsp:cNvSpPr/>
      </dsp:nvSpPr>
      <dsp:spPr>
        <a:xfrm>
          <a:off x="0" y="1838"/>
          <a:ext cx="3429000" cy="20619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Brasil es </a:t>
          </a:r>
          <a:r>
            <a:rPr lang="pt-BR" sz="1600" kern="1200" dirty="0" err="1"/>
            <a:t>el</a:t>
          </a:r>
          <a:r>
            <a:rPr lang="pt-BR" sz="1600" kern="1200" dirty="0"/>
            <a:t>  8º </a:t>
          </a:r>
          <a:r>
            <a:rPr lang="pt-BR" sz="1600" kern="1200" dirty="0" err="1"/>
            <a:t>mayor</a:t>
          </a:r>
          <a:r>
            <a:rPr lang="pt-BR" sz="1600" kern="1200" dirty="0"/>
            <a:t> </a:t>
          </a:r>
          <a:r>
            <a:rPr lang="pt-BR" sz="1600" kern="1200" dirty="0" err="1"/>
            <a:t>poseedor</a:t>
          </a:r>
          <a:r>
            <a:rPr lang="pt-BR" sz="1600" kern="1200" dirty="0"/>
            <a:t> de reservas de </a:t>
          </a:r>
          <a:r>
            <a:rPr lang="pt-BR" sz="1600" kern="1200" dirty="0" err="1"/>
            <a:t>litio</a:t>
          </a:r>
          <a:r>
            <a:rPr lang="pt-BR" sz="1600" kern="1200" dirty="0"/>
            <a:t> </a:t>
          </a:r>
          <a:r>
            <a:rPr lang="pt-BR" sz="1600" kern="1200" dirty="0" err="1"/>
            <a:t>del</a:t>
          </a:r>
          <a:r>
            <a:rPr lang="pt-BR" sz="1600" kern="1200" dirty="0"/>
            <a:t> mundo, </a:t>
          </a:r>
          <a:r>
            <a:rPr lang="pt-BR" sz="1600" kern="1200" dirty="0" err="1"/>
            <a:t>con</a:t>
          </a:r>
          <a:r>
            <a:rPr lang="pt-BR" sz="1600" kern="1200" dirty="0"/>
            <a:t> 1,23 </a:t>
          </a:r>
          <a:r>
            <a:rPr lang="pt-BR" sz="1600" kern="1200" dirty="0" err="1"/>
            <a:t>millones</a:t>
          </a:r>
          <a:r>
            <a:rPr lang="pt-BR" sz="1600" kern="1200" dirty="0"/>
            <a:t> de toneladas, </a:t>
          </a:r>
          <a:r>
            <a:rPr lang="pt-BR" sz="1600" kern="1200" dirty="0" err="1"/>
            <a:t>y</a:t>
          </a:r>
          <a:r>
            <a:rPr lang="pt-BR" sz="1600" kern="1200" dirty="0"/>
            <a:t> es </a:t>
          </a:r>
          <a:r>
            <a:rPr lang="pt-BR" sz="1600" kern="1200" dirty="0" err="1"/>
            <a:t>actualmente</a:t>
          </a:r>
          <a:r>
            <a:rPr lang="pt-BR" sz="1600" kern="1200" dirty="0"/>
            <a:t> </a:t>
          </a:r>
          <a:r>
            <a:rPr lang="pt-BR" sz="1600" kern="1200" dirty="0" err="1"/>
            <a:t>el</a:t>
          </a:r>
          <a:r>
            <a:rPr lang="pt-BR" sz="1600" kern="1200" dirty="0"/>
            <a:t> 5º </a:t>
          </a:r>
          <a:r>
            <a:rPr lang="pt-BR" sz="1600" kern="1200" dirty="0" err="1"/>
            <a:t>productor</a:t>
          </a:r>
          <a:r>
            <a:rPr lang="pt-BR" sz="1600" kern="1200" dirty="0"/>
            <a:t> mundial </a:t>
          </a:r>
          <a:r>
            <a:rPr lang="pt-BR" sz="1600" kern="1200" dirty="0" err="1"/>
            <a:t>del</a:t>
          </a:r>
          <a:r>
            <a:rPr lang="pt-BR" sz="1600" kern="1200" dirty="0"/>
            <a:t> mineral.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o Brasil tem 1,7% de participação na produção mundial de lítio</a:t>
          </a:r>
          <a:endParaRPr lang="en-US" sz="1600" kern="1200" dirty="0"/>
        </a:p>
      </dsp:txBody>
      <dsp:txXfrm>
        <a:off x="100655" y="102493"/>
        <a:ext cx="3227690" cy="1860626"/>
      </dsp:txXfrm>
    </dsp:sp>
    <dsp:sp modelId="{AC5A746C-93B0-FD4A-B9E5-C7DD21E3B1E5}">
      <dsp:nvSpPr>
        <dsp:cNvPr id="0" name=""/>
        <dsp:cNvSpPr/>
      </dsp:nvSpPr>
      <dsp:spPr>
        <a:xfrm>
          <a:off x="0" y="2077991"/>
          <a:ext cx="3429000" cy="2061936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 err="1"/>
            <a:t>Las</a:t>
          </a:r>
          <a:r>
            <a:rPr lang="pt-BR" sz="1600" kern="1200" dirty="0"/>
            <a:t> reservas de Brasil </a:t>
          </a:r>
          <a:r>
            <a:rPr lang="pt-BR" sz="1600" kern="1200" dirty="0" err="1"/>
            <a:t>están</a:t>
          </a:r>
          <a:r>
            <a:rPr lang="pt-BR" sz="1600" kern="1200" dirty="0"/>
            <a:t> repartidas por várias </a:t>
          </a:r>
          <a:r>
            <a:rPr lang="pt-BR" sz="1600" kern="1200" dirty="0" err="1"/>
            <a:t>regiones</a:t>
          </a:r>
          <a:r>
            <a:rPr lang="pt-BR" sz="1600" kern="1200" dirty="0"/>
            <a:t>, especialmente </a:t>
          </a:r>
          <a:r>
            <a:rPr lang="pt-BR" sz="1600" kern="1200" dirty="0" err="1"/>
            <a:t>en</a:t>
          </a:r>
          <a:r>
            <a:rPr lang="pt-BR" sz="1600" kern="1200" dirty="0"/>
            <a:t> </a:t>
          </a:r>
          <a:r>
            <a:rPr lang="pt-BR" sz="1600" kern="1200" dirty="0" err="1"/>
            <a:t>el</a:t>
          </a:r>
          <a:r>
            <a:rPr lang="pt-BR" sz="1600" kern="1200" dirty="0"/>
            <a:t> </a:t>
          </a:r>
          <a:r>
            <a:rPr lang="pt-BR" sz="1600" kern="1200" dirty="0" err="1"/>
            <a:t>noreste</a:t>
          </a:r>
          <a:r>
            <a:rPr lang="pt-BR" sz="1600" kern="1200" dirty="0"/>
            <a:t> </a:t>
          </a:r>
          <a:r>
            <a:rPr lang="pt-BR" sz="1600" kern="1200" dirty="0" err="1"/>
            <a:t>y</a:t>
          </a:r>
          <a:r>
            <a:rPr lang="pt-BR" sz="1600" kern="1200" dirty="0"/>
            <a:t> </a:t>
          </a:r>
          <a:r>
            <a:rPr lang="pt-BR" sz="1600" kern="1200" dirty="0" err="1"/>
            <a:t>el</a:t>
          </a:r>
          <a:r>
            <a:rPr lang="pt-BR" sz="1600" kern="1200" dirty="0"/>
            <a:t> </a:t>
          </a:r>
          <a:r>
            <a:rPr lang="pt-BR" sz="1600" kern="1200" dirty="0" err="1"/>
            <a:t>sureste</a:t>
          </a:r>
          <a:r>
            <a:rPr lang="pt-BR" sz="1600" kern="1200" dirty="0"/>
            <a:t> </a:t>
          </a:r>
          <a:r>
            <a:rPr lang="pt-BR" sz="1600" kern="1200" dirty="0" err="1"/>
            <a:t>del</a:t>
          </a:r>
          <a:r>
            <a:rPr lang="pt-BR" sz="1600" kern="1200" dirty="0"/>
            <a:t> país.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/>
            <a:t> Pero hasta </a:t>
          </a:r>
          <a:r>
            <a:rPr lang="pt-BR" sz="1600" kern="1200" dirty="0" err="1"/>
            <a:t>ahora</a:t>
          </a:r>
          <a:r>
            <a:rPr lang="pt-BR" sz="1600" kern="1200" dirty="0"/>
            <a:t> </a:t>
          </a:r>
          <a:r>
            <a:rPr lang="pt-BR" sz="1600" kern="1200" dirty="0" err="1"/>
            <a:t>sólo</a:t>
          </a:r>
          <a:r>
            <a:rPr lang="pt-BR" sz="1600" kern="1200" dirty="0"/>
            <a:t> se ha explotado </a:t>
          </a:r>
          <a:r>
            <a:rPr lang="pt-BR" sz="1600" kern="1200" dirty="0" err="1"/>
            <a:t>y</a:t>
          </a:r>
          <a:r>
            <a:rPr lang="pt-BR" sz="1600" kern="1200" dirty="0"/>
            <a:t> comercializado </a:t>
          </a:r>
          <a:r>
            <a:rPr lang="pt-BR" sz="1600" kern="1200" dirty="0" err="1"/>
            <a:t>el</a:t>
          </a:r>
          <a:r>
            <a:rPr lang="pt-BR" sz="1600" kern="1200" dirty="0"/>
            <a:t> </a:t>
          </a:r>
          <a:r>
            <a:rPr lang="pt-BR" sz="1600" kern="1200" dirty="0" err="1"/>
            <a:t>litio</a:t>
          </a:r>
          <a:r>
            <a:rPr lang="pt-BR" sz="1600" kern="1200" dirty="0"/>
            <a:t> extraído </a:t>
          </a:r>
          <a:r>
            <a:rPr lang="pt-BR" sz="1600" kern="1200" dirty="0" err="1"/>
            <a:t>del</a:t>
          </a:r>
          <a:r>
            <a:rPr lang="pt-BR" sz="1600" kern="1200" dirty="0"/>
            <a:t> </a:t>
          </a:r>
          <a:r>
            <a:rPr lang="pt-BR" sz="1600" kern="1200" dirty="0" err="1"/>
            <a:t>valle</a:t>
          </a:r>
          <a:r>
            <a:rPr lang="pt-BR" sz="1600" kern="1200" dirty="0"/>
            <a:t> de Jequitinhonha, </a:t>
          </a:r>
          <a:r>
            <a:rPr lang="pt-BR" sz="1600" kern="1200" dirty="0" err="1"/>
            <a:t>en</a:t>
          </a:r>
          <a:r>
            <a:rPr lang="pt-BR" sz="1600" kern="1200" dirty="0"/>
            <a:t> Minas Gerais</a:t>
          </a:r>
          <a:endParaRPr lang="en-US" sz="1600" kern="1200" dirty="0"/>
        </a:p>
      </dsp:txBody>
      <dsp:txXfrm>
        <a:off x="100655" y="2178646"/>
        <a:ext cx="3227690" cy="1860626"/>
      </dsp:txXfrm>
    </dsp:sp>
    <dsp:sp modelId="{5689B1CD-7290-0943-BF7B-717C40A09526}">
      <dsp:nvSpPr>
        <dsp:cNvPr id="0" name=""/>
        <dsp:cNvSpPr/>
      </dsp:nvSpPr>
      <dsp:spPr>
        <a:xfrm>
          <a:off x="0" y="4154145"/>
          <a:ext cx="3429000" cy="2061936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O setor </a:t>
          </a:r>
          <a:r>
            <a:rPr lang="pt-BR" sz="2000" kern="1200" dirty="0" err="1"/>
            <a:t>en</a:t>
          </a:r>
          <a:r>
            <a:rPr lang="pt-BR" sz="2000" kern="1200" dirty="0"/>
            <a:t> Brasil  cresceu 436,16% entre 2021 e 2022</a:t>
          </a:r>
          <a:r>
            <a:rPr lang="pt-BR" sz="500" kern="1200" dirty="0"/>
            <a:t>.</a:t>
          </a:r>
        </a:p>
      </dsp:txBody>
      <dsp:txXfrm>
        <a:off x="100655" y="4254800"/>
        <a:ext cx="3227690" cy="18606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23AC-7183-BC46-A271-48EDE894E0DC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AEE68-8917-0F46-8C0E-0666C9FFE43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82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CAEE68-8917-0F46-8C0E-0666C9FFE43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5341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4C3A8-B07D-5831-AD12-65E907BF4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CE4700-D536-E1E9-6658-A474714156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448125-600C-DB3C-1F59-052E558A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855-2A50-724A-B763-EEAB33219E3F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506793-965D-EAF0-BA1F-74946AF3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583B6A-08FA-2EF7-DF63-52587FAC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FD01-03A4-6542-83BC-9AD8FA8F3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57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84693-586D-38F1-AE2B-6B9CB7506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B61B1D5-76FB-AAAE-DE4E-00A31EE64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AC2BD2-2590-CBB1-CE48-41BF465FB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855-2A50-724A-B763-EEAB33219E3F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C74EAC-646E-3220-61B0-C97E9D290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7F0ED5-C455-8DAE-5CE3-B3EC25711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FD01-03A4-6542-83BC-9AD8FA8F3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6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256E22-62F4-1370-8456-E23122420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9D6E031-10B6-05A6-5E01-43ADB929A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7E8861-54C5-9A95-8A57-6DFE4E5F9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855-2A50-724A-B763-EEAB33219E3F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CFC47F-11A5-900A-E7BA-82F5651F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CFCA6C-716F-B7EA-5A82-6138A5F5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FD01-03A4-6542-83BC-9AD8FA8F3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482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3FB4B-BA6B-EDD0-CEFE-344FBF0C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3B4CC4-08D7-45FA-636B-A0178D993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4E796F-77BD-C411-AFE6-A305F120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855-2A50-724A-B763-EEAB33219E3F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4D5EAF-5204-D5B9-7667-FCFE1111E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F1B837-F098-BBE7-C6F9-559A4411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FD01-03A4-6542-83BC-9AD8FA8F3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438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542C2-4AD9-EE16-BD1B-DDC847BE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CEAC0C-6E4E-3AD8-8838-7AE1B9142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A5C686-BC01-C4D7-D3B3-69181CEC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855-2A50-724A-B763-EEAB33219E3F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CF1028-ECD9-FEBF-69EF-B3F68CC6D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894619-D851-8AE8-343C-F338BBB53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FD01-03A4-6542-83BC-9AD8FA8F3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25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8DFA5-F3FF-C8F0-B4F2-613BFF03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0586E6-93A5-3E6C-482A-7A5C8AC58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5DD07D-07DF-9A84-CFF7-BC16FAEC9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133660-D24C-4932-08C0-F0C0B5EC8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855-2A50-724A-B763-EEAB33219E3F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712864-511F-437D-5BD4-3B51F0F7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02D45D-A1C3-19CE-D820-78FC1572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FD01-03A4-6542-83BC-9AD8FA8F3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1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C7101-63A7-CD0B-0EC9-AB840196D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A64EA71-8057-A5D6-6163-36741544A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CCB48CD-5387-6572-3C7E-012646331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CF06E82-67F2-DA20-C5AB-512A8047BB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7E3988-8077-CE2D-3F4A-EC87392FD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6EE65FB-809A-99F7-4CD3-65ACC04B5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855-2A50-724A-B763-EEAB33219E3F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9014C11-86AF-3CFC-374D-552FCD9B2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7B0354-A860-CDE5-8323-8A54A70E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FD01-03A4-6542-83BC-9AD8FA8F3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68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372BDE-D09D-C890-4309-502F44578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F752077-AC87-CA20-277D-46B6C3D1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855-2A50-724A-B763-EEAB33219E3F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FF440B3-42CE-2289-AE5B-4FE1CB743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50F11FF-01E8-ABF7-671B-0E9328E4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FD01-03A4-6542-83BC-9AD8FA8F3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78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33427A-8BDC-D270-4A33-BCB3C3940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855-2A50-724A-B763-EEAB33219E3F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E3F00DA-6BD7-9D18-EB4E-5BDCF7DA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9EE563-4136-C23E-305A-F2C11125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FD01-03A4-6542-83BC-9AD8FA8F3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25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DB8B8-AADC-45B1-5936-670A238E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DF89C6-8CAF-D39C-EA73-44FD25E6E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B62364-19D3-8496-6AD1-52DF46DF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999CB7-6F86-D7A4-F727-602FA077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855-2A50-724A-B763-EEAB33219E3F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71257E-BD09-B31C-82D3-656A158FF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10BB695-6F34-2C10-DB12-86A9EF0E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FD01-03A4-6542-83BC-9AD8FA8F3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49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358C5-D498-85F7-4F78-E21376394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184B5D7-3E2A-8993-92EF-84CEC6525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75FD0D5-4B3A-2A00-694F-602B666BE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324509-321C-FA72-D0E1-AD63677C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42855-2A50-724A-B763-EEAB33219E3F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EFB057-C071-6320-302D-6C3D7C0D9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0B046C-D1A0-D11D-07E0-C041BCB5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2FD01-03A4-6542-83BC-9AD8FA8F3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28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27C8FAA-8915-1690-CA68-9BB5E9E17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9E0459-0167-CD28-0B7B-7B57E12FB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1C1567-ED62-F20D-A5B0-058820B0F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D42855-2A50-724A-B763-EEAB33219E3F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1945D0-003D-23B6-A7AA-38FFAD11B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604F33-2549-13E5-2F76-69386E2B4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82FD01-03A4-6542-83BC-9AD8FA8F30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2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lerodriguez/Library/Group%20Containers/UBF8T346G9.ms/WebArchiveCopyPasteTempFiles/com.microsoft.Word/litio_brasil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brasilmineral.com.br/noticias/lithium-ionic-faz-nova-descoberta-em-salinas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C6E1A-83AE-FD84-125B-ECCAA145A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BR" sz="5600" b="1" dirty="0" err="1"/>
              <a:t>Litio</a:t>
            </a:r>
            <a:r>
              <a:rPr lang="pt-BR" sz="5600" b="1" dirty="0"/>
              <a:t> </a:t>
            </a:r>
            <a:r>
              <a:rPr lang="pt-BR" sz="5600" b="1" dirty="0" err="1"/>
              <a:t>en</a:t>
            </a:r>
            <a:r>
              <a:rPr lang="pt-BR" sz="5600" b="1" dirty="0"/>
              <a:t> Brasil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8E961672-7382-88A3-AD60-C8A6E03D1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algn="r"/>
            <a:r>
              <a:rPr lang="en-US" dirty="0"/>
              <a:t>MARIA ELENA RODRIGUEZ</a:t>
            </a:r>
          </a:p>
          <a:p>
            <a:pPr algn="r"/>
            <a:r>
              <a:rPr lang="pt-BR" dirty="0"/>
              <a:t>PUC- Rio</a:t>
            </a:r>
            <a:endParaRPr lang="en-US" dirty="0"/>
          </a:p>
          <a:p>
            <a:pPr algn="l"/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DAA4210-461B-425A-F5D3-1ABB9F4FB34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822500" y="3506455"/>
            <a:ext cx="4374920" cy="4164091"/>
          </a:xfrm>
          <a:prstGeom prst="rect">
            <a:avLst/>
          </a:prstGeom>
          <a:scene3d>
            <a:camera prst="orthographicFront">
              <a:rot lat="21594000" lon="420000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540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332EC-66FF-ACFB-67C7-0A7DB012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Principales</a:t>
            </a:r>
            <a:r>
              <a:rPr lang="pt-BR" dirty="0"/>
              <a:t> impactos....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1A6D29-BA04-39C7-AD8B-102E6B90E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714"/>
            <a:ext cx="10515600" cy="5246915"/>
          </a:xfrm>
        </p:spPr>
        <p:txBody>
          <a:bodyPr>
            <a:normAutofit lnSpcReduction="10000"/>
          </a:bodyPr>
          <a:lstStyle/>
          <a:p>
            <a:r>
              <a:rPr lang="pt-BR" dirty="0" err="1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En</a:t>
            </a:r>
            <a:r>
              <a:rPr lang="pt-BR" dirty="0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 </a:t>
            </a:r>
            <a:r>
              <a:rPr lang="pt-BR" dirty="0" err="1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la</a:t>
            </a:r>
            <a:r>
              <a:rPr lang="pt-BR" dirty="0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 </a:t>
            </a:r>
            <a:r>
              <a:rPr lang="pt-BR" dirty="0" err="1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región</a:t>
            </a:r>
            <a:r>
              <a:rPr lang="pt-BR" dirty="0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 de </a:t>
            </a:r>
            <a:r>
              <a:rPr lang="pt-BR" dirty="0" err="1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extracción</a:t>
            </a:r>
            <a:r>
              <a:rPr lang="pt-BR" dirty="0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 </a:t>
            </a:r>
            <a:r>
              <a:rPr lang="pt-BR" dirty="0" err="1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del</a:t>
            </a:r>
            <a:r>
              <a:rPr lang="pt-BR" dirty="0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 Valle </a:t>
            </a:r>
            <a:r>
              <a:rPr lang="pt-BR" dirty="0" err="1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del</a:t>
            </a:r>
            <a:r>
              <a:rPr lang="pt-BR" dirty="0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 </a:t>
            </a:r>
            <a:r>
              <a:rPr lang="pt-BR" dirty="0" err="1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Litio</a:t>
            </a:r>
            <a:r>
              <a:rPr lang="pt-BR" dirty="0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 </a:t>
            </a:r>
          </a:p>
          <a:p>
            <a:r>
              <a:rPr lang="pt-BR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olhaTexto"/>
              </a:rPr>
              <a:t>Ll</a:t>
            </a:r>
            <a:r>
              <a:rPr lang="pt-BR" dirty="0" err="1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amado</a:t>
            </a:r>
            <a:r>
              <a:rPr lang="pt-BR" dirty="0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 </a:t>
            </a:r>
            <a:r>
              <a:rPr lang="pt-BR" b="1" dirty="0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“Valle de </a:t>
            </a:r>
            <a:r>
              <a:rPr lang="pt-BR" b="1" dirty="0" err="1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la</a:t>
            </a:r>
            <a:r>
              <a:rPr lang="pt-BR" b="1" dirty="0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 </a:t>
            </a:r>
            <a:r>
              <a:rPr lang="pt-BR" b="1" dirty="0" err="1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Miseria</a:t>
            </a:r>
            <a:r>
              <a:rPr lang="pt-BR" b="1" dirty="0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” pobreza </a:t>
            </a:r>
            <a:r>
              <a:rPr lang="pt-BR" b="1" dirty="0" err="1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y</a:t>
            </a:r>
            <a:r>
              <a:rPr lang="pt-BR" b="1" dirty="0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 sequia</a:t>
            </a:r>
          </a:p>
          <a:p>
            <a:r>
              <a:rPr lang="pt-BR" b="1" dirty="0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Impacto económico </a:t>
            </a:r>
          </a:p>
          <a:p>
            <a:pPr marL="0" indent="0">
              <a:buNone/>
            </a:pPr>
            <a:endParaRPr lang="pt-BR" b="1" i="0" u="none" strike="noStrike" dirty="0">
              <a:solidFill>
                <a:srgbClr val="FF0000"/>
              </a:solidFill>
              <a:effectLst/>
              <a:highlight>
                <a:srgbClr val="FFFFFF"/>
              </a:highlight>
              <a:latin typeface="FolhaTexto"/>
            </a:endParaRPr>
          </a:p>
          <a:p>
            <a:r>
              <a:rPr lang="pt-BR" b="1" dirty="0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Falta de consulta previa </a:t>
            </a:r>
            <a:r>
              <a:rPr lang="pt-BR" b="0" i="0" u="none" strike="noStrike" dirty="0" err="1">
                <a:solidFill>
                  <a:srgbClr val="525252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Convención</a:t>
            </a:r>
            <a:r>
              <a:rPr lang="pt-BR" b="0" i="0" u="none" strike="noStrike" dirty="0">
                <a:solidFill>
                  <a:srgbClr val="525252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169 (OIT)</a:t>
            </a:r>
            <a:endParaRPr lang="pt-BR" b="1" i="0" u="none" strike="noStrike" dirty="0">
              <a:solidFill>
                <a:srgbClr val="FF0000"/>
              </a:solidFill>
              <a:effectLst/>
              <a:highlight>
                <a:srgbClr val="FFFFFF"/>
              </a:highlight>
              <a:latin typeface="FolhaTexto"/>
            </a:endParaRPr>
          </a:p>
          <a:p>
            <a:r>
              <a:rPr lang="pt-BR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olhaTexto"/>
              </a:rPr>
              <a:t>Población</a:t>
            </a:r>
            <a:r>
              <a:rPr lang="pt-BR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olhaTexto"/>
              </a:rPr>
              <a:t> indígena- povo </a:t>
            </a:r>
            <a:r>
              <a:rPr lang="pt-BR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olhaTexto"/>
              </a:rPr>
              <a:t>Pankararu</a:t>
            </a:r>
            <a:r>
              <a:rPr lang="pt-BR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FolhaTexto"/>
              </a:rPr>
              <a:t>-Pataxó</a:t>
            </a:r>
          </a:p>
          <a:p>
            <a:r>
              <a:rPr lang="pt-BR" dirty="0" err="1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Población</a:t>
            </a:r>
            <a:r>
              <a:rPr lang="pt-BR" dirty="0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 quilombola</a:t>
            </a:r>
          </a:p>
          <a:p>
            <a:r>
              <a:rPr lang="pt-BR" dirty="0" err="1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Sin</a:t>
            </a:r>
            <a:r>
              <a:rPr lang="pt-BR" dirty="0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 </a:t>
            </a:r>
            <a:r>
              <a:rPr lang="pt-BR" dirty="0" err="1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información</a:t>
            </a:r>
            <a:r>
              <a:rPr lang="pt-BR" dirty="0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 clara sobre </a:t>
            </a:r>
            <a:r>
              <a:rPr lang="pt-BR" dirty="0" err="1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los</a:t>
            </a:r>
            <a:r>
              <a:rPr lang="pt-BR" dirty="0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 </a:t>
            </a:r>
            <a:r>
              <a:rPr lang="pt-BR" dirty="0" err="1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proyectos</a:t>
            </a:r>
            <a:endParaRPr lang="pt-BR" dirty="0">
              <a:solidFill>
                <a:srgbClr val="333333"/>
              </a:solidFill>
              <a:highlight>
                <a:srgbClr val="FFFFFF"/>
              </a:highlight>
              <a:latin typeface="FolhaTexto"/>
            </a:endParaRPr>
          </a:p>
          <a:p>
            <a:r>
              <a:rPr lang="pt-BR" dirty="0" err="1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Licenciamientos</a:t>
            </a:r>
            <a:r>
              <a:rPr lang="pt-BR" dirty="0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 </a:t>
            </a:r>
            <a:r>
              <a:rPr lang="pt-BR" dirty="0" err="1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ambientales</a:t>
            </a:r>
            <a:r>
              <a:rPr lang="pt-BR" dirty="0">
                <a:solidFill>
                  <a:srgbClr val="333333"/>
                </a:solidFill>
                <a:highlight>
                  <a:srgbClr val="FFFFFF"/>
                </a:highlight>
                <a:latin typeface="FolhaTexto"/>
              </a:rPr>
              <a:t> falidos</a:t>
            </a:r>
          </a:p>
          <a:p>
            <a:r>
              <a:rPr lang="pt-BR" b="1" dirty="0" err="1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Sin</a:t>
            </a:r>
            <a:r>
              <a:rPr lang="pt-BR" b="1" dirty="0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 um </a:t>
            </a:r>
            <a:r>
              <a:rPr lang="pt-BR" b="1" dirty="0" err="1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plan</a:t>
            </a:r>
            <a:r>
              <a:rPr lang="pt-BR" b="1" dirty="0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 claro para </a:t>
            </a:r>
            <a:r>
              <a:rPr lang="pt-BR" b="1" dirty="0" err="1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la</a:t>
            </a:r>
            <a:r>
              <a:rPr lang="pt-BR" b="1" dirty="0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 </a:t>
            </a:r>
            <a:r>
              <a:rPr lang="pt-BR" b="1" dirty="0" err="1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región</a:t>
            </a:r>
            <a:r>
              <a:rPr lang="pt-BR" b="1" dirty="0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, </a:t>
            </a:r>
            <a:r>
              <a:rPr lang="pt-BR" b="1" dirty="0" err="1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población</a:t>
            </a:r>
            <a:r>
              <a:rPr lang="pt-BR" b="1" dirty="0">
                <a:solidFill>
                  <a:srgbClr val="FF0000"/>
                </a:solidFill>
                <a:highlight>
                  <a:srgbClr val="FFFFFF"/>
                </a:highlight>
                <a:latin typeface="FolhaTexto"/>
              </a:rPr>
              <a:t> .</a:t>
            </a:r>
          </a:p>
          <a:p>
            <a:pPr lvl="1"/>
            <a:r>
              <a:rPr lang="pt-BR" sz="1500" b="0" i="0" u="none" strike="noStrike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Compensação Financeira pela Exploração Mineral (CFEM),</a:t>
            </a:r>
            <a:endParaRPr lang="pt-BR" sz="1500" b="1" dirty="0">
              <a:solidFill>
                <a:srgbClr val="FF0000"/>
              </a:solidFill>
              <a:highlight>
                <a:srgbClr val="FFFFFF"/>
              </a:highlight>
              <a:latin typeface="FolhaTexto"/>
            </a:endParaRPr>
          </a:p>
          <a:p>
            <a:endParaRPr lang="pt-BR" sz="1900" dirty="0">
              <a:solidFill>
                <a:srgbClr val="333333"/>
              </a:solidFill>
              <a:highlight>
                <a:srgbClr val="FFFFFF"/>
              </a:highlight>
              <a:latin typeface="FolhaTexto"/>
            </a:endParaRPr>
          </a:p>
          <a:p>
            <a:endParaRPr lang="pt-BR" dirty="0">
              <a:solidFill>
                <a:srgbClr val="333333"/>
              </a:solidFill>
              <a:highlight>
                <a:srgbClr val="FFFFFF"/>
              </a:highlight>
              <a:latin typeface="FolhaTexto"/>
            </a:endParaRPr>
          </a:p>
          <a:p>
            <a:pPr marL="0" indent="0">
              <a:buNone/>
            </a:pPr>
            <a:endParaRPr lang="pt-BR" b="0" i="0" u="none" strike="noStrike" dirty="0">
              <a:solidFill>
                <a:srgbClr val="333333"/>
              </a:solidFill>
              <a:effectLst/>
              <a:highlight>
                <a:srgbClr val="FFFFFF"/>
              </a:highlight>
              <a:latin typeface="FolhaTexto"/>
            </a:endParaRPr>
          </a:p>
        </p:txBody>
      </p:sp>
    </p:spTree>
    <p:extLst>
      <p:ext uri="{BB962C8B-B14F-4D97-AF65-F5344CB8AC3E}">
        <p14:creationId xmlns:p14="http://schemas.microsoft.com/office/powerpoint/2010/main" val="410721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D69F2-0F9A-2E93-5C34-1D656DB81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Y</a:t>
            </a:r>
            <a:r>
              <a:rPr lang="pt-BR" dirty="0"/>
              <a:t> para </a:t>
            </a:r>
            <a:r>
              <a:rPr lang="pt-BR" dirty="0" err="1"/>
              <a:t>el</a:t>
            </a:r>
            <a:r>
              <a:rPr lang="pt-BR" dirty="0"/>
              <a:t> país?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B91413-B951-39AE-1FD2-F92F66A63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falta  </a:t>
            </a:r>
            <a:r>
              <a:rPr lang="pt-B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plano nacional para </a:t>
            </a:r>
            <a:r>
              <a:rPr lang="pt-B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exploración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uso </a:t>
            </a:r>
            <a:r>
              <a:rPr lang="pt-B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lítio. </a:t>
            </a:r>
          </a:p>
          <a:p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Brasil corre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el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riesgo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ver </a:t>
            </a:r>
            <a:r>
              <a:rPr lang="pt-B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litio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salir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B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</a:t>
            </a:r>
            <a:r>
              <a:rPr lang="pt-B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pais como una commodity mas...</a:t>
            </a:r>
          </a:p>
          <a:p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Continuamos exportando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nuestros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recursos primários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sin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valor agregado.</a:t>
            </a:r>
            <a:endParaRPr lang="pt-BR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272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Espaço Reservado para Conteúdo 2">
            <a:extLst>
              <a:ext uri="{FF2B5EF4-FFF2-40B4-BE49-F238E27FC236}">
                <a16:creationId xmlns:a16="http://schemas.microsoft.com/office/drawing/2014/main" id="{0C77051E-61DD-BED8-854D-DD65DC8FA8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43897337"/>
              </p:ext>
            </p:extLst>
          </p:nvPr>
        </p:nvGraphicFramePr>
        <p:xfrm>
          <a:off x="630936" y="0"/>
          <a:ext cx="3429000" cy="6217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BC341D9F-58E3-4226-BC3A-97087A7551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93371"/>
            <a:ext cx="4876800" cy="297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99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3">
            <a:extLst>
              <a:ext uri="{FF2B5EF4-FFF2-40B4-BE49-F238E27FC236}">
                <a16:creationId xmlns:a16="http://schemas.microsoft.com/office/drawing/2014/main" id="{ABBE32D7-EE3E-A62E-B42E-594401FECB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7728" r="-132"/>
          <a:stretch/>
        </p:blipFill>
        <p:spPr>
          <a:xfrm>
            <a:off x="838200" y="885825"/>
            <a:ext cx="5181600" cy="4915437"/>
          </a:xfrm>
          <a:prstGeom prst="rect">
            <a:avLst/>
          </a:prstGeom>
        </p:spPr>
      </p:pic>
      <p:pic>
        <p:nvPicPr>
          <p:cNvPr id="6" name="Espaço Reservado para Conteúdo 9" descr="Gráfico, Linha do tempo&#10;&#10;Descrição gerada automaticamente">
            <a:extLst>
              <a:ext uri="{FF2B5EF4-FFF2-40B4-BE49-F238E27FC236}">
                <a16:creationId xmlns:a16="http://schemas.microsoft.com/office/drawing/2014/main" id="{9849B585-EB04-E1B9-3143-B918A065E4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028957"/>
            <a:ext cx="5181600" cy="4915437"/>
          </a:xfrm>
        </p:spPr>
      </p:pic>
    </p:spTree>
    <p:extLst>
      <p:ext uri="{BB962C8B-B14F-4D97-AF65-F5344CB8AC3E}">
        <p14:creationId xmlns:p14="http://schemas.microsoft.com/office/powerpoint/2010/main" val="408015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spodumênio — Foto: Saga Consultoria.">
            <a:extLst>
              <a:ext uri="{FF2B5EF4-FFF2-40B4-BE49-F238E27FC236}">
                <a16:creationId xmlns:a16="http://schemas.microsoft.com/office/drawing/2014/main" id="{EF95C9B5-C29C-9089-4888-B0152ABBA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58849"/>
            <a:ext cx="4178301" cy="463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004C35A0-CBCB-751A-8092-5BCEC74AA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41571" y="1074509"/>
            <a:ext cx="5181600" cy="4999719"/>
          </a:xfrm>
          <a:solidFill>
            <a:schemeClr val="accent2"/>
          </a:solidFill>
        </p:spPr>
        <p:txBody>
          <a:bodyPr>
            <a:normAutofit fontScale="85000" lnSpcReduction="20000"/>
          </a:bodyPr>
          <a:lstStyle/>
          <a:p>
            <a:r>
              <a:rPr lang="pt-BR" sz="2800" dirty="0" err="1"/>
              <a:t>el</a:t>
            </a:r>
            <a:r>
              <a:rPr lang="pt-BR" sz="2800" dirty="0"/>
              <a:t> </a:t>
            </a:r>
            <a:r>
              <a:rPr lang="pt-BR" sz="2800" dirty="0" err="1"/>
              <a:t>litio</a:t>
            </a:r>
            <a:r>
              <a:rPr lang="pt-BR" sz="2800" dirty="0"/>
              <a:t> </a:t>
            </a:r>
            <a:r>
              <a:rPr lang="pt-BR" sz="2800" dirty="0" err="1"/>
              <a:t>brasileño</a:t>
            </a:r>
            <a:r>
              <a:rPr lang="pt-BR" sz="2800" dirty="0"/>
              <a:t> </a:t>
            </a:r>
            <a:r>
              <a:rPr lang="pt-BR" sz="2800" dirty="0" err="1"/>
              <a:t>ofrece</a:t>
            </a:r>
            <a:r>
              <a:rPr lang="pt-BR" sz="2800" dirty="0"/>
              <a:t> </a:t>
            </a:r>
            <a:r>
              <a:rPr lang="pt-BR" sz="2800" dirty="0" err="1"/>
              <a:t>ventajas</a:t>
            </a:r>
            <a:r>
              <a:rPr lang="pt-BR" sz="2800" dirty="0"/>
              <a:t> competitivas que </a:t>
            </a:r>
            <a:r>
              <a:rPr lang="pt-BR" sz="2800" dirty="0" err="1"/>
              <a:t>optimizan</a:t>
            </a:r>
            <a:r>
              <a:rPr lang="pt-BR" sz="2800" dirty="0"/>
              <a:t> </a:t>
            </a:r>
            <a:r>
              <a:rPr lang="pt-BR" sz="2800" dirty="0" err="1"/>
              <a:t>las</a:t>
            </a:r>
            <a:r>
              <a:rPr lang="pt-BR" sz="2800" dirty="0"/>
              <a:t> </a:t>
            </a:r>
            <a:r>
              <a:rPr lang="pt-BR" sz="2800" dirty="0" err="1"/>
              <a:t>inversiones</a:t>
            </a:r>
            <a:r>
              <a:rPr lang="pt-BR" sz="2800" dirty="0"/>
              <a:t>. </a:t>
            </a:r>
          </a:p>
          <a:p>
            <a:r>
              <a:rPr lang="pt-BR" sz="2800" dirty="0"/>
              <a:t>A diferencia de </a:t>
            </a:r>
            <a:r>
              <a:rPr lang="pt-BR" sz="2800" dirty="0" err="1"/>
              <a:t>la</a:t>
            </a:r>
            <a:r>
              <a:rPr lang="pt-BR" sz="2800" dirty="0"/>
              <a:t> </a:t>
            </a:r>
            <a:r>
              <a:rPr lang="pt-BR" sz="2800" dirty="0" err="1"/>
              <a:t>mayoría</a:t>
            </a:r>
            <a:r>
              <a:rPr lang="pt-BR" sz="2800" dirty="0"/>
              <a:t> de </a:t>
            </a:r>
            <a:r>
              <a:rPr lang="pt-BR" sz="2800" dirty="0" err="1"/>
              <a:t>los</a:t>
            </a:r>
            <a:r>
              <a:rPr lang="pt-BR" sz="2800" dirty="0"/>
              <a:t> </a:t>
            </a:r>
            <a:r>
              <a:rPr lang="pt-BR" sz="2800" dirty="0" err="1"/>
              <a:t>demás</a:t>
            </a:r>
            <a:r>
              <a:rPr lang="pt-BR" sz="2800" dirty="0"/>
              <a:t> países, </a:t>
            </a:r>
            <a:r>
              <a:rPr lang="pt-BR" sz="2800" dirty="0" err="1"/>
              <a:t>el</a:t>
            </a:r>
            <a:r>
              <a:rPr lang="pt-BR" sz="2800" dirty="0"/>
              <a:t> </a:t>
            </a:r>
            <a:r>
              <a:rPr lang="pt-BR" sz="2800" dirty="0" err="1"/>
              <a:t>litio</a:t>
            </a:r>
            <a:r>
              <a:rPr lang="pt-BR" sz="2800" dirty="0"/>
              <a:t> encontrado </a:t>
            </a:r>
            <a:r>
              <a:rPr lang="pt-BR" sz="2800" dirty="0" err="1"/>
              <a:t>en</a:t>
            </a:r>
            <a:r>
              <a:rPr lang="pt-BR" sz="2800" dirty="0"/>
              <a:t> Minas Gerais es de </a:t>
            </a:r>
            <a:r>
              <a:rPr lang="pt-BR" sz="2800" dirty="0" err="1"/>
              <a:t>gran</a:t>
            </a:r>
            <a:r>
              <a:rPr lang="pt-BR" sz="2800" dirty="0"/>
              <a:t> pureza, </a:t>
            </a:r>
            <a:r>
              <a:rPr lang="pt-BR" sz="2800" dirty="0" err="1"/>
              <a:t>lo</a:t>
            </a:r>
            <a:r>
              <a:rPr lang="pt-BR" sz="2800" dirty="0"/>
              <a:t> que facilita </a:t>
            </a:r>
            <a:r>
              <a:rPr lang="pt-BR" sz="2800" dirty="0" err="1"/>
              <a:t>su</a:t>
            </a:r>
            <a:r>
              <a:rPr lang="pt-BR" sz="2800" dirty="0"/>
              <a:t> uso </a:t>
            </a:r>
            <a:r>
              <a:rPr lang="pt-BR" sz="2800" dirty="0" err="1"/>
              <a:t>en</a:t>
            </a:r>
            <a:r>
              <a:rPr lang="pt-BR" sz="2800" dirty="0"/>
              <a:t> </a:t>
            </a:r>
            <a:r>
              <a:rPr lang="pt-BR" sz="2800" dirty="0" err="1"/>
              <a:t>la</a:t>
            </a:r>
            <a:r>
              <a:rPr lang="pt-BR" sz="2800" dirty="0"/>
              <a:t> </a:t>
            </a:r>
            <a:r>
              <a:rPr lang="pt-BR" sz="2800" dirty="0" err="1"/>
              <a:t>fabricación</a:t>
            </a:r>
            <a:r>
              <a:rPr lang="pt-BR" sz="2800" dirty="0"/>
              <a:t> de </a:t>
            </a:r>
            <a:r>
              <a:rPr lang="pt-BR" sz="2800" dirty="0" err="1"/>
              <a:t>baterías</a:t>
            </a:r>
            <a:r>
              <a:rPr lang="pt-BR" sz="2800" dirty="0"/>
              <a:t> más potentes. </a:t>
            </a:r>
            <a:endParaRPr lang="en-US" sz="2800" dirty="0"/>
          </a:p>
          <a:p>
            <a:pPr marL="0" indent="0">
              <a:buNone/>
            </a:pPr>
            <a:endParaRPr lang="pt-BR" dirty="0"/>
          </a:p>
          <a:p>
            <a:r>
              <a:rPr lang="pt-BR" dirty="0" err="1"/>
              <a:t>Litio</a:t>
            </a:r>
            <a:r>
              <a:rPr lang="pt-BR" dirty="0"/>
              <a:t> de rocha</a:t>
            </a:r>
          </a:p>
          <a:p>
            <a:br>
              <a:rPr lang="pt-BR" dirty="0"/>
            </a:br>
            <a:r>
              <a:rPr lang="pt-BR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Quicksand"/>
              </a:rPr>
              <a:t>os pegmatitos são a principal fonte de lítio, encontrado na estrutura cristalina de alguns minerais</a:t>
            </a:r>
          </a:p>
          <a:p>
            <a:r>
              <a:rPr lang="pt-BR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Quicksand"/>
              </a:rPr>
              <a:t> O </a:t>
            </a:r>
            <a:r>
              <a:rPr lang="pt-BR" b="0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Quicksand"/>
              </a:rPr>
              <a:t>espodumênio</a:t>
            </a:r>
            <a:r>
              <a:rPr lang="pt-BR" b="0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Quicksand"/>
              </a:rPr>
              <a:t> é o mineral predominante,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2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CD86BF-6983-4177-500C-700AA407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171" y="609600"/>
            <a:ext cx="4702629" cy="556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b="1" dirty="0" err="1"/>
              <a:t>En</a:t>
            </a:r>
            <a:r>
              <a:rPr lang="pt-BR" sz="2200" b="1" dirty="0"/>
              <a:t> 2022, </a:t>
            </a:r>
            <a:r>
              <a:rPr lang="pt-BR" sz="2200" b="1" dirty="0" err="1"/>
              <a:t>el</a:t>
            </a:r>
            <a:r>
              <a:rPr lang="pt-BR" sz="2200" b="1" dirty="0"/>
              <a:t> </a:t>
            </a:r>
            <a:r>
              <a:rPr lang="pt-BR" sz="2200" b="1" dirty="0" err="1"/>
              <a:t>gobierno</a:t>
            </a:r>
            <a:r>
              <a:rPr lang="pt-BR" sz="2200" b="1" dirty="0"/>
              <a:t> de Jair Bolsonaro </a:t>
            </a:r>
            <a:r>
              <a:rPr lang="pt-BR" sz="2200" b="1" dirty="0" err="1"/>
              <a:t>publicó</a:t>
            </a:r>
            <a:r>
              <a:rPr lang="pt-BR" sz="2200" b="1" dirty="0"/>
              <a:t> </a:t>
            </a:r>
            <a:r>
              <a:rPr lang="pt-BR" sz="2200" b="1" dirty="0" err="1"/>
              <a:t>el</a:t>
            </a:r>
            <a:r>
              <a:rPr lang="pt-BR" sz="2200" b="1" dirty="0"/>
              <a:t> Decreto 11.120, </a:t>
            </a:r>
            <a:r>
              <a:rPr lang="pt-BR" sz="2200" b="1" dirty="0">
                <a:solidFill>
                  <a:srgbClr val="FF0000"/>
                </a:solidFill>
              </a:rPr>
              <a:t>liberando </a:t>
            </a:r>
            <a:r>
              <a:rPr lang="pt-BR" sz="2200" b="1" dirty="0" err="1">
                <a:solidFill>
                  <a:srgbClr val="FF0000"/>
                </a:solidFill>
              </a:rPr>
              <a:t>la</a:t>
            </a:r>
            <a:r>
              <a:rPr lang="pt-BR" sz="2200" b="1" dirty="0">
                <a:solidFill>
                  <a:srgbClr val="FF0000"/>
                </a:solidFill>
              </a:rPr>
              <a:t> </a:t>
            </a:r>
            <a:r>
              <a:rPr lang="pt-BR" sz="2200" b="1" dirty="0" err="1">
                <a:solidFill>
                  <a:srgbClr val="FF0000"/>
                </a:solidFill>
              </a:rPr>
              <a:t>exploración</a:t>
            </a:r>
            <a:r>
              <a:rPr lang="pt-BR" sz="2200" b="1" dirty="0">
                <a:solidFill>
                  <a:srgbClr val="FF0000"/>
                </a:solidFill>
              </a:rPr>
              <a:t> de </a:t>
            </a:r>
            <a:r>
              <a:rPr lang="pt-BR" sz="2200" b="1" dirty="0" err="1">
                <a:solidFill>
                  <a:srgbClr val="FF0000"/>
                </a:solidFill>
              </a:rPr>
              <a:t>litio</a:t>
            </a:r>
            <a:r>
              <a:rPr lang="pt-BR" sz="2200" b="1" dirty="0"/>
              <a:t> </a:t>
            </a:r>
          </a:p>
          <a:p>
            <a:pPr marL="0" indent="0">
              <a:buNone/>
            </a:pPr>
            <a:r>
              <a:rPr lang="pt-BR" sz="2200" b="1" dirty="0"/>
              <a:t>“</a:t>
            </a:r>
            <a:r>
              <a:rPr lang="pt-BR" sz="2200" b="1" dirty="0" err="1"/>
              <a:t>la</a:t>
            </a:r>
            <a:r>
              <a:rPr lang="pt-BR" sz="2200" b="1" dirty="0"/>
              <a:t> </a:t>
            </a:r>
            <a:r>
              <a:rPr lang="pt-BR" sz="2200" b="1" dirty="0" err="1"/>
              <a:t>exportación</a:t>
            </a:r>
            <a:r>
              <a:rPr lang="pt-BR" sz="2200" b="1" dirty="0"/>
              <a:t> e </a:t>
            </a:r>
            <a:r>
              <a:rPr lang="pt-BR" sz="2200" b="1" dirty="0" err="1"/>
              <a:t>importación</a:t>
            </a:r>
            <a:r>
              <a:rPr lang="pt-BR" sz="2200" b="1" dirty="0"/>
              <a:t> </a:t>
            </a:r>
            <a:r>
              <a:rPr lang="pt-BR" sz="2200" b="1" dirty="0" err="1"/>
              <a:t>del</a:t>
            </a:r>
            <a:r>
              <a:rPr lang="pt-BR" sz="2200" b="1" dirty="0"/>
              <a:t> mineral «no </a:t>
            </a:r>
            <a:r>
              <a:rPr lang="pt-BR" sz="2200" b="1" dirty="0" err="1"/>
              <a:t>están</a:t>
            </a:r>
            <a:r>
              <a:rPr lang="pt-BR" sz="2200" b="1" dirty="0"/>
              <a:t> </a:t>
            </a:r>
            <a:r>
              <a:rPr lang="pt-BR" sz="2200" b="1" dirty="0" err="1"/>
              <a:t>sujetas</a:t>
            </a:r>
            <a:r>
              <a:rPr lang="pt-BR" sz="2200" b="1" dirty="0"/>
              <a:t> a </a:t>
            </a:r>
            <a:r>
              <a:rPr lang="pt-BR" sz="2200" b="1" dirty="0" err="1"/>
              <a:t>criterios</a:t>
            </a:r>
            <a:r>
              <a:rPr lang="pt-BR" sz="2200" b="1" dirty="0"/>
              <a:t>, </a:t>
            </a:r>
            <a:r>
              <a:rPr lang="pt-BR" sz="2200" b="1" dirty="0" err="1"/>
              <a:t>restricciones</a:t>
            </a:r>
            <a:r>
              <a:rPr lang="pt-BR" sz="2200" b="1" dirty="0"/>
              <a:t>, </a:t>
            </a:r>
            <a:r>
              <a:rPr lang="pt-BR" sz="2200" b="1" dirty="0" err="1"/>
              <a:t>límites</a:t>
            </a:r>
            <a:r>
              <a:rPr lang="pt-BR" sz="2200" b="1" dirty="0"/>
              <a:t> o condiciones de </a:t>
            </a:r>
            <a:r>
              <a:rPr lang="pt-BR" sz="2200" b="1" dirty="0" err="1"/>
              <a:t>cualquier</a:t>
            </a:r>
            <a:r>
              <a:rPr lang="pt-BR" sz="2200" b="1" dirty="0"/>
              <a:t> tipo, </a:t>
            </a:r>
          </a:p>
          <a:p>
            <a:pPr marL="0" indent="0">
              <a:buNone/>
            </a:pPr>
            <a:r>
              <a:rPr lang="pt-BR" sz="2200" b="1" dirty="0" err="1">
                <a:solidFill>
                  <a:srgbClr val="FF0000"/>
                </a:solidFill>
              </a:rPr>
              <a:t>Ley</a:t>
            </a:r>
            <a:r>
              <a:rPr lang="pt-BR" sz="2200" b="1" dirty="0">
                <a:solidFill>
                  <a:srgbClr val="FF0000"/>
                </a:solidFill>
              </a:rPr>
              <a:t> 14.514/2022</a:t>
            </a:r>
            <a:r>
              <a:rPr lang="pt-BR" sz="2200" b="1" dirty="0"/>
              <a:t>, que </a:t>
            </a:r>
            <a:r>
              <a:rPr lang="pt-BR" sz="2200" b="1" dirty="0" err="1">
                <a:solidFill>
                  <a:srgbClr val="FF0000"/>
                </a:solidFill>
              </a:rPr>
              <a:t>flexibilizó</a:t>
            </a:r>
            <a:r>
              <a:rPr lang="pt-BR" sz="2200" b="1" dirty="0">
                <a:solidFill>
                  <a:srgbClr val="FF0000"/>
                </a:solidFill>
              </a:rPr>
              <a:t> </a:t>
            </a:r>
            <a:r>
              <a:rPr lang="pt-BR" sz="2200" b="1" dirty="0" err="1">
                <a:solidFill>
                  <a:srgbClr val="FF0000"/>
                </a:solidFill>
              </a:rPr>
              <a:t>el</a:t>
            </a:r>
            <a:r>
              <a:rPr lang="pt-BR" sz="2200" b="1" dirty="0">
                <a:solidFill>
                  <a:srgbClr val="FF0000"/>
                </a:solidFill>
              </a:rPr>
              <a:t> </a:t>
            </a:r>
            <a:r>
              <a:rPr lang="pt-BR" sz="2200" b="1" dirty="0" err="1">
                <a:solidFill>
                  <a:srgbClr val="FF0000"/>
                </a:solidFill>
              </a:rPr>
              <a:t>monopolio</a:t>
            </a:r>
            <a:r>
              <a:rPr lang="pt-BR" sz="2200" b="1" dirty="0">
                <a:solidFill>
                  <a:srgbClr val="FF0000"/>
                </a:solidFill>
              </a:rPr>
              <a:t> estatal </a:t>
            </a:r>
            <a:r>
              <a:rPr lang="pt-BR" sz="2200" b="1" dirty="0"/>
              <a:t>sobre </a:t>
            </a:r>
            <a:r>
              <a:rPr lang="pt-BR" sz="2200" b="1" dirty="0" err="1"/>
              <a:t>la</a:t>
            </a:r>
            <a:r>
              <a:rPr lang="pt-BR" sz="2200" b="1" dirty="0"/>
              <a:t> </a:t>
            </a:r>
            <a:r>
              <a:rPr lang="pt-BR" sz="2200" b="1" dirty="0" err="1"/>
              <a:t>investigación</a:t>
            </a:r>
            <a:r>
              <a:rPr lang="pt-BR" sz="2200" b="1" dirty="0"/>
              <a:t>, </a:t>
            </a:r>
            <a:r>
              <a:rPr lang="pt-BR" sz="2200" b="1" dirty="0" err="1"/>
              <a:t>extracción</a:t>
            </a:r>
            <a:r>
              <a:rPr lang="pt-BR" sz="2200" b="1" dirty="0"/>
              <a:t>, </a:t>
            </a:r>
            <a:r>
              <a:rPr lang="pt-BR" sz="2200" b="1" dirty="0" err="1"/>
              <a:t>enriquecimiento</a:t>
            </a:r>
            <a:r>
              <a:rPr lang="pt-BR" sz="2200" b="1" dirty="0"/>
              <a:t> </a:t>
            </a:r>
            <a:r>
              <a:rPr lang="pt-BR" sz="2200" b="1" dirty="0" err="1"/>
              <a:t>y</a:t>
            </a:r>
            <a:r>
              <a:rPr lang="pt-BR" sz="2200" b="1" dirty="0"/>
              <a:t> </a:t>
            </a:r>
            <a:r>
              <a:rPr lang="pt-BR" sz="2200" b="1" dirty="0" err="1"/>
              <a:t>reprocesamiento</a:t>
            </a:r>
            <a:r>
              <a:rPr lang="pt-BR" sz="2200" b="1" dirty="0"/>
              <a:t>, </a:t>
            </a:r>
            <a:r>
              <a:rPr lang="pt-BR" sz="2200" b="1" dirty="0" err="1"/>
              <a:t>industrialización</a:t>
            </a:r>
            <a:r>
              <a:rPr lang="pt-BR" sz="2200" b="1" dirty="0"/>
              <a:t> </a:t>
            </a:r>
            <a:r>
              <a:rPr lang="pt-BR" sz="2200" b="1" dirty="0" err="1"/>
              <a:t>y</a:t>
            </a:r>
            <a:r>
              <a:rPr lang="pt-BR" sz="2200" b="1" dirty="0"/>
              <a:t> </a:t>
            </a:r>
            <a:r>
              <a:rPr lang="pt-BR" sz="2200" b="1" dirty="0" err="1"/>
              <a:t>comercialización</a:t>
            </a:r>
            <a:r>
              <a:rPr lang="pt-BR" sz="2200" b="1" dirty="0"/>
              <a:t> de </a:t>
            </a:r>
            <a:r>
              <a:rPr lang="pt-BR" sz="2200" b="1" dirty="0" err="1"/>
              <a:t>minerales</a:t>
            </a:r>
            <a:r>
              <a:rPr lang="pt-BR" sz="2200" b="1" dirty="0"/>
              <a:t> nucleares. 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C404F2D-E4CE-DB03-0E2F-7AE1EE821944}"/>
              </a:ext>
            </a:extLst>
          </p:cNvPr>
          <p:cNvSpPr txBox="1"/>
          <p:nvPr/>
        </p:nvSpPr>
        <p:spPr>
          <a:xfrm>
            <a:off x="609601" y="474184"/>
            <a:ext cx="2492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/>
              <a:t>En</a:t>
            </a:r>
            <a:r>
              <a:rPr lang="pt-BR" sz="2000" dirty="0"/>
              <a:t> Brasil </a:t>
            </a:r>
          </a:p>
          <a:p>
            <a:r>
              <a:rPr lang="pt-BR" sz="2000" dirty="0" err="1"/>
              <a:t>el</a:t>
            </a:r>
            <a:r>
              <a:rPr lang="pt-BR" sz="2000" dirty="0"/>
              <a:t> </a:t>
            </a:r>
            <a:r>
              <a:rPr lang="pt-BR" sz="2000" dirty="0" err="1"/>
              <a:t>litio</a:t>
            </a:r>
            <a:r>
              <a:rPr lang="pt-BR" sz="2000" dirty="0"/>
              <a:t> es </a:t>
            </a:r>
            <a:r>
              <a:rPr lang="pt-BR" sz="2000" dirty="0" err="1"/>
              <a:t>un</a:t>
            </a:r>
            <a:r>
              <a:rPr lang="pt-BR" sz="2000" dirty="0"/>
              <a:t> mineral estratégico </a:t>
            </a:r>
            <a:r>
              <a:rPr lang="pt-BR" sz="2000" dirty="0" err="1"/>
              <a:t>y</a:t>
            </a:r>
            <a:r>
              <a:rPr lang="pt-BR" sz="2000" dirty="0"/>
              <a:t> </a:t>
            </a:r>
            <a:r>
              <a:rPr lang="pt-BR" sz="2000" dirty="0" err="1"/>
              <a:t>un</a:t>
            </a:r>
            <a:r>
              <a:rPr lang="pt-BR" sz="2000" dirty="0"/>
              <a:t> elemento de </a:t>
            </a:r>
            <a:r>
              <a:rPr lang="pt-BR" sz="2000" dirty="0" err="1"/>
              <a:t>interés</a:t>
            </a:r>
            <a:r>
              <a:rPr lang="pt-BR" sz="2000" dirty="0"/>
              <a:t> para </a:t>
            </a:r>
            <a:r>
              <a:rPr lang="pt-BR" sz="2000" dirty="0" err="1"/>
              <a:t>la</a:t>
            </a:r>
            <a:r>
              <a:rPr lang="pt-BR" sz="2000" dirty="0"/>
              <a:t> </a:t>
            </a:r>
            <a:r>
              <a:rPr lang="pt-BR" sz="2000" dirty="0" err="1"/>
              <a:t>energía</a:t>
            </a:r>
            <a:r>
              <a:rPr lang="pt-BR" sz="2000" dirty="0"/>
              <a:t> nuclear.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17013C0-3613-4EDC-AD33-2F0CA90C5B92}"/>
              </a:ext>
            </a:extLst>
          </p:cNvPr>
          <p:cNvSpPr txBox="1"/>
          <p:nvPr/>
        </p:nvSpPr>
        <p:spPr>
          <a:xfrm>
            <a:off x="533400" y="3188387"/>
            <a:ext cx="26452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2000" dirty="0" err="1"/>
              <a:t>industrialización</a:t>
            </a:r>
            <a:r>
              <a:rPr lang="pt-BR" sz="2000" dirty="0"/>
              <a:t>, </a:t>
            </a:r>
            <a:r>
              <a:rPr lang="pt-BR" sz="2000" dirty="0" err="1"/>
              <a:t>importación</a:t>
            </a:r>
            <a:r>
              <a:rPr lang="pt-BR" sz="2000" dirty="0"/>
              <a:t> </a:t>
            </a:r>
            <a:r>
              <a:rPr lang="pt-BR" sz="2000" dirty="0" err="1"/>
              <a:t>y</a:t>
            </a:r>
            <a:r>
              <a:rPr lang="pt-BR" sz="2000" dirty="0"/>
              <a:t> </a:t>
            </a:r>
            <a:r>
              <a:rPr lang="pt-BR" sz="2000" dirty="0" err="1"/>
              <a:t>exportación</a:t>
            </a:r>
            <a:r>
              <a:rPr lang="pt-BR" sz="2000" dirty="0"/>
              <a:t> </a:t>
            </a:r>
            <a:r>
              <a:rPr lang="pt-BR" sz="2000" dirty="0" err="1"/>
              <a:t>del</a:t>
            </a:r>
            <a:r>
              <a:rPr lang="pt-BR" sz="2000" dirty="0"/>
              <a:t> mineral </a:t>
            </a:r>
            <a:r>
              <a:rPr lang="pt-BR" sz="2000" dirty="0" err="1"/>
              <a:t>y</a:t>
            </a:r>
            <a:r>
              <a:rPr lang="pt-BR" sz="2000" dirty="0"/>
              <a:t> sus derivados, </a:t>
            </a:r>
            <a:r>
              <a:rPr lang="pt-BR" sz="2000" dirty="0" err="1"/>
              <a:t>estaba</a:t>
            </a:r>
            <a:r>
              <a:rPr lang="pt-BR" sz="2000" dirty="0"/>
              <a:t> restringido a </a:t>
            </a:r>
            <a:r>
              <a:rPr lang="pt-BR" sz="2000" dirty="0" err="1"/>
              <a:t>un</a:t>
            </a:r>
            <a:r>
              <a:rPr lang="pt-BR" sz="2000" dirty="0"/>
              <a:t> </a:t>
            </a:r>
            <a:r>
              <a:rPr lang="pt-BR" sz="2000" dirty="0" err="1"/>
              <a:t>monopolio</a:t>
            </a:r>
            <a:r>
              <a:rPr lang="pt-BR" sz="2000" dirty="0"/>
              <a:t> estatal, </a:t>
            </a:r>
            <a:r>
              <a:rPr lang="pt-BR" sz="2000" dirty="0" err="1"/>
              <a:t>en</a:t>
            </a:r>
            <a:r>
              <a:rPr lang="pt-BR" sz="2000" dirty="0"/>
              <a:t> </a:t>
            </a:r>
            <a:r>
              <a:rPr lang="pt-BR" sz="2000" dirty="0" err="1"/>
              <a:t>la</a:t>
            </a:r>
            <a:r>
              <a:rPr lang="pt-BR" sz="2000" dirty="0"/>
              <a:t> </a:t>
            </a:r>
            <a:r>
              <a:rPr lang="pt-BR" sz="2000" dirty="0" err="1"/>
              <a:t>Comisión</a:t>
            </a:r>
            <a:r>
              <a:rPr lang="pt-BR" sz="2000" dirty="0"/>
              <a:t> Nacional de </a:t>
            </a:r>
            <a:r>
              <a:rPr lang="pt-BR" sz="2000" dirty="0" err="1"/>
              <a:t>Energía</a:t>
            </a:r>
            <a:r>
              <a:rPr lang="pt-BR" sz="2000" dirty="0"/>
              <a:t> Nuclear –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D2F8C92-E46B-8470-6E29-7C101E13C2A1}"/>
              </a:ext>
            </a:extLst>
          </p:cNvPr>
          <p:cNvSpPr txBox="1"/>
          <p:nvPr/>
        </p:nvSpPr>
        <p:spPr>
          <a:xfrm>
            <a:off x="4054928" y="2787863"/>
            <a:ext cx="2041071" cy="107721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pt-BR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pt-BR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1" name="Seta para a Direita 10">
            <a:extLst>
              <a:ext uri="{FF2B5EF4-FFF2-40B4-BE49-F238E27FC236}">
                <a16:creationId xmlns:a16="http://schemas.microsoft.com/office/drawing/2014/main" id="{39E61795-E3E0-66E5-BC48-D5DD3F72BF26}"/>
              </a:ext>
            </a:extLst>
          </p:cNvPr>
          <p:cNvSpPr/>
          <p:nvPr/>
        </p:nvSpPr>
        <p:spPr>
          <a:xfrm>
            <a:off x="4054928" y="1928544"/>
            <a:ext cx="2041071" cy="279585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esta </a:t>
            </a:r>
            <a:r>
              <a:rPr lang="pt-B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realidad</a:t>
            </a: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  <a:r>
              <a:rPr lang="pt-BR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cambió</a:t>
            </a:r>
            <a:r>
              <a:rPr lang="pt-B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55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A2C17-DD4B-0B5D-066C-216B07BD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13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BR" sz="3600" dirty="0" err="1"/>
              <a:t>Con</a:t>
            </a:r>
            <a:r>
              <a:rPr lang="pt-BR" sz="3600" dirty="0"/>
              <a:t> </a:t>
            </a:r>
            <a:r>
              <a:rPr lang="pt-BR" sz="3600" dirty="0" err="1"/>
              <a:t>eso</a:t>
            </a:r>
            <a:r>
              <a:rPr lang="pt-BR" sz="3600" dirty="0"/>
              <a:t>....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C99FAB-0F61-95A5-A886-D0E2B2AE0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las</a:t>
            </a:r>
            <a:r>
              <a:rPr lang="pt-BR" dirty="0"/>
              <a:t> empresas </a:t>
            </a:r>
            <a:r>
              <a:rPr lang="pt-BR" dirty="0" err="1"/>
              <a:t>transnacionales</a:t>
            </a:r>
            <a:r>
              <a:rPr lang="pt-BR" dirty="0"/>
              <a:t> </a:t>
            </a:r>
            <a:r>
              <a:rPr lang="pt-BR" dirty="0" err="1"/>
              <a:t>intensificaron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búsqueda</a:t>
            </a:r>
            <a:r>
              <a:rPr lang="pt-BR" dirty="0"/>
              <a:t> de </a:t>
            </a:r>
            <a:r>
              <a:rPr lang="pt-BR" dirty="0" err="1"/>
              <a:t>derechos</a:t>
            </a:r>
            <a:r>
              <a:rPr lang="pt-BR" dirty="0"/>
              <a:t> </a:t>
            </a:r>
            <a:r>
              <a:rPr lang="pt-BR" dirty="0" err="1"/>
              <a:t>mineros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Departamento Nacional de </a:t>
            </a:r>
            <a:r>
              <a:rPr lang="pt-BR" dirty="0" err="1"/>
              <a:t>Producción</a:t>
            </a:r>
            <a:r>
              <a:rPr lang="pt-BR" dirty="0"/>
              <a:t> Mineral (DNPM) </a:t>
            </a:r>
            <a:r>
              <a:rPr lang="pt-BR" dirty="0" err="1"/>
              <a:t>otorgó</a:t>
            </a:r>
            <a:r>
              <a:rPr lang="pt-BR" dirty="0"/>
              <a:t> varias concessiones.</a:t>
            </a:r>
          </a:p>
          <a:p>
            <a:endParaRPr lang="pt-BR" dirty="0"/>
          </a:p>
          <a:p>
            <a:r>
              <a:rPr lang="pt-BR" dirty="0" err="1"/>
              <a:t>Están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marcha 536 </a:t>
            </a:r>
            <a:r>
              <a:rPr lang="pt-BR" dirty="0" err="1"/>
              <a:t>procesos</a:t>
            </a:r>
            <a:r>
              <a:rPr lang="pt-BR" dirty="0"/>
              <a:t> para solicitar </a:t>
            </a:r>
            <a:r>
              <a:rPr lang="pt-BR" dirty="0" err="1"/>
              <a:t>autorizaciones</a:t>
            </a:r>
            <a:r>
              <a:rPr lang="pt-BR" dirty="0"/>
              <a:t> de </a:t>
            </a:r>
            <a:r>
              <a:rPr lang="pt-BR" dirty="0" err="1"/>
              <a:t>investigación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concesiones</a:t>
            </a:r>
            <a:r>
              <a:rPr lang="pt-BR" dirty="0"/>
              <a:t> mineras para </a:t>
            </a:r>
            <a:r>
              <a:rPr lang="pt-BR" dirty="0" err="1"/>
              <a:t>el</a:t>
            </a:r>
            <a:r>
              <a:rPr lang="pt-BR" dirty="0"/>
              <a:t> </a:t>
            </a:r>
            <a:r>
              <a:rPr lang="pt-BR" dirty="0" err="1"/>
              <a:t>litio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678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3AE0532E-9722-E7C6-09F3-C33067B56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8629" y="947056"/>
            <a:ext cx="5181600" cy="4963875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14 </a:t>
            </a:r>
            <a:r>
              <a:rPr lang="pt-BR" dirty="0" err="1"/>
              <a:t>ciudades</a:t>
            </a:r>
            <a:r>
              <a:rPr lang="pt-BR" dirty="0"/>
              <a:t> que </a:t>
            </a:r>
            <a:r>
              <a:rPr lang="pt-BR" dirty="0" err="1"/>
              <a:t>componen</a:t>
            </a:r>
            <a:r>
              <a:rPr lang="pt-BR" dirty="0"/>
              <a:t>  </a:t>
            </a:r>
            <a:r>
              <a:rPr lang="pt-BR" dirty="0" err="1"/>
              <a:t>el</a:t>
            </a:r>
            <a:r>
              <a:rPr lang="pt-BR" dirty="0"/>
              <a:t> «Valle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Litio</a:t>
            </a:r>
            <a:r>
              <a:rPr lang="pt-BR" dirty="0"/>
              <a:t>»: Araçuaí, Capelinha, Coronel Murta, Itaobim, Itinga, Malacacheta, Medina, Minas Novas, Pedra Azul, </a:t>
            </a:r>
            <a:r>
              <a:rPr lang="pt-BR" dirty="0" err="1"/>
              <a:t>Rubelita</a:t>
            </a:r>
            <a:r>
              <a:rPr lang="pt-BR" dirty="0"/>
              <a:t>, Salinas, Teófilo Otoni, Turmalina </a:t>
            </a:r>
            <a:r>
              <a:rPr lang="pt-BR" dirty="0" err="1"/>
              <a:t>y</a:t>
            </a:r>
            <a:r>
              <a:rPr lang="pt-BR" dirty="0"/>
              <a:t> Virgem da Lapa.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1800" dirty="0">
                <a:solidFill>
                  <a:srgbClr val="555555"/>
                </a:solidFill>
                <a:effectLst/>
                <a:latin typeface="Helveti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Vale do Jequitinhonha, em Minas Gerais</a:t>
            </a:r>
            <a:r>
              <a:rPr lang="pt-BR" dirty="0">
                <a:effectLst/>
              </a:rPr>
              <a:t> </a:t>
            </a:r>
            <a:endParaRPr lang="pt-B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3FDABFE-1FD6-C3AF-EBBA-2C72B34B7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086" y="9470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5" descr="Distribuição das principais áreas pegmatíticas no Brasil">
            <a:extLst>
              <a:ext uri="{FF2B5EF4-FFF2-40B4-BE49-F238E27FC236}">
                <a16:creationId xmlns:a16="http://schemas.microsoft.com/office/drawing/2014/main" id="{AA06EC7F-FED2-41D7-924B-DAF687E62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174"/>
            <a:ext cx="6977743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FCDDEBB-E73A-F9F1-2F50-0A4AB3618CCD}"/>
              </a:ext>
            </a:extLst>
          </p:cNvPr>
          <p:cNvSpPr txBox="1"/>
          <p:nvPr/>
        </p:nvSpPr>
        <p:spPr>
          <a:xfrm>
            <a:off x="1077687" y="544286"/>
            <a:ext cx="4178404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2000" dirty="0"/>
              <a:t>Donde esta </a:t>
            </a:r>
            <a:r>
              <a:rPr lang="pt-BR" sz="2000" dirty="0" err="1"/>
              <a:t>el</a:t>
            </a:r>
            <a:r>
              <a:rPr lang="pt-BR" sz="2000" dirty="0"/>
              <a:t> lítio em Brasil?</a:t>
            </a:r>
          </a:p>
        </p:txBody>
      </p:sp>
    </p:spTree>
    <p:extLst>
      <p:ext uri="{BB962C8B-B14F-4D97-AF65-F5344CB8AC3E}">
        <p14:creationId xmlns:p14="http://schemas.microsoft.com/office/powerpoint/2010/main" val="142015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984A4E-3A2F-013E-B296-E80571EF3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7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br>
              <a:rPr lang="pt-BR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empresas que </a:t>
            </a:r>
            <a:r>
              <a:rPr lang="pt-BR" sz="3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extracción</a:t>
            </a:r>
            <a:r>
              <a:rPr lang="pt-BR" sz="3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</a:t>
            </a:r>
            <a:r>
              <a:rPr lang="pt-BR" sz="31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exportación</a:t>
            </a:r>
            <a:br>
              <a:rPr lang="pt-B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96BDAC5-9691-8D5C-016B-2E713C44C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62"/>
            <a:ext cx="10515600" cy="5329237"/>
          </a:xfrm>
        </p:spPr>
        <p:txBody>
          <a:bodyPr>
            <a:normAutofit fontScale="47500" lnSpcReduction="20000"/>
          </a:bodyPr>
          <a:lstStyle/>
          <a:p>
            <a:pPr marL="0" indent="0" algn="l" fontAlgn="base">
              <a:buNone/>
            </a:pPr>
            <a:endParaRPr lang="pt-BR" dirty="0"/>
          </a:p>
          <a:p>
            <a:pPr marL="0" indent="0" algn="l" fontAlgn="base">
              <a:buNone/>
            </a:pPr>
            <a:r>
              <a:rPr lang="pt-BR" sz="4500" b="1" dirty="0">
                <a:solidFill>
                  <a:srgbClr val="FF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1.Sigma </a:t>
            </a:r>
            <a:r>
              <a:rPr lang="pt-BR" sz="4500" b="1" dirty="0" err="1">
                <a:solidFill>
                  <a:srgbClr val="FF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Lithium</a:t>
            </a:r>
            <a:r>
              <a:rPr lang="pt-BR" sz="4500" b="1" dirty="0">
                <a:solidFill>
                  <a:srgbClr val="FF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 Canadá</a:t>
            </a:r>
          </a:p>
          <a:p>
            <a:pPr algn="l" fontAlgn="base"/>
            <a:r>
              <a:rPr lang="pt-BR" sz="2800" dirty="0">
                <a:effectLst/>
                <a:latin typeface="Montserrat" pitchFamily="2" charset="77"/>
                <a:ea typeface="Times New Roman" panose="02020603050405020304" pitchFamily="18" charset="0"/>
              </a:rPr>
              <a:t> 15.000 toneladas de </a:t>
            </a:r>
            <a:r>
              <a:rPr lang="pt-BR" sz="2800" dirty="0" err="1">
                <a:effectLst/>
                <a:latin typeface="Montserrat" pitchFamily="2" charset="77"/>
                <a:ea typeface="Times New Roman" panose="02020603050405020304" pitchFamily="18" charset="0"/>
              </a:rPr>
              <a:t>litio</a:t>
            </a:r>
            <a:r>
              <a:rPr lang="pt-BR" sz="2800" dirty="0">
                <a:effectLst/>
                <a:latin typeface="Montserrat" pitchFamily="2" charset="77"/>
                <a:ea typeface="Times New Roman" panose="02020603050405020304" pitchFamily="18" charset="0"/>
              </a:rPr>
              <a:t> de alta pureza </a:t>
            </a:r>
            <a:r>
              <a:rPr lang="pt-BR" sz="2800" b="1" dirty="0">
                <a:solidFill>
                  <a:srgbClr val="FF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LITIO VERDE </a:t>
            </a:r>
            <a:r>
              <a:rPr lang="pt-BR" sz="2800" dirty="0" err="1">
                <a:effectLst/>
                <a:latin typeface="Montserrat" pitchFamily="2" charset="77"/>
                <a:ea typeface="Times New Roman" panose="02020603050405020304" pitchFamily="18" charset="0"/>
              </a:rPr>
              <a:t>y</a:t>
            </a:r>
            <a:r>
              <a:rPr lang="pt-BR" sz="2800" dirty="0">
                <a:effectLst/>
                <a:latin typeface="Montserrat" pitchFamily="2" charset="77"/>
                <a:ea typeface="Times New Roman" panose="02020603050405020304" pitchFamily="18" charset="0"/>
              </a:rPr>
              <a:t> 15.000 toneladas de </a:t>
            </a:r>
            <a:r>
              <a:rPr lang="pt-BR" sz="2800" dirty="0" err="1">
                <a:effectLst/>
                <a:latin typeface="Montserrat" pitchFamily="2" charset="77"/>
                <a:ea typeface="Times New Roman" panose="02020603050405020304" pitchFamily="18" charset="0"/>
              </a:rPr>
              <a:t>relaves</a:t>
            </a:r>
            <a:r>
              <a:rPr lang="pt-BR" sz="2800" dirty="0">
                <a:effectLst/>
                <a:latin typeface="Montserrat" pitchFamily="2" charset="77"/>
                <a:ea typeface="Times New Roman" panose="02020603050405020304" pitchFamily="18" charset="0"/>
              </a:rPr>
              <a:t> ultrafinos, </a:t>
            </a:r>
          </a:p>
          <a:p>
            <a:pPr algn="l" fontAlgn="base"/>
            <a:r>
              <a:rPr lang="pt-BR" sz="2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Todo </a:t>
            </a:r>
            <a:r>
              <a:rPr lang="pt-BR" sz="2800" b="1" dirty="0" err="1">
                <a:effectLst/>
                <a:latin typeface="Montserrat" pitchFamily="2" charset="77"/>
                <a:ea typeface="Times New Roman" panose="02020603050405020304" pitchFamily="18" charset="0"/>
              </a:rPr>
              <a:t>el</a:t>
            </a:r>
            <a:r>
              <a:rPr lang="pt-BR" sz="2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 produto se exporta a </a:t>
            </a:r>
            <a:r>
              <a:rPr lang="pt-BR" sz="2800" b="1" dirty="0" err="1">
                <a:effectLst/>
                <a:latin typeface="Montserrat" pitchFamily="2" charset="77"/>
                <a:ea typeface="Times New Roman" panose="02020603050405020304" pitchFamily="18" charset="0"/>
              </a:rPr>
              <a:t>Yahua</a:t>
            </a:r>
            <a:r>
              <a:rPr lang="pt-BR" sz="2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  -China</a:t>
            </a:r>
          </a:p>
          <a:p>
            <a:pPr algn="l" fontAlgn="base"/>
            <a:r>
              <a:rPr lang="pt-BR" b="1" dirty="0" err="1">
                <a:latin typeface="Montserrat" pitchFamily="2" charset="77"/>
                <a:ea typeface="Times New Roman" panose="02020603050405020304" pitchFamily="18" charset="0"/>
              </a:rPr>
              <a:t>Negociación</a:t>
            </a:r>
            <a:r>
              <a:rPr lang="pt-BR" b="1" dirty="0">
                <a:latin typeface="Montserrat" pitchFamily="2" charset="77"/>
                <a:ea typeface="Times New Roman" panose="02020603050405020304" pitchFamily="18" charset="0"/>
              </a:rPr>
              <a:t> de venta para BYD -China (carros </a:t>
            </a:r>
            <a:r>
              <a:rPr lang="pt-BR" b="1" dirty="0" err="1">
                <a:latin typeface="Montserrat" pitchFamily="2" charset="77"/>
                <a:ea typeface="Times New Roman" panose="02020603050405020304" pitchFamily="18" charset="0"/>
              </a:rPr>
              <a:t>electricos</a:t>
            </a:r>
            <a:r>
              <a:rPr lang="pt-BR" b="1" dirty="0">
                <a:latin typeface="Montserrat" pitchFamily="2" charset="77"/>
                <a:ea typeface="Times New Roman" panose="02020603050405020304" pitchFamily="18" charset="0"/>
              </a:rPr>
              <a:t>, baterias)</a:t>
            </a:r>
            <a:endParaRPr lang="pt-BR" sz="2800" b="1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latin typeface="Montserrat" pitchFamily="2" charset="77"/>
            </a:endParaRPr>
          </a:p>
          <a:p>
            <a:pPr marL="0" indent="0" algn="l" fontAlgn="base">
              <a:buNone/>
            </a:pPr>
            <a:r>
              <a:rPr lang="pt-BR" sz="3800" b="1" dirty="0">
                <a:solidFill>
                  <a:srgbClr val="FF0000"/>
                </a:solidFill>
                <a:latin typeface="Montserrat" pitchFamily="2" charset="77"/>
              </a:rPr>
              <a:t>2. </a:t>
            </a:r>
            <a:r>
              <a:rPr lang="pt-BR" sz="3800" b="1" i="0" u="none" strike="noStrike" dirty="0">
                <a:solidFill>
                  <a:srgbClr val="FF0000"/>
                </a:solidFill>
                <a:effectLst/>
                <a:latin typeface="Montserrat" pitchFamily="2" charset="77"/>
              </a:rPr>
              <a:t>Companhia Brasileira de Lítio (CBL).  33% empresa estatal de MG 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dos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tercios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de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su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producción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anual de 1.500 toneladas de carbonato de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litio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equivalente (LCE) se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destinan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a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la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fabricación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de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baterías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.</a:t>
            </a:r>
          </a:p>
          <a:p>
            <a:pPr marL="0" indent="0" algn="l" fontAlgn="base">
              <a:buNone/>
            </a:pPr>
            <a:r>
              <a:rPr lang="pt-BR" sz="2800" i="0" u="none" strike="noStrike" dirty="0">
                <a:effectLst/>
                <a:latin typeface="Montserrat" pitchFamily="2" charset="77"/>
              </a:rPr>
              <a:t>La empresa opera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en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dos de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las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cinco etapas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principales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de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la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transformación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del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litio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en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baterías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para coches eléctricos.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Además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de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extraer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espodumeno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,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un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mineral que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contiene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concentrado de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litio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,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la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empresa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puede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transformar parte de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la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materia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prima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en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carbonato e hidróxido de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litio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, dos de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los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componentes de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las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baterías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de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la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empresa.</a:t>
            </a:r>
          </a:p>
          <a:p>
            <a:pPr marL="0" indent="0">
              <a:buNone/>
            </a:pPr>
            <a:r>
              <a:rPr lang="pt-BR" sz="2800" b="1" i="0" u="none" strike="noStrike" dirty="0">
                <a:effectLst/>
                <a:latin typeface="Montserrat" pitchFamily="2" charset="77"/>
              </a:rPr>
              <a:t> toda </a:t>
            </a:r>
            <a:r>
              <a:rPr lang="pt-BR" sz="2800" b="1" i="0" u="none" strike="noStrike" dirty="0" err="1">
                <a:effectLst/>
                <a:latin typeface="Montserrat" pitchFamily="2" charset="77"/>
              </a:rPr>
              <a:t>exportacion</a:t>
            </a:r>
            <a:r>
              <a:rPr lang="pt-BR" sz="2800" b="1" i="0" u="none" strike="noStrike" dirty="0">
                <a:effectLst/>
                <a:latin typeface="Montserrat" pitchFamily="2" charset="77"/>
              </a:rPr>
              <a:t> para China </a:t>
            </a:r>
            <a:r>
              <a:rPr lang="pt-BR" sz="2800" b="1" i="0" u="none" strike="noStrike" dirty="0" err="1">
                <a:effectLst/>
                <a:latin typeface="Montserrat" pitchFamily="2" charset="77"/>
              </a:rPr>
              <a:t>ganfeng</a:t>
            </a:r>
            <a:endParaRPr lang="pt-BR" sz="2800" b="1" i="0" u="none" strike="noStrike" dirty="0">
              <a:effectLst/>
              <a:latin typeface="Montserrat" pitchFamily="2" charset="77"/>
            </a:endParaRPr>
          </a:p>
          <a:p>
            <a:pPr marL="0" lvl="0" indent="0">
              <a:buNone/>
            </a:pPr>
            <a:endParaRPr lang="pt-BR" dirty="0">
              <a:latin typeface="Montserrat" pitchFamily="2" charset="77"/>
            </a:endParaRPr>
          </a:p>
          <a:p>
            <a:pPr marL="0" lvl="0" indent="0">
              <a:buNone/>
            </a:pPr>
            <a:r>
              <a:rPr lang="pt-BR" dirty="0">
                <a:latin typeface="Montserrat" pitchFamily="2" charset="77"/>
              </a:rPr>
              <a:t> 3. </a:t>
            </a:r>
            <a:r>
              <a:rPr lang="pt-BR" sz="3300" b="1" dirty="0">
                <a:solidFill>
                  <a:srgbClr val="FF0000"/>
                </a:solidFill>
                <a:latin typeface="Montserrat" pitchFamily="2" charset="77"/>
              </a:rPr>
              <a:t>AMG Brasil Holanda </a:t>
            </a:r>
            <a:r>
              <a:rPr lang="pt-BR" sz="3300" b="1" dirty="0" err="1">
                <a:solidFill>
                  <a:srgbClr val="FF0000"/>
                </a:solidFill>
                <a:latin typeface="Montserrat" pitchFamily="2" charset="77"/>
              </a:rPr>
              <a:t>Advanced</a:t>
            </a:r>
            <a:r>
              <a:rPr lang="pt-BR" sz="3300" b="1" dirty="0">
                <a:solidFill>
                  <a:srgbClr val="FF0000"/>
                </a:solidFill>
                <a:latin typeface="Montserrat" pitchFamily="2" charset="77"/>
              </a:rPr>
              <a:t> </a:t>
            </a:r>
            <a:r>
              <a:rPr lang="pt-BR" sz="3300" b="1" dirty="0" err="1">
                <a:solidFill>
                  <a:srgbClr val="FF0000"/>
                </a:solidFill>
                <a:latin typeface="Montserrat" pitchFamily="2" charset="77"/>
              </a:rPr>
              <a:t>Metallurgical</a:t>
            </a:r>
            <a:r>
              <a:rPr lang="pt-BR" sz="3300" b="1" dirty="0">
                <a:solidFill>
                  <a:srgbClr val="FF0000"/>
                </a:solidFill>
                <a:latin typeface="Montserrat" pitchFamily="2" charset="77"/>
              </a:rPr>
              <a:t> </a:t>
            </a:r>
            <a:r>
              <a:rPr lang="pt-BR" sz="3300" b="1" dirty="0" err="1">
                <a:solidFill>
                  <a:srgbClr val="FF0000"/>
                </a:solidFill>
                <a:latin typeface="Montserrat" pitchFamily="2" charset="77"/>
              </a:rPr>
              <a:t>Group</a:t>
            </a:r>
            <a:r>
              <a:rPr lang="pt-BR" sz="3300" b="1" dirty="0">
                <a:solidFill>
                  <a:srgbClr val="FF0000"/>
                </a:solidFill>
                <a:latin typeface="Montserrat" pitchFamily="2" charset="77"/>
              </a:rPr>
              <a:t> N.V. 2 </a:t>
            </a:r>
            <a:r>
              <a:rPr lang="pt-BR" sz="3300" b="1" dirty="0" err="1">
                <a:solidFill>
                  <a:srgbClr val="FF0000"/>
                </a:solidFill>
                <a:latin typeface="Montserrat" pitchFamily="2" charset="77"/>
              </a:rPr>
              <a:t>proyectos</a:t>
            </a:r>
            <a:r>
              <a:rPr lang="pt-BR" sz="3300" b="1" dirty="0">
                <a:solidFill>
                  <a:srgbClr val="FF0000"/>
                </a:solidFill>
                <a:latin typeface="Montserrat" pitchFamily="2" charset="77"/>
              </a:rPr>
              <a:t> </a:t>
            </a:r>
          </a:p>
          <a:p>
            <a:pPr marL="0" lvl="0" indent="0">
              <a:buNone/>
            </a:pPr>
            <a:r>
              <a:rPr lang="pt-BR" dirty="0" err="1">
                <a:latin typeface="Montserrat" pitchFamily="2" charset="77"/>
              </a:rPr>
              <a:t>Unidad</a:t>
            </a:r>
            <a:r>
              <a:rPr lang="pt-BR" dirty="0">
                <a:latin typeface="Montserrat" pitchFamily="2" charset="77"/>
              </a:rPr>
              <a:t> de </a:t>
            </a:r>
            <a:r>
              <a:rPr lang="pt-BR" dirty="0" err="1">
                <a:latin typeface="Montserrat" pitchFamily="2" charset="77"/>
              </a:rPr>
              <a:t>conversión</a:t>
            </a:r>
            <a:r>
              <a:rPr lang="pt-BR" dirty="0">
                <a:latin typeface="Montserrat" pitchFamily="2" charset="77"/>
              </a:rPr>
              <a:t> de </a:t>
            </a:r>
            <a:r>
              <a:rPr lang="pt-BR" dirty="0" err="1">
                <a:latin typeface="Montserrat" pitchFamily="2" charset="77"/>
              </a:rPr>
              <a:t>espodumeno</a:t>
            </a:r>
            <a:r>
              <a:rPr lang="pt-BR" dirty="0">
                <a:latin typeface="Montserrat" pitchFamily="2" charset="77"/>
              </a:rPr>
              <a:t> </a:t>
            </a:r>
            <a:r>
              <a:rPr lang="pt-BR" dirty="0" err="1">
                <a:latin typeface="Montserrat" pitchFamily="2" charset="77"/>
              </a:rPr>
              <a:t>en</a:t>
            </a:r>
            <a:r>
              <a:rPr lang="pt-BR" dirty="0">
                <a:latin typeface="Montserrat" pitchFamily="2" charset="77"/>
              </a:rPr>
              <a:t> carbonato de </a:t>
            </a:r>
            <a:r>
              <a:rPr lang="pt-BR" dirty="0" err="1">
                <a:latin typeface="Montserrat" pitchFamily="2" charset="77"/>
              </a:rPr>
              <a:t>litio</a:t>
            </a:r>
            <a:r>
              <a:rPr lang="pt-BR" dirty="0">
                <a:latin typeface="Montserrat" pitchFamily="2" charset="77"/>
              </a:rPr>
              <a:t>. Exporta a Alemania que envia para </a:t>
            </a:r>
            <a:r>
              <a:rPr lang="pt-BR" dirty="0" err="1">
                <a:latin typeface="Montserrat" pitchFamily="2" charset="77"/>
              </a:rPr>
              <a:t>Farasis</a:t>
            </a:r>
            <a:r>
              <a:rPr lang="pt-BR" dirty="0">
                <a:latin typeface="Montserrat" pitchFamily="2" charset="77"/>
              </a:rPr>
              <a:t> </a:t>
            </a:r>
            <a:r>
              <a:rPr lang="pt-BR" b="1" dirty="0">
                <a:latin typeface="Montserrat" pitchFamily="2" charset="77"/>
              </a:rPr>
              <a:t>(China)</a:t>
            </a:r>
          </a:p>
          <a:p>
            <a:pPr marL="0" indent="0">
              <a:buNone/>
            </a:pPr>
            <a:r>
              <a:rPr lang="pt-BR" sz="2800" b="1" i="0" u="none" strike="noStrike" dirty="0">
                <a:effectLst/>
                <a:latin typeface="montserrat" pitchFamily="2" charset="77"/>
              </a:rPr>
              <a:t>exporta </a:t>
            </a:r>
            <a:r>
              <a:rPr lang="pt-BR" sz="2800" b="1" i="0" u="none" strike="noStrike" dirty="0" err="1">
                <a:effectLst/>
                <a:latin typeface="montserrat" pitchFamily="2" charset="77"/>
              </a:rPr>
              <a:t>espodumeno</a:t>
            </a:r>
            <a:r>
              <a:rPr lang="pt-BR" sz="2800" b="1" i="0" u="none" strike="noStrike" dirty="0">
                <a:effectLst/>
                <a:latin typeface="montserrat" pitchFamily="2" charset="77"/>
              </a:rPr>
              <a:t>, carbonato e hidróxido de lítio</a:t>
            </a:r>
          </a:p>
          <a:p>
            <a:pPr marL="0" indent="0">
              <a:buNone/>
            </a:pPr>
            <a:r>
              <a:rPr lang="pt-BR" sz="2800" i="0" u="none" strike="noStrike" dirty="0">
                <a:effectLst/>
                <a:latin typeface="montserrat" pitchFamily="2" charset="77"/>
              </a:rPr>
              <a:t>Este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acuerdo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de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excluisividad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exige que a AMG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fornezça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 pelo menos 200.000 toneladas métricas secas de concentrado de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espodumênio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, que serão entregues dentro de 5 anos após a conclusão da expansão da capacidade da AMG, e a nova capacidade será fornecida exclusivamente à </a:t>
            </a:r>
            <a:r>
              <a:rPr lang="pt-BR" sz="2800" b="1" i="0" u="none" strike="noStrike" dirty="0" err="1">
                <a:effectLst/>
                <a:latin typeface="montserrat" pitchFamily="2" charset="77"/>
              </a:rPr>
              <a:t>Tianyi</a:t>
            </a:r>
            <a:r>
              <a:rPr lang="pt-BR" sz="2800" b="1" i="0" u="none" strike="noStrike" dirty="0">
                <a:effectLst/>
                <a:latin typeface="montserrat" pitchFamily="2" charset="77"/>
              </a:rPr>
              <a:t> </a:t>
            </a:r>
            <a:r>
              <a:rPr lang="pt-BR" sz="2800" b="1" i="0" u="none" strike="noStrike" dirty="0" err="1">
                <a:effectLst/>
                <a:latin typeface="montserrat" pitchFamily="2" charset="77"/>
              </a:rPr>
              <a:t>Lithium</a:t>
            </a:r>
            <a:r>
              <a:rPr lang="pt-BR" sz="2800" b="1" i="0" u="none" strike="noStrike" dirty="0">
                <a:effectLst/>
                <a:latin typeface="montserrat" pitchFamily="2" charset="77"/>
              </a:rPr>
              <a:t> </a:t>
            </a:r>
            <a:r>
              <a:rPr lang="pt-BR" sz="2800" i="0" u="none" strike="noStrike" dirty="0" err="1">
                <a:effectLst/>
                <a:latin typeface="montserrat" pitchFamily="2" charset="77"/>
              </a:rPr>
              <a:t>Industry</a:t>
            </a:r>
            <a:r>
              <a:rPr lang="pt-BR" sz="2800" i="0" u="none" strike="noStrike" dirty="0">
                <a:effectLst/>
                <a:latin typeface="montserrat" pitchFamily="2" charset="77"/>
              </a:rPr>
              <a:t>, com uma venda provisoriamente estimada e contrato de compra de US$ 90 milhões.</a:t>
            </a:r>
          </a:p>
          <a:p>
            <a:pPr marL="0" lvl="0" indent="0">
              <a:buNone/>
            </a:pPr>
            <a:endParaRPr lang="pt-BR" dirty="0">
              <a:latin typeface="Montserrat" pitchFamily="2" charset="77"/>
            </a:endParaRPr>
          </a:p>
          <a:p>
            <a:r>
              <a:rPr lang="pt-BR" dirty="0"/>
              <a:t>Compra por </a:t>
            </a:r>
            <a:r>
              <a:rPr lang="pt-BR" dirty="0" err="1"/>
              <a:t>adelantado</a:t>
            </a:r>
            <a:r>
              <a:rPr lang="pt-BR" dirty="0"/>
              <a:t>... </a:t>
            </a:r>
            <a:r>
              <a:rPr lang="pt-BR" dirty="0" err="1"/>
              <a:t>Inversion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la</a:t>
            </a:r>
            <a:r>
              <a:rPr lang="pt-BR" dirty="0"/>
              <a:t> empresa, no compra de </a:t>
            </a:r>
            <a:r>
              <a:rPr lang="pt-BR" dirty="0" err="1"/>
              <a:t>acciones</a:t>
            </a:r>
            <a:r>
              <a:rPr lang="pt-BR" dirty="0"/>
              <a:t> a cambio de exportar </a:t>
            </a:r>
            <a:r>
              <a:rPr lang="pt-BR" dirty="0" err="1"/>
              <a:t>la</a:t>
            </a:r>
            <a:r>
              <a:rPr lang="pt-BR" dirty="0"/>
              <a:t> </a:t>
            </a:r>
            <a:r>
              <a:rPr lang="pt-BR" dirty="0" err="1"/>
              <a:t>produccion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11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380C1E-7EE3-3B3B-F146-588BA06F3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Exploracion</a:t>
            </a:r>
            <a:r>
              <a:rPr lang="pt-BR" dirty="0"/>
              <a:t> </a:t>
            </a:r>
            <a:r>
              <a:rPr lang="pt-BR" dirty="0" err="1"/>
              <a:t>y</a:t>
            </a:r>
            <a:r>
              <a:rPr lang="pt-BR" dirty="0"/>
              <a:t> </a:t>
            </a:r>
            <a:r>
              <a:rPr lang="pt-BR" dirty="0" err="1"/>
              <a:t>Prospección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240BBA-D5CF-CD7A-E71D-A797D22DED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7325"/>
            <a:ext cx="5181600" cy="47196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sz="1800" b="1" i="0" u="none" strike="noStrike" dirty="0">
              <a:effectLst/>
              <a:latin typeface="montserrat" pitchFamily="2" charset="77"/>
            </a:endParaRPr>
          </a:p>
          <a:p>
            <a:r>
              <a:rPr lang="pt-BR" sz="1800" b="1" dirty="0">
                <a:latin typeface="montserrat" pitchFamily="2" charset="77"/>
              </a:rPr>
              <a:t>Atlas </a:t>
            </a:r>
            <a:r>
              <a:rPr lang="pt-BR" sz="1800" b="1" dirty="0" err="1">
                <a:latin typeface="montserrat" pitchFamily="2" charset="77"/>
              </a:rPr>
              <a:t>Lithium</a:t>
            </a:r>
            <a:r>
              <a:rPr lang="pt-BR" sz="1800" b="1" dirty="0">
                <a:latin typeface="montserrat" pitchFamily="2" charset="77"/>
              </a:rPr>
              <a:t>  (USA)</a:t>
            </a:r>
            <a:endParaRPr lang="pt-BR" sz="1200" dirty="0">
              <a:solidFill>
                <a:srgbClr val="263239"/>
              </a:solidFill>
              <a:highlight>
                <a:srgbClr val="FFFFFF"/>
              </a:highlight>
              <a:latin typeface="titillium-web"/>
            </a:endParaRPr>
          </a:p>
          <a:p>
            <a:pPr lvl="1"/>
            <a:r>
              <a:rPr lang="pt-BR" b="1" i="0" u="none" strike="noStrike" dirty="0" err="1">
                <a:solidFill>
                  <a:srgbClr val="FF0000"/>
                </a:solidFill>
                <a:effectLst/>
                <a:latin typeface="proxima-nova"/>
              </a:rPr>
              <a:t>Chengxin</a:t>
            </a:r>
            <a:r>
              <a:rPr lang="pt-BR" b="1" i="0" u="none" strike="noStrike" dirty="0">
                <a:solidFill>
                  <a:srgbClr val="FF0000"/>
                </a:solidFill>
                <a:effectLst/>
                <a:latin typeface="proxima-nova"/>
              </a:rPr>
              <a:t> </a:t>
            </a:r>
            <a:r>
              <a:rPr lang="pt-BR" b="1" i="0" u="none" strike="noStrike" dirty="0" err="1">
                <a:solidFill>
                  <a:srgbClr val="FF0000"/>
                </a:solidFill>
                <a:effectLst/>
                <a:latin typeface="proxima-nova"/>
              </a:rPr>
              <a:t>y</a:t>
            </a:r>
            <a:r>
              <a:rPr lang="pt-BR" b="1" i="0" u="none" strike="noStrike" dirty="0">
                <a:solidFill>
                  <a:srgbClr val="FF0000"/>
                </a:solidFill>
                <a:effectLst/>
                <a:latin typeface="proxima-nova"/>
              </a:rPr>
              <a:t> </a:t>
            </a:r>
            <a:r>
              <a:rPr lang="pt-BR" b="1" i="0" u="none" strike="noStrike" dirty="0" err="1">
                <a:solidFill>
                  <a:srgbClr val="FF0000"/>
                </a:solidFill>
                <a:effectLst/>
                <a:latin typeface="proxima-nova"/>
              </a:rPr>
              <a:t>Yahua</a:t>
            </a:r>
            <a:r>
              <a:rPr lang="pt-BR" b="1" i="0" u="none" strike="noStrike" dirty="0">
                <a:solidFill>
                  <a:srgbClr val="FF0000"/>
                </a:solidFill>
                <a:effectLst/>
                <a:latin typeface="proxima-nova"/>
              </a:rPr>
              <a:t> (empresas chinas)se </a:t>
            </a:r>
            <a:r>
              <a:rPr lang="pt-BR" b="1" i="0" u="none" strike="noStrike" dirty="0" err="1">
                <a:solidFill>
                  <a:srgbClr val="FF0000"/>
                </a:solidFill>
                <a:effectLst/>
                <a:latin typeface="proxima-nova"/>
              </a:rPr>
              <a:t>han</a:t>
            </a:r>
            <a:r>
              <a:rPr lang="pt-BR" b="1" i="0" u="none" strike="noStrike" dirty="0">
                <a:solidFill>
                  <a:srgbClr val="FF0000"/>
                </a:solidFill>
                <a:effectLst/>
                <a:latin typeface="proxima-nova"/>
              </a:rPr>
              <a:t> comprometido a ap</a:t>
            </a:r>
            <a:r>
              <a:rPr lang="pt-BR" b="1" i="0" u="none" strike="noStrike" dirty="0">
                <a:solidFill>
                  <a:srgbClr val="673F1B"/>
                </a:solidFill>
                <a:effectLst/>
                <a:latin typeface="proxima-nova"/>
              </a:rPr>
              <a:t>ortar </a:t>
            </a:r>
            <a:r>
              <a:rPr lang="pt-BR" b="0" i="0" u="none" strike="noStrike" dirty="0" err="1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un</a:t>
            </a:r>
            <a:r>
              <a:rPr lang="pt-BR" b="0" i="0" u="none" strike="noStrike" dirty="0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 total de</a:t>
            </a:r>
            <a:r>
              <a:rPr lang="pt-BR" b="1" i="0" u="none" strike="noStrike" dirty="0">
                <a:solidFill>
                  <a:srgbClr val="673F1B"/>
                </a:solidFill>
                <a:effectLst/>
                <a:latin typeface="proxima-nova"/>
              </a:rPr>
              <a:t> USD 50 </a:t>
            </a:r>
            <a:r>
              <a:rPr lang="pt-BR" b="1" i="0" u="none" strike="noStrike" dirty="0" err="1">
                <a:solidFill>
                  <a:srgbClr val="673F1B"/>
                </a:solidFill>
                <a:effectLst/>
                <a:latin typeface="proxima-nova"/>
              </a:rPr>
              <a:t>millones</a:t>
            </a:r>
            <a:r>
              <a:rPr lang="pt-BR" b="1" i="0" u="none" strike="noStrike" dirty="0">
                <a:solidFill>
                  <a:srgbClr val="673F1B"/>
                </a:solidFill>
                <a:effectLst/>
                <a:latin typeface="proxima-nova"/>
              </a:rPr>
              <a:t>,</a:t>
            </a:r>
            <a:r>
              <a:rPr lang="pt-BR" b="0" i="0" u="none" strike="noStrike" dirty="0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 como capital </a:t>
            </a:r>
            <a:r>
              <a:rPr lang="pt-BR" b="0" i="0" u="none" strike="noStrike" dirty="0" err="1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y</a:t>
            </a:r>
            <a:r>
              <a:rPr lang="pt-BR" b="0" i="0" u="none" strike="noStrike" dirty="0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 USD 40 </a:t>
            </a:r>
            <a:r>
              <a:rPr lang="pt-BR" b="0" i="0" u="none" strike="noStrike" dirty="0" err="1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millones</a:t>
            </a:r>
            <a:r>
              <a:rPr lang="pt-BR" b="0" i="0" u="none" strike="noStrike" dirty="0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 como </a:t>
            </a:r>
            <a:r>
              <a:rPr lang="pt-BR" b="1" i="0" u="none" strike="noStrike" dirty="0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pago </a:t>
            </a:r>
            <a:r>
              <a:rPr lang="pt-BR" b="1" i="0" u="none" strike="noStrike" dirty="0" err="1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anticipado</a:t>
            </a:r>
            <a:r>
              <a:rPr lang="pt-BR" b="1" i="0" u="none" strike="noStrike" dirty="0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 </a:t>
            </a:r>
            <a:r>
              <a:rPr lang="pt-BR" b="0" i="0" u="none" strike="noStrike" dirty="0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no </a:t>
            </a:r>
            <a:r>
              <a:rPr lang="pt-BR" b="0" i="0" u="none" strike="noStrike" dirty="0" err="1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dilutivo</a:t>
            </a:r>
            <a:r>
              <a:rPr lang="pt-BR" b="0" i="0" u="none" strike="noStrike" dirty="0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. A cambio, </a:t>
            </a:r>
            <a:r>
              <a:rPr lang="pt-BR" b="0" i="0" u="none" strike="noStrike" dirty="0" err="1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recibirán</a:t>
            </a:r>
            <a:r>
              <a:rPr lang="pt-BR" b="0" i="0" u="none" strike="noStrike" dirty="0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 </a:t>
            </a:r>
            <a:r>
              <a:rPr lang="pt-BR" b="0" i="0" u="none" strike="noStrike" dirty="0" err="1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el</a:t>
            </a:r>
            <a:r>
              <a:rPr lang="pt-BR" b="0" i="0" u="none" strike="noStrike" dirty="0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 80% de </a:t>
            </a:r>
            <a:r>
              <a:rPr lang="pt-BR" b="0" i="0" u="none" strike="noStrike" dirty="0" err="1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la</a:t>
            </a:r>
            <a:r>
              <a:rPr lang="pt-BR" b="0" i="0" u="none" strike="noStrike" dirty="0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 </a:t>
            </a:r>
            <a:r>
              <a:rPr lang="pt-BR" b="0" i="0" u="none" strike="noStrike" dirty="0" err="1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producción</a:t>
            </a:r>
            <a:r>
              <a:rPr lang="pt-BR" b="0" i="0" u="none" strike="noStrike" dirty="0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 de concentrado de </a:t>
            </a:r>
            <a:r>
              <a:rPr lang="pt-BR" b="0" i="0" u="none" strike="noStrike" dirty="0" err="1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litio</a:t>
            </a:r>
            <a:r>
              <a:rPr lang="pt-BR" b="0" i="0" u="none" strike="noStrike" dirty="0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 de </a:t>
            </a:r>
            <a:r>
              <a:rPr lang="pt-BR" b="0" i="0" u="none" strike="noStrike" dirty="0" err="1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la</a:t>
            </a:r>
            <a:r>
              <a:rPr lang="pt-BR" b="0" i="0" u="none" strike="noStrike" dirty="0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 Fase 1 de Atlas </a:t>
            </a:r>
            <a:r>
              <a:rPr lang="pt-BR" b="0" i="0" u="none" strike="noStrike" dirty="0" err="1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Lithium</a:t>
            </a:r>
            <a:r>
              <a:rPr lang="pt-BR" b="0" i="0" u="none" strike="noStrike" dirty="0">
                <a:solidFill>
                  <a:srgbClr val="673F1B"/>
                </a:solidFill>
                <a:effectLst/>
                <a:highlight>
                  <a:srgbClr val="FFFFFF"/>
                </a:highlight>
                <a:latin typeface="proxima-nova"/>
              </a:rPr>
              <a:t>. </a:t>
            </a:r>
          </a:p>
          <a:p>
            <a:pPr lvl="1"/>
            <a:endParaRPr lang="pt-BR" sz="2400" b="1" i="0" u="none" strike="noStrike" dirty="0">
              <a:effectLst/>
              <a:latin typeface="montserrat" pitchFamily="2" charset="77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pt-BR" sz="1800" b="1" i="0" u="none" strike="noStrike" dirty="0">
                <a:effectLst/>
                <a:latin typeface="montserrat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Lithium Ionic</a:t>
            </a:r>
            <a:r>
              <a:rPr lang="pt-BR" sz="1800" b="1" i="0" u="none" strike="noStrike" dirty="0">
                <a:effectLst/>
                <a:latin typeface="montserrat" pitchFamily="2" charset="77"/>
              </a:rPr>
              <a:t>  (Canada) </a:t>
            </a:r>
          </a:p>
          <a:p>
            <a:pPr marL="457200" lvl="1" indent="0">
              <a:buNone/>
            </a:pPr>
            <a:endParaRPr lang="pt-BR" b="0" i="0" u="none" strike="noStrike" dirty="0">
              <a:solidFill>
                <a:srgbClr val="673F1B"/>
              </a:solidFill>
              <a:effectLst/>
              <a:highlight>
                <a:srgbClr val="FFFFFF"/>
              </a:highlight>
              <a:latin typeface="proxima-nova"/>
            </a:endParaRPr>
          </a:p>
          <a:p>
            <a:pPr lvl="1"/>
            <a:r>
              <a:rPr lang="pt-BR" sz="2000" b="1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Montserrat" pitchFamily="2" charset="77"/>
              </a:rPr>
              <a:t>Latin</a:t>
            </a:r>
            <a:r>
              <a:rPr lang="pt-BR" sz="2000" b="1" i="0" u="none" strike="noStrike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Montserrat" pitchFamily="2" charset="77"/>
              </a:rPr>
              <a:t> </a:t>
            </a:r>
            <a:r>
              <a:rPr lang="pt-BR" sz="2000" b="1" i="0" u="none" strike="noStrike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Montserrat" pitchFamily="2" charset="77"/>
              </a:rPr>
              <a:t>Resources</a:t>
            </a:r>
            <a:r>
              <a:rPr lang="pt-BR" sz="2000" b="1" dirty="0">
                <a:solidFill>
                  <a:srgbClr val="333333"/>
                </a:solidFill>
                <a:highlight>
                  <a:srgbClr val="FFFFFF"/>
                </a:highlight>
                <a:latin typeface="Montserrat" pitchFamily="2" charset="77"/>
              </a:rPr>
              <a:t> (Australia)</a:t>
            </a:r>
            <a:endParaRPr lang="pt-BR" dirty="0">
              <a:solidFill>
                <a:srgbClr val="333333"/>
              </a:solidFill>
              <a:highlight>
                <a:srgbClr val="FFFFFF"/>
              </a:highlight>
              <a:latin typeface="Helvetica Neue" panose="02000503000000020004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2603FB1-6D27-89C7-F726-3CB50CE9EC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1690688"/>
            <a:ext cx="4171950" cy="39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035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854</Words>
  <Application>Microsoft Macintosh PowerPoint</Application>
  <PresentationFormat>Widescreen</PresentationFormat>
  <Paragraphs>73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6" baseType="lpstr">
      <vt:lpstr>Aptos</vt:lpstr>
      <vt:lpstr>Aptos Display</vt:lpstr>
      <vt:lpstr>Arial</vt:lpstr>
      <vt:lpstr>FolhaTexto</vt:lpstr>
      <vt:lpstr>Helvetica</vt:lpstr>
      <vt:lpstr>Helvetica Neue</vt:lpstr>
      <vt:lpstr>montserrat</vt:lpstr>
      <vt:lpstr>montserrat</vt:lpstr>
      <vt:lpstr>proxima-nova</vt:lpstr>
      <vt:lpstr>Quicksand</vt:lpstr>
      <vt:lpstr>Roboto</vt:lpstr>
      <vt:lpstr>Times New Roman</vt:lpstr>
      <vt:lpstr>titillium-web</vt:lpstr>
      <vt:lpstr>Verdana</vt:lpstr>
      <vt:lpstr>Tema do Office</vt:lpstr>
      <vt:lpstr>Litio en Brasil</vt:lpstr>
      <vt:lpstr>Apresentação do PowerPoint</vt:lpstr>
      <vt:lpstr>Apresentação do PowerPoint</vt:lpstr>
      <vt:lpstr>Apresentação do PowerPoint</vt:lpstr>
      <vt:lpstr>Apresentação do PowerPoint</vt:lpstr>
      <vt:lpstr>Con eso....</vt:lpstr>
      <vt:lpstr>Apresentação do PowerPoint</vt:lpstr>
      <vt:lpstr> empresas que extracción e exportación </vt:lpstr>
      <vt:lpstr>Exploracion y Prospección</vt:lpstr>
      <vt:lpstr>Principales impactos....</vt:lpstr>
      <vt:lpstr>Y para el país?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elena rodriguez</dc:creator>
  <cp:lastModifiedBy>maria elena rodriguez</cp:lastModifiedBy>
  <cp:revision>12</cp:revision>
  <dcterms:created xsi:type="dcterms:W3CDTF">2024-05-27T23:23:20Z</dcterms:created>
  <dcterms:modified xsi:type="dcterms:W3CDTF">2024-05-29T15:26:31Z</dcterms:modified>
</cp:coreProperties>
</file>