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00" r:id="rId2"/>
    <p:sldId id="271" r:id="rId3"/>
    <p:sldId id="342" r:id="rId4"/>
    <p:sldId id="318" r:id="rId5"/>
    <p:sldId id="328" r:id="rId6"/>
    <p:sldId id="343" r:id="rId7"/>
    <p:sldId id="345" r:id="rId8"/>
    <p:sldId id="344" r:id="rId9"/>
    <p:sldId id="346" r:id="rId10"/>
    <p:sldId id="347" r:id="rId11"/>
    <p:sldId id="348" r:id="rId12"/>
    <p:sldId id="350" r:id="rId13"/>
    <p:sldId id="308" r:id="rId14"/>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5909" autoAdjust="0"/>
  </p:normalViewPr>
  <p:slideViewPr>
    <p:cSldViewPr snapToGrid="0">
      <p:cViewPr varScale="1">
        <p:scale>
          <a:sx n="111" d="100"/>
          <a:sy n="111" d="100"/>
        </p:scale>
        <p:origin x="67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290EBF-7059-4570-9860-71560DCFFFF1}" type="datetimeFigureOut">
              <a:rPr lang="es-PE" smtClean="0"/>
              <a:t>29/05/24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48D1F-6E4C-4FD5-9811-DCD5339E392E}" type="slidenum">
              <a:rPr lang="es-PE" smtClean="0"/>
              <a:t>‹Nº›</a:t>
            </a:fld>
            <a:endParaRPr lang="es-PE"/>
          </a:p>
        </p:txBody>
      </p:sp>
    </p:spTree>
    <p:extLst>
      <p:ext uri="{BB962C8B-B14F-4D97-AF65-F5344CB8AC3E}">
        <p14:creationId xmlns:p14="http://schemas.microsoft.com/office/powerpoint/2010/main" val="1655409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PE"/>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PE"/>
          </a:p>
        </p:txBody>
      </p:sp>
      <p:sp>
        <p:nvSpPr>
          <p:cNvPr id="4" name="Marcador de fecha 3"/>
          <p:cNvSpPr>
            <a:spLocks noGrp="1"/>
          </p:cNvSpPr>
          <p:nvPr>
            <p:ph type="dt" sz="half" idx="10"/>
          </p:nvPr>
        </p:nvSpPr>
        <p:spPr/>
        <p:txBody>
          <a:bodyPr/>
          <a:lstStyle/>
          <a:p>
            <a:fld id="{E9069847-CE38-4914-92ED-05B3DF5FA406}" type="datetimeFigureOut">
              <a:rPr lang="es-PE" smtClean="0"/>
              <a:t>29/05/24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1523494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9069847-CE38-4914-92ED-05B3DF5FA406}" type="datetimeFigureOut">
              <a:rPr lang="es-PE" smtClean="0"/>
              <a:t>29/05/24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19432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PE"/>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9069847-CE38-4914-92ED-05B3DF5FA406}" type="datetimeFigureOut">
              <a:rPr lang="es-PE" smtClean="0"/>
              <a:t>29/05/24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3532994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10"/>
          </p:nvPr>
        </p:nvSpPr>
        <p:spPr/>
        <p:txBody>
          <a:bodyPr/>
          <a:lstStyle/>
          <a:p>
            <a:fld id="{E9069847-CE38-4914-92ED-05B3DF5FA406}" type="datetimeFigureOut">
              <a:rPr lang="es-PE" smtClean="0"/>
              <a:t>29/05/24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4267262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PE"/>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E9069847-CE38-4914-92ED-05B3DF5FA406}" type="datetimeFigureOut">
              <a:rPr lang="es-PE" smtClean="0"/>
              <a:t>29/05/24</a:t>
            </a:fld>
            <a:endParaRPr lang="es-PE"/>
          </a:p>
        </p:txBody>
      </p:sp>
      <p:sp>
        <p:nvSpPr>
          <p:cNvPr id="5" name="Marcador de pie de página 4"/>
          <p:cNvSpPr>
            <a:spLocks noGrp="1"/>
          </p:cNvSpPr>
          <p:nvPr>
            <p:ph type="ftr" sz="quarter" idx="11"/>
          </p:nvPr>
        </p:nvSpPr>
        <p:spPr/>
        <p:txBody>
          <a:bodyPr/>
          <a:lstStyle/>
          <a:p>
            <a:endParaRPr lang="es-PE"/>
          </a:p>
        </p:txBody>
      </p:sp>
      <p:sp>
        <p:nvSpPr>
          <p:cNvPr id="6" name="Marcador de número de diapositiva 5"/>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11247711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fecha 4"/>
          <p:cNvSpPr>
            <a:spLocks noGrp="1"/>
          </p:cNvSpPr>
          <p:nvPr>
            <p:ph type="dt" sz="half" idx="10"/>
          </p:nvPr>
        </p:nvSpPr>
        <p:spPr/>
        <p:txBody>
          <a:bodyPr/>
          <a:lstStyle/>
          <a:p>
            <a:fld id="{E9069847-CE38-4914-92ED-05B3DF5FA406}" type="datetimeFigureOut">
              <a:rPr lang="es-PE" smtClean="0"/>
              <a:t>29/05/24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42734233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PE"/>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7" name="Marcador de fecha 6"/>
          <p:cNvSpPr>
            <a:spLocks noGrp="1"/>
          </p:cNvSpPr>
          <p:nvPr>
            <p:ph type="dt" sz="half" idx="10"/>
          </p:nvPr>
        </p:nvSpPr>
        <p:spPr/>
        <p:txBody>
          <a:bodyPr/>
          <a:lstStyle/>
          <a:p>
            <a:fld id="{E9069847-CE38-4914-92ED-05B3DF5FA406}" type="datetimeFigureOut">
              <a:rPr lang="es-PE" smtClean="0"/>
              <a:t>29/05/24</a:t>
            </a:fld>
            <a:endParaRPr lang="es-PE"/>
          </a:p>
        </p:txBody>
      </p:sp>
      <p:sp>
        <p:nvSpPr>
          <p:cNvPr id="8" name="Marcador de pie de página 7"/>
          <p:cNvSpPr>
            <a:spLocks noGrp="1"/>
          </p:cNvSpPr>
          <p:nvPr>
            <p:ph type="ftr" sz="quarter" idx="11"/>
          </p:nvPr>
        </p:nvSpPr>
        <p:spPr/>
        <p:txBody>
          <a:bodyPr/>
          <a:lstStyle/>
          <a:p>
            <a:endParaRPr lang="es-PE"/>
          </a:p>
        </p:txBody>
      </p:sp>
      <p:sp>
        <p:nvSpPr>
          <p:cNvPr id="9" name="Marcador de número de diapositiva 8"/>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2439064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PE"/>
          </a:p>
        </p:txBody>
      </p:sp>
      <p:sp>
        <p:nvSpPr>
          <p:cNvPr id="3" name="Marcador de fecha 2"/>
          <p:cNvSpPr>
            <a:spLocks noGrp="1"/>
          </p:cNvSpPr>
          <p:nvPr>
            <p:ph type="dt" sz="half" idx="10"/>
          </p:nvPr>
        </p:nvSpPr>
        <p:spPr/>
        <p:txBody>
          <a:bodyPr/>
          <a:lstStyle/>
          <a:p>
            <a:fld id="{E9069847-CE38-4914-92ED-05B3DF5FA406}" type="datetimeFigureOut">
              <a:rPr lang="es-PE" smtClean="0"/>
              <a:t>29/05/24</a:t>
            </a:fld>
            <a:endParaRPr lang="es-PE"/>
          </a:p>
        </p:txBody>
      </p:sp>
      <p:sp>
        <p:nvSpPr>
          <p:cNvPr id="4" name="Marcador de pie de página 3"/>
          <p:cNvSpPr>
            <a:spLocks noGrp="1"/>
          </p:cNvSpPr>
          <p:nvPr>
            <p:ph type="ftr" sz="quarter" idx="11"/>
          </p:nvPr>
        </p:nvSpPr>
        <p:spPr/>
        <p:txBody>
          <a:bodyPr/>
          <a:lstStyle/>
          <a:p>
            <a:endParaRPr lang="es-PE"/>
          </a:p>
        </p:txBody>
      </p:sp>
      <p:sp>
        <p:nvSpPr>
          <p:cNvPr id="5" name="Marcador de número de diapositiva 4"/>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30166379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E9069847-CE38-4914-92ED-05B3DF5FA406}" type="datetimeFigureOut">
              <a:rPr lang="es-PE" smtClean="0"/>
              <a:t>29/05/24</a:t>
            </a:fld>
            <a:endParaRPr lang="es-PE"/>
          </a:p>
        </p:txBody>
      </p:sp>
      <p:sp>
        <p:nvSpPr>
          <p:cNvPr id="3" name="Marcador de pie de página 2"/>
          <p:cNvSpPr>
            <a:spLocks noGrp="1"/>
          </p:cNvSpPr>
          <p:nvPr>
            <p:ph type="ftr" sz="quarter" idx="11"/>
          </p:nvPr>
        </p:nvSpPr>
        <p:spPr/>
        <p:txBody>
          <a:bodyPr/>
          <a:lstStyle/>
          <a:p>
            <a:endParaRPr lang="es-PE"/>
          </a:p>
        </p:txBody>
      </p:sp>
      <p:sp>
        <p:nvSpPr>
          <p:cNvPr id="4" name="Marcador de número de diapositiva 3"/>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2404730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9069847-CE38-4914-92ED-05B3DF5FA406}" type="datetimeFigureOut">
              <a:rPr lang="es-PE" smtClean="0"/>
              <a:t>29/05/24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18788250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PE"/>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PE"/>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E9069847-CE38-4914-92ED-05B3DF5FA406}" type="datetimeFigureOut">
              <a:rPr lang="es-PE" smtClean="0"/>
              <a:t>29/05/24</a:t>
            </a:fld>
            <a:endParaRPr lang="es-PE"/>
          </a:p>
        </p:txBody>
      </p:sp>
      <p:sp>
        <p:nvSpPr>
          <p:cNvPr id="6" name="Marcador de pie de página 5"/>
          <p:cNvSpPr>
            <a:spLocks noGrp="1"/>
          </p:cNvSpPr>
          <p:nvPr>
            <p:ph type="ftr" sz="quarter" idx="11"/>
          </p:nvPr>
        </p:nvSpPr>
        <p:spPr/>
        <p:txBody>
          <a:bodyPr/>
          <a:lstStyle/>
          <a:p>
            <a:endParaRPr lang="es-PE"/>
          </a:p>
        </p:txBody>
      </p:sp>
      <p:sp>
        <p:nvSpPr>
          <p:cNvPr id="7" name="Marcador de número de diapositiva 6"/>
          <p:cNvSpPr>
            <a:spLocks noGrp="1"/>
          </p:cNvSpPr>
          <p:nvPr>
            <p:ph type="sldNum" sz="quarter" idx="12"/>
          </p:nvPr>
        </p:nvSpPr>
        <p:spPr/>
        <p:txBody>
          <a:bodyPr/>
          <a:lstStyle/>
          <a:p>
            <a:fld id="{11D49C09-90EB-4D14-B641-C785545BDD7A}" type="slidenum">
              <a:rPr lang="es-PE" smtClean="0"/>
              <a:t>‹Nº›</a:t>
            </a:fld>
            <a:endParaRPr lang="es-PE"/>
          </a:p>
        </p:txBody>
      </p:sp>
    </p:spTree>
    <p:extLst>
      <p:ext uri="{BB962C8B-B14F-4D97-AF65-F5344CB8AC3E}">
        <p14:creationId xmlns:p14="http://schemas.microsoft.com/office/powerpoint/2010/main" val="276192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PE"/>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069847-CE38-4914-92ED-05B3DF5FA406}" type="datetimeFigureOut">
              <a:rPr lang="es-PE" smtClean="0"/>
              <a:t>29/05/24</a:t>
            </a:fld>
            <a:endParaRPr lang="es-PE"/>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PE"/>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D49C09-90EB-4D14-B641-C785545BDD7A}" type="slidenum">
              <a:rPr lang="es-PE" smtClean="0"/>
              <a:t>‹Nº›</a:t>
            </a:fld>
            <a:endParaRPr lang="es-PE"/>
          </a:p>
        </p:txBody>
      </p:sp>
    </p:spTree>
    <p:extLst>
      <p:ext uri="{BB962C8B-B14F-4D97-AF65-F5344CB8AC3E}">
        <p14:creationId xmlns:p14="http://schemas.microsoft.com/office/powerpoint/2010/main" val="10289063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2931512" y="394987"/>
            <a:ext cx="8644125" cy="2141178"/>
          </a:xfrm>
        </p:spPr>
        <p:txBody>
          <a:bodyPr>
            <a:noAutofit/>
          </a:bodyPr>
          <a:lstStyle/>
          <a:p>
            <a:pPr algn="r"/>
            <a:r>
              <a:rPr lang="es-PE" sz="5000" b="1" dirty="0">
                <a:effectLst>
                  <a:outerShdw blurRad="38100" dist="38100" dir="2700000" algn="tl">
                    <a:srgbClr val="000000">
                      <a:alpha val="43137"/>
                    </a:srgbClr>
                  </a:outerShdw>
                </a:effectLst>
              </a:rPr>
              <a:t>Contexto minero peruano y las perspectivas en la extracción del litio </a:t>
            </a:r>
          </a:p>
        </p:txBody>
      </p:sp>
      <p:sp>
        <p:nvSpPr>
          <p:cNvPr id="3" name="Subtítulo 2"/>
          <p:cNvSpPr>
            <a:spLocks noGrp="1"/>
          </p:cNvSpPr>
          <p:nvPr>
            <p:ph type="subTitle" idx="1"/>
          </p:nvPr>
        </p:nvSpPr>
        <p:spPr>
          <a:xfrm>
            <a:off x="8692451" y="4768402"/>
            <a:ext cx="2496385" cy="751114"/>
          </a:xfrm>
        </p:spPr>
        <p:txBody>
          <a:bodyPr>
            <a:normAutofit fontScale="92500" lnSpcReduction="20000"/>
          </a:bodyPr>
          <a:lstStyle/>
          <a:p>
            <a:pPr algn="r"/>
            <a:r>
              <a:rPr lang="es-PE" dirty="0"/>
              <a:t>Por Jaime Borda </a:t>
            </a:r>
          </a:p>
          <a:p>
            <a:pPr algn="r"/>
            <a:r>
              <a:rPr lang="es-PE" dirty="0"/>
              <a:t>Red Muqui - Perú</a:t>
            </a:r>
          </a:p>
        </p:txBody>
      </p:sp>
      <p:pic>
        <p:nvPicPr>
          <p:cNvPr id="6" name="Imagen 5">
            <a:extLst>
              <a:ext uri="{FF2B5EF4-FFF2-40B4-BE49-F238E27FC236}">
                <a16:creationId xmlns:a16="http://schemas.microsoft.com/office/drawing/2014/main" id="{1971BFCF-4142-4A51-B8F9-6BC4CE8F64DC}"/>
              </a:ext>
            </a:extLst>
          </p:cNvPr>
          <p:cNvPicPr>
            <a:picLocks noChangeAspect="1"/>
          </p:cNvPicPr>
          <p:nvPr/>
        </p:nvPicPr>
        <p:blipFill>
          <a:blip r:embed="rId2"/>
          <a:stretch>
            <a:fillRect/>
          </a:stretch>
        </p:blipFill>
        <p:spPr>
          <a:xfrm>
            <a:off x="0" y="0"/>
            <a:ext cx="1597306" cy="1688471"/>
          </a:xfrm>
          <a:prstGeom prst="rect">
            <a:avLst/>
          </a:prstGeom>
        </p:spPr>
      </p:pic>
      <p:pic>
        <p:nvPicPr>
          <p:cNvPr id="4" name="Imagen 3">
            <a:extLst>
              <a:ext uri="{FF2B5EF4-FFF2-40B4-BE49-F238E27FC236}">
                <a16:creationId xmlns:a16="http://schemas.microsoft.com/office/drawing/2014/main" id="{02F0E29B-5555-8077-AF85-0645C9522436}"/>
              </a:ext>
            </a:extLst>
          </p:cNvPr>
          <p:cNvPicPr>
            <a:picLocks noChangeAspect="1"/>
          </p:cNvPicPr>
          <p:nvPr/>
        </p:nvPicPr>
        <p:blipFill>
          <a:blip r:embed="rId3"/>
          <a:stretch>
            <a:fillRect/>
          </a:stretch>
        </p:blipFill>
        <p:spPr>
          <a:xfrm>
            <a:off x="0" y="2536165"/>
            <a:ext cx="6505987" cy="4321834"/>
          </a:xfrm>
          <a:prstGeom prst="rect">
            <a:avLst/>
          </a:prstGeom>
        </p:spPr>
      </p:pic>
      <p:pic>
        <p:nvPicPr>
          <p:cNvPr id="7" name="Picture 2" descr="Imagen">
            <a:extLst>
              <a:ext uri="{FF2B5EF4-FFF2-40B4-BE49-F238E27FC236}">
                <a16:creationId xmlns:a16="http://schemas.microsoft.com/office/drawing/2014/main" id="{F967D193-1803-4319-59C4-EDB644EC22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4220" y="3429000"/>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346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247C51-1764-CB0A-0749-80E719100522}"/>
              </a:ext>
            </a:extLst>
          </p:cNvPr>
          <p:cNvSpPr>
            <a:spLocks noGrp="1"/>
          </p:cNvSpPr>
          <p:nvPr>
            <p:ph type="title"/>
          </p:nvPr>
        </p:nvSpPr>
        <p:spPr/>
        <p:txBody>
          <a:bodyPr>
            <a:normAutofit/>
          </a:bodyPr>
          <a:lstStyle/>
          <a:p>
            <a:r>
              <a:rPr lang="es-PE" sz="4000" b="1" dirty="0"/>
              <a:t>Falta de transparencia y de mecanismos de participación de las comunidades. </a:t>
            </a:r>
          </a:p>
        </p:txBody>
      </p:sp>
      <p:sp>
        <p:nvSpPr>
          <p:cNvPr id="3" name="Marcador de contenido 2">
            <a:extLst>
              <a:ext uri="{FF2B5EF4-FFF2-40B4-BE49-F238E27FC236}">
                <a16:creationId xmlns:a16="http://schemas.microsoft.com/office/drawing/2014/main" id="{2527BF46-0F29-DF10-4512-8481ABDD9BF3}"/>
              </a:ext>
            </a:extLst>
          </p:cNvPr>
          <p:cNvSpPr>
            <a:spLocks noGrp="1"/>
          </p:cNvSpPr>
          <p:nvPr>
            <p:ph idx="1"/>
          </p:nvPr>
        </p:nvSpPr>
        <p:spPr>
          <a:xfrm>
            <a:off x="3400426" y="1825625"/>
            <a:ext cx="8172450" cy="4667250"/>
          </a:xfrm>
        </p:spPr>
        <p:txBody>
          <a:bodyPr>
            <a:normAutofit fontScale="92500"/>
          </a:bodyPr>
          <a:lstStyle/>
          <a:p>
            <a:r>
              <a:rPr lang="es-PE" dirty="0"/>
              <a:t>Falta información sobre el proyecto, se espucula sobre el nivel de reservas</a:t>
            </a:r>
          </a:p>
          <a:p>
            <a:r>
              <a:rPr lang="es-PE" dirty="0"/>
              <a:t>las comunidades desconocen de los potenciales riesgos de la extracción del litio, sobre todo del uranio. </a:t>
            </a:r>
          </a:p>
          <a:p>
            <a:r>
              <a:rPr lang="es-PE" dirty="0"/>
              <a:t>Omisión de la consulta previa para los comunidades originarias en la zona. </a:t>
            </a:r>
          </a:p>
          <a:p>
            <a:r>
              <a:rPr lang="es-PE" dirty="0"/>
              <a:t>Comunidades locales que viven en pobreza extrema por abandono del Estado, la empresa utiliza sus recursos para obtener aceptación de las comunidades. </a:t>
            </a:r>
          </a:p>
          <a:p>
            <a:r>
              <a:rPr lang="es-PE" dirty="0"/>
              <a:t>La empresa fue sancionada por realizar exploraciones sin obtener una certificación ambiental para dicha labor.</a:t>
            </a:r>
          </a:p>
        </p:txBody>
      </p:sp>
      <p:pic>
        <p:nvPicPr>
          <p:cNvPr id="4" name="Picture 4">
            <a:extLst>
              <a:ext uri="{FF2B5EF4-FFF2-40B4-BE49-F238E27FC236}">
                <a16:creationId xmlns:a16="http://schemas.microsoft.com/office/drawing/2014/main" id="{958D3E72-FA09-F5D5-F1DA-A795B2FEFC9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043113"/>
            <a:ext cx="3229323" cy="181451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Bosque de Piedra de Macusani - Corani | Turistico, Titicaca, Isla flotante">
            <a:extLst>
              <a:ext uri="{FF2B5EF4-FFF2-40B4-BE49-F238E27FC236}">
                <a16:creationId xmlns:a16="http://schemas.microsoft.com/office/drawing/2014/main" id="{5BBBF412-D53D-BE98-18CF-FD61F2485E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7625"/>
            <a:ext cx="3229322" cy="24219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22531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76C5E0-6ACA-8345-4872-5788EE58E303}"/>
              </a:ext>
            </a:extLst>
          </p:cNvPr>
          <p:cNvSpPr>
            <a:spLocks noGrp="1"/>
          </p:cNvSpPr>
          <p:nvPr>
            <p:ph type="title"/>
          </p:nvPr>
        </p:nvSpPr>
        <p:spPr/>
        <p:txBody>
          <a:bodyPr>
            <a:normAutofit/>
          </a:bodyPr>
          <a:lstStyle/>
          <a:p>
            <a:r>
              <a:rPr lang="es-PE" sz="4000" b="1" dirty="0"/>
              <a:t>Algunas conclusiones y desafíos sobre el litio y la transición energética </a:t>
            </a:r>
          </a:p>
        </p:txBody>
      </p:sp>
      <p:sp>
        <p:nvSpPr>
          <p:cNvPr id="3" name="Marcador de contenido 2">
            <a:extLst>
              <a:ext uri="{FF2B5EF4-FFF2-40B4-BE49-F238E27FC236}">
                <a16:creationId xmlns:a16="http://schemas.microsoft.com/office/drawing/2014/main" id="{05BB6AB0-DE8A-EF7D-F162-4C2227DABF80}"/>
              </a:ext>
            </a:extLst>
          </p:cNvPr>
          <p:cNvSpPr>
            <a:spLocks noGrp="1"/>
          </p:cNvSpPr>
          <p:nvPr>
            <p:ph idx="1"/>
          </p:nvPr>
        </p:nvSpPr>
        <p:spPr/>
        <p:txBody>
          <a:bodyPr>
            <a:normAutofit fontScale="92500" lnSpcReduction="10000"/>
          </a:bodyPr>
          <a:lstStyle/>
          <a:p>
            <a:r>
              <a:rPr lang="es-PE" dirty="0"/>
              <a:t>En Perú los gremios mineros, bajo el argumento de la transición energetica, buscan profundizar la minería de cobre, y priorizar las exploraciones del litio. </a:t>
            </a:r>
          </a:p>
          <a:p>
            <a:r>
              <a:rPr lang="es-PE" dirty="0"/>
              <a:t>Mayor expansión minera supone mayor presión en los territorios por sacar adelante proyectos cuestionados, por tanto habrá mayor vulneración de derechos. </a:t>
            </a:r>
          </a:p>
          <a:p>
            <a:r>
              <a:rPr lang="es-PE" dirty="0"/>
              <a:t>Hay un grave retroceso en la institucionalidad ambiental, bajo el argumento de “exceso de tramitología” se hacen cambios normativos para facilitar la inversión minera. </a:t>
            </a:r>
          </a:p>
          <a:p>
            <a:r>
              <a:rPr lang="es-PE" dirty="0"/>
              <a:t>El crecimiento de la minería informal e ilegal esta generando transformaciones en territorios comunales, creciente violencia y defensores ambientales en riesgo.</a:t>
            </a:r>
          </a:p>
        </p:txBody>
      </p:sp>
    </p:spTree>
    <p:extLst>
      <p:ext uri="{BB962C8B-B14F-4D97-AF65-F5344CB8AC3E}">
        <p14:creationId xmlns:p14="http://schemas.microsoft.com/office/powerpoint/2010/main" val="33710711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6EDBE7-1689-1FDE-5E4A-A69896C226CE}"/>
              </a:ext>
            </a:extLst>
          </p:cNvPr>
          <p:cNvSpPr>
            <a:spLocks noGrp="1"/>
          </p:cNvSpPr>
          <p:nvPr>
            <p:ph type="title"/>
          </p:nvPr>
        </p:nvSpPr>
        <p:spPr/>
        <p:txBody>
          <a:bodyPr/>
          <a:lstStyle/>
          <a:p>
            <a:r>
              <a:rPr lang="es-PE" sz="4400" b="1" dirty="0"/>
              <a:t>Algunas conclusiones y desafíos sobre el litio y la transición energética </a:t>
            </a:r>
            <a:endParaRPr lang="es-PE" dirty="0"/>
          </a:p>
        </p:txBody>
      </p:sp>
      <p:sp>
        <p:nvSpPr>
          <p:cNvPr id="3" name="Marcador de contenido 2">
            <a:extLst>
              <a:ext uri="{FF2B5EF4-FFF2-40B4-BE49-F238E27FC236}">
                <a16:creationId xmlns:a16="http://schemas.microsoft.com/office/drawing/2014/main" id="{A2D58787-8DE4-ECFD-B39E-1636BD83C315}"/>
              </a:ext>
            </a:extLst>
          </p:cNvPr>
          <p:cNvSpPr>
            <a:spLocks noGrp="1"/>
          </p:cNvSpPr>
          <p:nvPr>
            <p:ph idx="1"/>
          </p:nvPr>
        </p:nvSpPr>
        <p:spPr/>
        <p:txBody>
          <a:bodyPr>
            <a:normAutofit fontScale="92500" lnSpcReduction="10000"/>
          </a:bodyPr>
          <a:lstStyle/>
          <a:p>
            <a:r>
              <a:rPr lang="es-PE" dirty="0"/>
              <a:t>Sobre el caso del proyecto Falchani en Carabaya- Puno: </a:t>
            </a:r>
          </a:p>
          <a:p>
            <a:r>
              <a:rPr lang="es-PE" dirty="0"/>
              <a:t>Se debe transparentar la dimensión de los posibles impactos del proyecto a nivel ambiental y sanitario. </a:t>
            </a:r>
          </a:p>
          <a:p>
            <a:r>
              <a:rPr lang="es-PE" dirty="0"/>
              <a:t>Se dede generar un marco normativo sobre la explotación del uranio desde el Estado, así como de los impactos a la saluda humana. </a:t>
            </a:r>
          </a:p>
          <a:p>
            <a:r>
              <a:rPr lang="es-PE" dirty="0"/>
              <a:t>El Estado peruano debe aplicar la consulta previa, de manera libre e informada.</a:t>
            </a:r>
          </a:p>
          <a:p>
            <a:r>
              <a:rPr lang="es-PE" dirty="0"/>
              <a:t>Se debe garantizar la protección de las cabeceras de cuenca donde se asienta el proyecto, sobre todo de los nevados como el Qelcaya.</a:t>
            </a:r>
          </a:p>
          <a:p>
            <a:r>
              <a:rPr lang="es-PE" dirty="0"/>
              <a:t>Finalmente, hace falta un debate más amplio desde la sociedad civil y las autoridades nacionales y locales sobre la explotación </a:t>
            </a:r>
            <a:r>
              <a:rPr lang="es-PE"/>
              <a:t>del litio en el Perú.</a:t>
            </a:r>
            <a:endParaRPr lang="es-PE" dirty="0"/>
          </a:p>
          <a:p>
            <a:endParaRPr lang="es-PE" dirty="0"/>
          </a:p>
          <a:p>
            <a:endParaRPr lang="es-PE" dirty="0"/>
          </a:p>
        </p:txBody>
      </p:sp>
    </p:spTree>
    <p:extLst>
      <p:ext uri="{BB962C8B-B14F-4D97-AF65-F5344CB8AC3E}">
        <p14:creationId xmlns:p14="http://schemas.microsoft.com/office/powerpoint/2010/main" val="28772840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05A6F1-6C9A-2514-559F-DF9666F1F87E}"/>
              </a:ext>
            </a:extLst>
          </p:cNvPr>
          <p:cNvSpPr>
            <a:spLocks noGrp="1"/>
          </p:cNvSpPr>
          <p:nvPr>
            <p:ph type="title"/>
          </p:nvPr>
        </p:nvSpPr>
        <p:spPr>
          <a:xfrm>
            <a:off x="4440973" y="4622181"/>
            <a:ext cx="3310054" cy="1325563"/>
          </a:xfrm>
        </p:spPr>
        <p:txBody>
          <a:bodyPr/>
          <a:lstStyle/>
          <a:p>
            <a:r>
              <a:rPr lang="es-PE" dirty="0"/>
              <a:t>Gracias…</a:t>
            </a:r>
          </a:p>
        </p:txBody>
      </p:sp>
      <p:pic>
        <p:nvPicPr>
          <p:cNvPr id="2050" name="Picture 2" descr="Relato Minero: la historia del Muqui, leyenda del socavón - Tiempo Minero">
            <a:extLst>
              <a:ext uri="{FF2B5EF4-FFF2-40B4-BE49-F238E27FC236}">
                <a16:creationId xmlns:a16="http://schemas.microsoft.com/office/drawing/2014/main" id="{49628FA2-235B-B365-5DA1-523BC667F5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566" y="910256"/>
            <a:ext cx="6872868" cy="38659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98406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CA52FAFA-F9A6-6B44-97A6-E9700FAF03B8}"/>
              </a:ext>
            </a:extLst>
          </p:cNvPr>
          <p:cNvSpPr>
            <a:spLocks noGrp="1"/>
          </p:cNvSpPr>
          <p:nvPr>
            <p:ph type="title"/>
          </p:nvPr>
        </p:nvSpPr>
        <p:spPr/>
        <p:txBody>
          <a:bodyPr>
            <a:normAutofit/>
          </a:bodyPr>
          <a:lstStyle/>
          <a:p>
            <a:r>
              <a:rPr lang="es-ES_tradnl" sz="4000" b="1" dirty="0"/>
              <a:t>¿En qué momento político estamos en el Perú?</a:t>
            </a:r>
          </a:p>
        </p:txBody>
      </p:sp>
      <p:sp>
        <p:nvSpPr>
          <p:cNvPr id="5" name="Marcador de contenido 4">
            <a:extLst>
              <a:ext uri="{FF2B5EF4-FFF2-40B4-BE49-F238E27FC236}">
                <a16:creationId xmlns:a16="http://schemas.microsoft.com/office/drawing/2014/main" id="{38322DC0-88F1-134E-9D55-F736FF3E5240}"/>
              </a:ext>
            </a:extLst>
          </p:cNvPr>
          <p:cNvSpPr>
            <a:spLocks noGrp="1"/>
          </p:cNvSpPr>
          <p:nvPr>
            <p:ph idx="1"/>
          </p:nvPr>
        </p:nvSpPr>
        <p:spPr>
          <a:xfrm>
            <a:off x="4120586" y="1920773"/>
            <a:ext cx="7604568" cy="4734669"/>
          </a:xfrm>
        </p:spPr>
        <p:txBody>
          <a:bodyPr>
            <a:normAutofit/>
          </a:bodyPr>
          <a:lstStyle/>
          <a:p>
            <a:r>
              <a:rPr lang="es-ES_tradnl" sz="2400" dirty="0"/>
              <a:t>Hay una profunda crisis del sistema político y de legitimidad social hoy en el Perú.</a:t>
            </a:r>
          </a:p>
          <a:p>
            <a:r>
              <a:rPr lang="es-ES_tradnl" sz="2400" dirty="0"/>
              <a:t>Existen graves violaciones a los DDHH, más de 50 personas asesinadas por el régimen de Boluarte en las protestas del 2022-23 que están en la impunidad.</a:t>
            </a:r>
          </a:p>
          <a:p>
            <a:r>
              <a:rPr lang="es-ES_tradnl" sz="2400" dirty="0"/>
              <a:t>El gobierno y sus aliados siguen en negacionismo y su principal agenda es “SOLO DURAR Y NO GOBERNAR” y durar para APROVECHARSE.</a:t>
            </a:r>
          </a:p>
          <a:p>
            <a:r>
              <a:rPr lang="es-ES_tradnl" sz="2400" dirty="0"/>
              <a:t>La coalición autoritaria entre el poder ejecutivo, legislativo están copando la mayoría de estamentos del poder. </a:t>
            </a:r>
          </a:p>
          <a:p>
            <a:pPr marL="0" indent="0">
              <a:buNone/>
            </a:pPr>
            <a:endParaRPr lang="es-ES_tradnl" sz="2400" dirty="0"/>
          </a:p>
        </p:txBody>
      </p:sp>
      <p:pic>
        <p:nvPicPr>
          <p:cNvPr id="3074" name="Picture 2" descr="Dina Boluarte confirma que se queda hasta el 2026: “El adelanto de  elecciones está cerrado” - YouTube">
            <a:extLst>
              <a:ext uri="{FF2B5EF4-FFF2-40B4-BE49-F238E27FC236}">
                <a16:creationId xmlns:a16="http://schemas.microsoft.com/office/drawing/2014/main" id="{31154B09-D3FD-8A4B-CB8F-F8706EF6CD8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20774"/>
            <a:ext cx="3869803" cy="217676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Editorial] El Congreso y la JNJ: otro golpe a la democracia - IDEHPUCP PUCP">
            <a:extLst>
              <a:ext uri="{FF2B5EF4-FFF2-40B4-BE49-F238E27FC236}">
                <a16:creationId xmlns:a16="http://schemas.microsoft.com/office/drawing/2014/main" id="{E0442354-28B3-A60F-794D-E30FA55C5A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97538"/>
            <a:ext cx="3869803" cy="2181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117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8537CC-B93D-2D54-D8F6-BB83AEF47188}"/>
              </a:ext>
            </a:extLst>
          </p:cNvPr>
          <p:cNvSpPr>
            <a:spLocks noGrp="1"/>
          </p:cNvSpPr>
          <p:nvPr>
            <p:ph type="title"/>
          </p:nvPr>
        </p:nvSpPr>
        <p:spPr/>
        <p:txBody>
          <a:bodyPr>
            <a:normAutofit/>
          </a:bodyPr>
          <a:lstStyle/>
          <a:p>
            <a:r>
              <a:rPr lang="es-PE" sz="4000" b="1" dirty="0"/>
              <a:t>¿En qué momento politico minero- ambiental estamos?</a:t>
            </a:r>
          </a:p>
        </p:txBody>
      </p:sp>
      <p:sp>
        <p:nvSpPr>
          <p:cNvPr id="3" name="Marcador de contenido 2">
            <a:extLst>
              <a:ext uri="{FF2B5EF4-FFF2-40B4-BE49-F238E27FC236}">
                <a16:creationId xmlns:a16="http://schemas.microsoft.com/office/drawing/2014/main" id="{63D0F973-893B-63D2-3B07-7B67FA39D391}"/>
              </a:ext>
            </a:extLst>
          </p:cNvPr>
          <p:cNvSpPr>
            <a:spLocks noGrp="1"/>
          </p:cNvSpPr>
          <p:nvPr>
            <p:ph idx="1"/>
          </p:nvPr>
        </p:nvSpPr>
        <p:spPr>
          <a:xfrm>
            <a:off x="838200" y="1825625"/>
            <a:ext cx="7611319" cy="4667250"/>
          </a:xfrm>
        </p:spPr>
        <p:txBody>
          <a:bodyPr>
            <a:normAutofit fontScale="92500" lnSpcReduction="10000"/>
          </a:bodyPr>
          <a:lstStyle/>
          <a:p>
            <a:pPr>
              <a:buFontTx/>
              <a:buChar char="-"/>
            </a:pPr>
            <a:r>
              <a:rPr lang="es-PE" sz="2400" dirty="0"/>
              <a:t>Transición energetica de paises del norte genera demanda de más cobre y nuevos minerales criticos (litio, niquel, cobalto, vanadio, otros), precio del cobre en su maximo historico.</a:t>
            </a:r>
          </a:p>
          <a:p>
            <a:pPr>
              <a:buFontTx/>
              <a:buChar char="-"/>
            </a:pPr>
            <a:r>
              <a:rPr lang="es-PE" sz="2400" dirty="0"/>
              <a:t>Mayor expansión minera, se busca retomar proyectos cuestionados como Conga, Rio Blanco y Tia María. Se habla de mineria verde, agro y minería pueden convivir, etc. </a:t>
            </a:r>
          </a:p>
          <a:p>
            <a:pPr>
              <a:buFontTx/>
              <a:buChar char="-"/>
            </a:pPr>
            <a:r>
              <a:rPr lang="es-PE" sz="2400" dirty="0"/>
              <a:t>Crecimiento de la minería informal e ilegal en territorios comunales, ahora en Perú hay minería artesanal de cobre. Mayor violencia en los territorios. </a:t>
            </a:r>
          </a:p>
          <a:p>
            <a:pPr>
              <a:buFontTx/>
              <a:buChar char="-"/>
            </a:pPr>
            <a:r>
              <a:rPr lang="es-PE" sz="2400" dirty="0"/>
              <a:t>Retroceso en la institucionalidad ambiental, ley antiforestal, paquetazo antiambiental, reducir plazos y procedimientos para aprobación de EIA, entre otros. etc.</a:t>
            </a:r>
          </a:p>
          <a:p>
            <a:pPr>
              <a:buFontTx/>
              <a:buChar char="-"/>
            </a:pPr>
            <a:r>
              <a:rPr lang="es-PE" sz="2400" dirty="0"/>
              <a:t>La escazes de agua y la crisis climatica es cada vez más evidente en los territorios comunales y zonas urbanas.</a:t>
            </a:r>
          </a:p>
          <a:p>
            <a:endParaRPr lang="es-PE" sz="2400" dirty="0"/>
          </a:p>
        </p:txBody>
      </p:sp>
      <p:pic>
        <p:nvPicPr>
          <p:cNvPr id="6" name="Picture 2" descr="01minadeperu">
            <a:extLst>
              <a:ext uri="{FF2B5EF4-FFF2-40B4-BE49-F238E27FC236}">
                <a16:creationId xmlns:a16="http://schemas.microsoft.com/office/drawing/2014/main" id="{B8E3D52B-B733-372B-4FBB-35F82397E3C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43448" y="1960561"/>
            <a:ext cx="3748552" cy="21085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33479192-CE50-6F4F-BA32-9D34713A8D7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448" y="4069122"/>
            <a:ext cx="3748552" cy="1697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72786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1BA3F3-025B-4A30-FBD3-33C2D6627714}"/>
              </a:ext>
            </a:extLst>
          </p:cNvPr>
          <p:cNvSpPr>
            <a:spLocks noGrp="1"/>
          </p:cNvSpPr>
          <p:nvPr>
            <p:ph type="title"/>
          </p:nvPr>
        </p:nvSpPr>
        <p:spPr>
          <a:xfrm>
            <a:off x="277792" y="365125"/>
            <a:ext cx="11076008" cy="1325563"/>
          </a:xfrm>
        </p:spPr>
        <p:txBody>
          <a:bodyPr>
            <a:normAutofit/>
          </a:bodyPr>
          <a:lstStyle/>
          <a:p>
            <a:r>
              <a:rPr lang="es-PE" sz="4000" b="1" dirty="0"/>
              <a:t>La reactivación minera en el regimen de Boluarte…</a:t>
            </a:r>
          </a:p>
        </p:txBody>
      </p:sp>
      <p:pic>
        <p:nvPicPr>
          <p:cNvPr id="4" name="Imagen 3">
            <a:extLst>
              <a:ext uri="{FF2B5EF4-FFF2-40B4-BE49-F238E27FC236}">
                <a16:creationId xmlns:a16="http://schemas.microsoft.com/office/drawing/2014/main" id="{F7EEB6EE-092E-FBB2-3149-82DCD8E43C88}"/>
              </a:ext>
            </a:extLst>
          </p:cNvPr>
          <p:cNvPicPr>
            <a:picLocks noChangeAspect="1"/>
          </p:cNvPicPr>
          <p:nvPr/>
        </p:nvPicPr>
        <p:blipFill>
          <a:blip r:embed="rId2"/>
          <a:stretch>
            <a:fillRect/>
          </a:stretch>
        </p:blipFill>
        <p:spPr>
          <a:xfrm>
            <a:off x="77109" y="1690688"/>
            <a:ext cx="3576773" cy="5167311"/>
          </a:xfrm>
          <a:prstGeom prst="rect">
            <a:avLst/>
          </a:prstGeom>
        </p:spPr>
      </p:pic>
      <p:pic>
        <p:nvPicPr>
          <p:cNvPr id="9" name="Imagen 8">
            <a:extLst>
              <a:ext uri="{FF2B5EF4-FFF2-40B4-BE49-F238E27FC236}">
                <a16:creationId xmlns:a16="http://schemas.microsoft.com/office/drawing/2014/main" id="{F13ACE34-19A2-F765-473B-328307D04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9096" y="1690688"/>
            <a:ext cx="3165795" cy="2583655"/>
          </a:xfrm>
          <a:prstGeom prst="rect">
            <a:avLst/>
          </a:prstGeom>
        </p:spPr>
      </p:pic>
      <p:pic>
        <p:nvPicPr>
          <p:cNvPr id="11" name="Imagen 10">
            <a:extLst>
              <a:ext uri="{FF2B5EF4-FFF2-40B4-BE49-F238E27FC236}">
                <a16:creationId xmlns:a16="http://schemas.microsoft.com/office/drawing/2014/main" id="{3A764A8C-5092-4E23-80A9-1C8DC39FF8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6460" y="4235165"/>
            <a:ext cx="3073400" cy="2508250"/>
          </a:xfrm>
          <a:prstGeom prst="rect">
            <a:avLst/>
          </a:prstGeom>
        </p:spPr>
      </p:pic>
      <p:pic>
        <p:nvPicPr>
          <p:cNvPr id="3" name="Imagen 2">
            <a:extLst>
              <a:ext uri="{FF2B5EF4-FFF2-40B4-BE49-F238E27FC236}">
                <a16:creationId xmlns:a16="http://schemas.microsoft.com/office/drawing/2014/main" id="{F0DCF01E-9271-0C90-0F28-8A30781FD223}"/>
              </a:ext>
            </a:extLst>
          </p:cNvPr>
          <p:cNvPicPr>
            <a:picLocks noChangeAspect="1"/>
          </p:cNvPicPr>
          <p:nvPr/>
        </p:nvPicPr>
        <p:blipFill>
          <a:blip r:embed="rId5"/>
          <a:stretch>
            <a:fillRect/>
          </a:stretch>
        </p:blipFill>
        <p:spPr>
          <a:xfrm>
            <a:off x="3594034" y="1556410"/>
            <a:ext cx="5272426" cy="5167311"/>
          </a:xfrm>
          <a:prstGeom prst="rect">
            <a:avLst/>
          </a:prstGeom>
        </p:spPr>
      </p:pic>
    </p:spTree>
    <p:extLst>
      <p:ext uri="{BB962C8B-B14F-4D97-AF65-F5344CB8AC3E}">
        <p14:creationId xmlns:p14="http://schemas.microsoft.com/office/powerpoint/2010/main" val="3847235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FEF25A8-F044-7F2A-425D-EACA44DF805B}"/>
              </a:ext>
            </a:extLst>
          </p:cNvPr>
          <p:cNvPicPr>
            <a:picLocks noChangeAspect="1"/>
          </p:cNvPicPr>
          <p:nvPr/>
        </p:nvPicPr>
        <p:blipFill>
          <a:blip r:embed="rId2"/>
          <a:stretch>
            <a:fillRect/>
          </a:stretch>
        </p:blipFill>
        <p:spPr>
          <a:xfrm>
            <a:off x="-1" y="20066"/>
            <a:ext cx="5959997" cy="6847423"/>
          </a:xfrm>
          <a:prstGeom prst="rect">
            <a:avLst/>
          </a:prstGeom>
        </p:spPr>
      </p:pic>
      <p:pic>
        <p:nvPicPr>
          <p:cNvPr id="6" name="Imagen 5">
            <a:extLst>
              <a:ext uri="{FF2B5EF4-FFF2-40B4-BE49-F238E27FC236}">
                <a16:creationId xmlns:a16="http://schemas.microsoft.com/office/drawing/2014/main" id="{F2B9270D-D704-3DC1-DD73-E6F8348FE8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1741" y="254642"/>
            <a:ext cx="6800259" cy="3418119"/>
          </a:xfrm>
          <a:prstGeom prst="rect">
            <a:avLst/>
          </a:prstGeom>
        </p:spPr>
      </p:pic>
      <p:pic>
        <p:nvPicPr>
          <p:cNvPr id="7" name="Imagen 6">
            <a:extLst>
              <a:ext uri="{FF2B5EF4-FFF2-40B4-BE49-F238E27FC236}">
                <a16:creationId xmlns:a16="http://schemas.microsoft.com/office/drawing/2014/main" id="{885C2B5E-2DA6-637A-1782-C836DC6B5EC5}"/>
              </a:ext>
            </a:extLst>
          </p:cNvPr>
          <p:cNvPicPr>
            <a:picLocks noChangeAspect="1"/>
          </p:cNvPicPr>
          <p:nvPr/>
        </p:nvPicPr>
        <p:blipFill>
          <a:blip r:embed="rId4"/>
          <a:stretch>
            <a:fillRect/>
          </a:stretch>
        </p:blipFill>
        <p:spPr>
          <a:xfrm>
            <a:off x="6322411" y="3907337"/>
            <a:ext cx="5869589" cy="2696021"/>
          </a:xfrm>
          <a:prstGeom prst="rect">
            <a:avLst/>
          </a:prstGeom>
        </p:spPr>
      </p:pic>
    </p:spTree>
    <p:extLst>
      <p:ext uri="{BB962C8B-B14F-4D97-AF65-F5344CB8AC3E}">
        <p14:creationId xmlns:p14="http://schemas.microsoft.com/office/powerpoint/2010/main" val="1105362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186F27A-453D-C1E0-9FB2-C64D8F9C1A87}"/>
              </a:ext>
            </a:extLst>
          </p:cNvPr>
          <p:cNvSpPr>
            <a:spLocks noGrp="1"/>
          </p:cNvSpPr>
          <p:nvPr>
            <p:ph type="title"/>
          </p:nvPr>
        </p:nvSpPr>
        <p:spPr/>
        <p:txBody>
          <a:bodyPr>
            <a:normAutofit/>
          </a:bodyPr>
          <a:lstStyle/>
          <a:p>
            <a:r>
              <a:rPr lang="es-PE" b="1" dirty="0"/>
              <a:t>Las inversiones chinas en el Perú</a:t>
            </a:r>
          </a:p>
        </p:txBody>
      </p:sp>
      <p:sp>
        <p:nvSpPr>
          <p:cNvPr id="3" name="Marcador de contenido 2">
            <a:extLst>
              <a:ext uri="{FF2B5EF4-FFF2-40B4-BE49-F238E27FC236}">
                <a16:creationId xmlns:a16="http://schemas.microsoft.com/office/drawing/2014/main" id="{D2B5E466-6D74-E5A8-1750-F571A5BD564E}"/>
              </a:ext>
            </a:extLst>
          </p:cNvPr>
          <p:cNvSpPr>
            <a:spLocks noGrp="1"/>
          </p:cNvSpPr>
          <p:nvPr>
            <p:ph idx="1"/>
          </p:nvPr>
        </p:nvSpPr>
        <p:spPr>
          <a:xfrm>
            <a:off x="4247908" y="1825625"/>
            <a:ext cx="7273532" cy="4667250"/>
          </a:xfrm>
        </p:spPr>
        <p:txBody>
          <a:bodyPr>
            <a:normAutofit lnSpcReduction="10000"/>
          </a:bodyPr>
          <a:lstStyle/>
          <a:p>
            <a:r>
              <a:rPr lang="es-PE" dirty="0"/>
              <a:t>Las inversiones Chinas controla sectores claves en el Perú, como el abastecimiento de energía (ENEL), minería, el Mega puerto de Chancay, tambien tienen gran presencia en el sector de construcción en infraestructura. </a:t>
            </a:r>
          </a:p>
          <a:p>
            <a:r>
              <a:rPr lang="es-PE" dirty="0"/>
              <a:t>China tiene inversiones estrategicas en el sector minero en el Perú, sobre todo en la explotación del cobre (Las Bambas, Toromocho, Rio Blanco, Shougan, Galeno, etc). Si bien no tiene inversiones en proyectos de Litio, apunta hacer el principal comprador de este recurso en la perspectiva de la transición energetica. </a:t>
            </a:r>
          </a:p>
        </p:txBody>
      </p:sp>
      <p:pic>
        <p:nvPicPr>
          <p:cNvPr id="4" name="Imagen 3">
            <a:extLst>
              <a:ext uri="{FF2B5EF4-FFF2-40B4-BE49-F238E27FC236}">
                <a16:creationId xmlns:a16="http://schemas.microsoft.com/office/drawing/2014/main" id="{6A6F055D-1B50-7275-F54C-BD07073CD837}"/>
              </a:ext>
            </a:extLst>
          </p:cNvPr>
          <p:cNvPicPr>
            <a:picLocks noChangeAspect="1"/>
          </p:cNvPicPr>
          <p:nvPr/>
        </p:nvPicPr>
        <p:blipFill>
          <a:blip r:embed="rId2"/>
          <a:stretch>
            <a:fillRect/>
          </a:stretch>
        </p:blipFill>
        <p:spPr>
          <a:xfrm>
            <a:off x="129328" y="1764784"/>
            <a:ext cx="4118580" cy="4473019"/>
          </a:xfrm>
          <a:prstGeom prst="rect">
            <a:avLst/>
          </a:prstGeom>
        </p:spPr>
      </p:pic>
    </p:spTree>
    <p:extLst>
      <p:ext uri="{BB962C8B-B14F-4D97-AF65-F5344CB8AC3E}">
        <p14:creationId xmlns:p14="http://schemas.microsoft.com/office/powerpoint/2010/main" val="18376857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A4138-D6EE-1C7D-82E7-C1D9CCB35DBD}"/>
              </a:ext>
            </a:extLst>
          </p:cNvPr>
          <p:cNvSpPr>
            <a:spLocks noGrp="1"/>
          </p:cNvSpPr>
          <p:nvPr>
            <p:ph type="title"/>
          </p:nvPr>
        </p:nvSpPr>
        <p:spPr/>
        <p:txBody>
          <a:bodyPr>
            <a:normAutofit/>
          </a:bodyPr>
          <a:lstStyle/>
          <a:p>
            <a:r>
              <a:rPr lang="es-PE" b="1" dirty="0"/>
              <a:t>Contexto del litio en el Perú:  El proyecto Falchani en Carabaya – Puno.</a:t>
            </a:r>
          </a:p>
        </p:txBody>
      </p:sp>
      <p:sp>
        <p:nvSpPr>
          <p:cNvPr id="3" name="Marcador de contenido 2">
            <a:extLst>
              <a:ext uri="{FF2B5EF4-FFF2-40B4-BE49-F238E27FC236}">
                <a16:creationId xmlns:a16="http://schemas.microsoft.com/office/drawing/2014/main" id="{FA24C0B5-06DC-EEE6-4BC9-E1DFA9B57D94}"/>
              </a:ext>
            </a:extLst>
          </p:cNvPr>
          <p:cNvSpPr>
            <a:spLocks noGrp="1"/>
          </p:cNvSpPr>
          <p:nvPr>
            <p:ph idx="1"/>
          </p:nvPr>
        </p:nvSpPr>
        <p:spPr/>
        <p:txBody>
          <a:bodyPr>
            <a:normAutofit fontScale="85000" lnSpcReduction="10000"/>
          </a:bodyPr>
          <a:lstStyle/>
          <a:p>
            <a:r>
              <a:rPr lang="es-PE" dirty="0"/>
              <a:t>Se tienen los proyectos mineros Falchani (litio) y Macusani (uranio) en Puno y son propiedad de la empresa canadiense American Lithium a través de dos filiales: Plateau Energy (Canadá) y Macusani Yellowcake S.A.C. (Perú). </a:t>
            </a:r>
          </a:p>
          <a:p>
            <a:r>
              <a:rPr lang="es-PE" dirty="0"/>
              <a:t>Se ubican en la provincia de Macusani -Puno a más de 4500 metros sobre el nivel del mar. Se han identificado siete comunidades afectadas directamente: Isivilla, Tantamaco, Corani, Chimboya, Paquaje, Chacaconiza y Quelccaya, y varias comunidades y distritos afectados indirectamente.</a:t>
            </a:r>
          </a:p>
          <a:p>
            <a:r>
              <a:rPr lang="es-PE" dirty="0"/>
              <a:t>Dada la presencia de uranio en toda la meseta de Macusani, es posible que cualquier operación de extracción de litio genere uranio como subproducto.</a:t>
            </a:r>
          </a:p>
          <a:p>
            <a:r>
              <a:rPr lang="es-PE" dirty="0"/>
              <a:t>Las reservas de litio que habria en la zona, según la empresa minera sería de 4.98 millones de toneladas de litio (Li) como la suma de los </a:t>
            </a:r>
            <a:r>
              <a:rPr lang="es-PE" b="1" dirty="0"/>
              <a:t>recursos</a:t>
            </a:r>
            <a:r>
              <a:rPr lang="es-PE" dirty="0"/>
              <a:t> medidos e indicados. Cifra que la misma empresa refiere no corresponde a la cantidad de </a:t>
            </a:r>
            <a:r>
              <a:rPr lang="es-PE" b="1" dirty="0"/>
              <a:t>reservas</a:t>
            </a:r>
            <a:r>
              <a:rPr lang="es-PE" dirty="0"/>
              <a:t>. El proyecto de </a:t>
            </a:r>
            <a:r>
              <a:rPr lang="es-PE"/>
              <a:t>litio inició </a:t>
            </a:r>
            <a:r>
              <a:rPr lang="es-PE" dirty="0"/>
              <a:t>actividades de exploración el 2023.</a:t>
            </a:r>
            <a:endParaRPr lang="en-US" dirty="0"/>
          </a:p>
          <a:p>
            <a:endParaRPr lang="es-PE" dirty="0"/>
          </a:p>
          <a:p>
            <a:endParaRPr lang="es-PE" dirty="0"/>
          </a:p>
          <a:p>
            <a:endParaRPr lang="es-PE" dirty="0"/>
          </a:p>
          <a:p>
            <a:endParaRPr lang="es-PE" dirty="0"/>
          </a:p>
        </p:txBody>
      </p:sp>
    </p:spTree>
    <p:extLst>
      <p:ext uri="{BB962C8B-B14F-4D97-AF65-F5344CB8AC3E}">
        <p14:creationId xmlns:p14="http://schemas.microsoft.com/office/powerpoint/2010/main" val="12007948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0CC482-FE26-299D-FBD3-B17A8A39FB8E}"/>
              </a:ext>
            </a:extLst>
          </p:cNvPr>
          <p:cNvSpPr>
            <a:spLocks noGrp="1"/>
          </p:cNvSpPr>
          <p:nvPr>
            <p:ph type="title"/>
          </p:nvPr>
        </p:nvSpPr>
        <p:spPr>
          <a:xfrm>
            <a:off x="357129" y="134364"/>
            <a:ext cx="10515600" cy="1325563"/>
          </a:xfrm>
        </p:spPr>
        <p:txBody>
          <a:bodyPr>
            <a:normAutofit/>
          </a:bodyPr>
          <a:lstStyle/>
          <a:p>
            <a:r>
              <a:rPr lang="es-PE" sz="4000" b="1" dirty="0"/>
              <a:t>Ubicación del proyecto de litio en Puno</a:t>
            </a:r>
          </a:p>
        </p:txBody>
      </p:sp>
      <p:pic>
        <p:nvPicPr>
          <p:cNvPr id="4" name="Picture 4">
            <a:extLst>
              <a:ext uri="{FF2B5EF4-FFF2-40B4-BE49-F238E27FC236}">
                <a16:creationId xmlns:a16="http://schemas.microsoft.com/office/drawing/2014/main" id="{ABD31188-E1E7-ABD1-F1CE-629FBBC34E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1550"/>
          <a:stretch/>
        </p:blipFill>
        <p:spPr>
          <a:xfrm rot="5400000">
            <a:off x="5525339" y="1374785"/>
            <a:ext cx="5572806" cy="5393625"/>
          </a:xfrm>
          <a:prstGeom prst="rect">
            <a:avLst/>
          </a:prstGeom>
        </p:spPr>
      </p:pic>
      <p:pic>
        <p:nvPicPr>
          <p:cNvPr id="5" name="image16.png">
            <a:extLst>
              <a:ext uri="{FF2B5EF4-FFF2-40B4-BE49-F238E27FC236}">
                <a16:creationId xmlns:a16="http://schemas.microsoft.com/office/drawing/2014/main" id="{F35E3BDD-5209-FFD8-3520-F92E46FB21FC}"/>
              </a:ext>
            </a:extLst>
          </p:cNvPr>
          <p:cNvPicPr/>
          <p:nvPr/>
        </p:nvPicPr>
        <p:blipFill>
          <a:blip r:embed="rId3"/>
          <a:srcRect/>
          <a:stretch>
            <a:fillRect/>
          </a:stretch>
        </p:blipFill>
        <p:spPr>
          <a:xfrm>
            <a:off x="161392" y="1816674"/>
            <a:ext cx="5453537" cy="4509846"/>
          </a:xfrm>
          <a:prstGeom prst="rect">
            <a:avLst/>
          </a:prstGeom>
          <a:ln/>
        </p:spPr>
      </p:pic>
    </p:spTree>
    <p:extLst>
      <p:ext uri="{BB962C8B-B14F-4D97-AF65-F5344CB8AC3E}">
        <p14:creationId xmlns:p14="http://schemas.microsoft.com/office/powerpoint/2010/main" val="1198672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DDE62E-AC98-5C07-B739-84BBC1538E6D}"/>
              </a:ext>
            </a:extLst>
          </p:cNvPr>
          <p:cNvSpPr>
            <a:spLocks noGrp="1"/>
          </p:cNvSpPr>
          <p:nvPr>
            <p:ph type="title"/>
          </p:nvPr>
        </p:nvSpPr>
        <p:spPr/>
        <p:txBody>
          <a:bodyPr>
            <a:normAutofit/>
          </a:bodyPr>
          <a:lstStyle/>
          <a:p>
            <a:r>
              <a:rPr lang="es-PE" sz="4000" b="1" dirty="0"/>
              <a:t>Riesgos ambientales en la extracción del litio y uranio en el Perú.</a:t>
            </a:r>
          </a:p>
        </p:txBody>
      </p:sp>
      <p:sp>
        <p:nvSpPr>
          <p:cNvPr id="3" name="Marcador de contenido 2">
            <a:extLst>
              <a:ext uri="{FF2B5EF4-FFF2-40B4-BE49-F238E27FC236}">
                <a16:creationId xmlns:a16="http://schemas.microsoft.com/office/drawing/2014/main" id="{57891F98-A6D0-A173-4C42-565CB66FBC07}"/>
              </a:ext>
            </a:extLst>
          </p:cNvPr>
          <p:cNvSpPr>
            <a:spLocks noGrp="1"/>
          </p:cNvSpPr>
          <p:nvPr>
            <p:ph idx="1"/>
          </p:nvPr>
        </p:nvSpPr>
        <p:spPr>
          <a:xfrm>
            <a:off x="838200" y="1825625"/>
            <a:ext cx="7734300" cy="4351338"/>
          </a:xfrm>
        </p:spPr>
        <p:txBody>
          <a:bodyPr>
            <a:normAutofit fontScale="92500" lnSpcReduction="20000"/>
          </a:bodyPr>
          <a:lstStyle/>
          <a:p>
            <a:r>
              <a:rPr lang="es-PE" dirty="0"/>
              <a:t>Hay riesgos de impactos en la biodiversidad de la ecorregión altoandina en Macusani y en las fuentes de agua locales, así como en la salud humana por la presencia de uranio, que provoca niveles excesivos de radiactividad cuando se explota, y puede exponer a los trabajadores y a la población local a altos niveles de radiación.</a:t>
            </a:r>
          </a:p>
          <a:p>
            <a:r>
              <a:rPr lang="es-PE" dirty="0"/>
              <a:t>También el proyecto podría representar riesgos para las cabeceras de las cuencas Inambari, Urubamba, y Azángaro, cuencas que abastecen de agua a las comunidades y ciudades de las zonas bajas.</a:t>
            </a:r>
          </a:p>
          <a:p>
            <a:r>
              <a:rPr lang="es-PE" dirty="0"/>
              <a:t>Potencial amenaza al mayor glaciar tropical del mundo, el nevado Qelcaya, una importante fuente de agua en toda la región. </a:t>
            </a:r>
          </a:p>
          <a:p>
            <a:endParaRPr lang="es-PE" dirty="0"/>
          </a:p>
          <a:p>
            <a:endParaRPr lang="es-PE" dirty="0"/>
          </a:p>
          <a:p>
            <a:endParaRPr lang="es-PE" dirty="0"/>
          </a:p>
          <a:p>
            <a:endParaRPr lang="es-PE" dirty="0"/>
          </a:p>
        </p:txBody>
      </p:sp>
      <p:pic>
        <p:nvPicPr>
          <p:cNvPr id="4" name="Picture 6" descr="Imagen">
            <a:extLst>
              <a:ext uri="{FF2B5EF4-FFF2-40B4-BE49-F238E27FC236}">
                <a16:creationId xmlns:a16="http://schemas.microsoft.com/office/drawing/2014/main" id="{56ED3BC6-ACB1-E105-08EC-1EF10965E91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07741" y="1690688"/>
            <a:ext cx="3384259" cy="4229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60720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6531</TotalTime>
  <Words>1053</Words>
  <Application>Microsoft Macintosh PowerPoint</Application>
  <PresentationFormat>Panorámica</PresentationFormat>
  <Paragraphs>51</Paragraphs>
  <Slides>13</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13</vt:i4>
      </vt:variant>
    </vt:vector>
  </HeadingPairs>
  <TitlesOfParts>
    <vt:vector size="17" baseType="lpstr">
      <vt:lpstr>Arial</vt:lpstr>
      <vt:lpstr>Calibri</vt:lpstr>
      <vt:lpstr>Calibri Light</vt:lpstr>
      <vt:lpstr>Tema de Office</vt:lpstr>
      <vt:lpstr>Contexto minero peruano y las perspectivas en la extracción del litio </vt:lpstr>
      <vt:lpstr>¿En qué momento político estamos en el Perú?</vt:lpstr>
      <vt:lpstr>¿En qué momento politico minero- ambiental estamos?</vt:lpstr>
      <vt:lpstr>La reactivación minera en el regimen de Boluarte…</vt:lpstr>
      <vt:lpstr>Presentación de PowerPoint</vt:lpstr>
      <vt:lpstr>Las inversiones chinas en el Perú</vt:lpstr>
      <vt:lpstr>Contexto del litio en el Perú:  El proyecto Falchani en Carabaya – Puno.</vt:lpstr>
      <vt:lpstr>Ubicación del proyecto de litio en Puno</vt:lpstr>
      <vt:lpstr>Riesgos ambientales en la extracción del litio y uranio en el Perú.</vt:lpstr>
      <vt:lpstr>Falta de transparencia y de mecanismos de participación de las comunidades. </vt:lpstr>
      <vt:lpstr>Algunas conclusiones y desafíos sobre el litio y la transición energética </vt:lpstr>
      <vt:lpstr>Algunas conclusiones y desafíos sobre el litio y la transición energética </vt:lpstr>
      <vt:lpstr>Gracias…</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contexto, los conflictos y los territorios</dc:title>
  <dc:creator>JOSE DE ECHAVE</dc:creator>
  <cp:lastModifiedBy>jaime cesar borda pari</cp:lastModifiedBy>
  <cp:revision>74</cp:revision>
  <dcterms:created xsi:type="dcterms:W3CDTF">2023-02-01T21:01:46Z</dcterms:created>
  <dcterms:modified xsi:type="dcterms:W3CDTF">2024-05-29T12:16:03Z</dcterms:modified>
</cp:coreProperties>
</file>