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80" r:id="rId3"/>
    <p:sldId id="283" r:id="rId4"/>
    <p:sldId id="262" r:id="rId5"/>
    <p:sldId id="273" r:id="rId6"/>
    <p:sldId id="275" r:id="rId7"/>
    <p:sldId id="272" r:id="rId8"/>
    <p:sldId id="266" r:id="rId9"/>
    <p:sldId id="284" r:id="rId10"/>
    <p:sldId id="285" r:id="rId11"/>
    <p:sldId id="267" r:id="rId12"/>
    <p:sldId id="268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93056" autoAdjust="0"/>
  </p:normalViewPr>
  <p:slideViewPr>
    <p:cSldViewPr snapToGrid="0">
      <p:cViewPr varScale="1">
        <p:scale>
          <a:sx n="61" d="100"/>
          <a:sy n="61" d="100"/>
        </p:scale>
        <p:origin x="874" y="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197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3491FC-64DB-4D27-9480-9AC1BC39D35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DD04B5E4-68A4-48B4-9B4A-326EBB6E1E7D}">
      <dgm:prSet phldrT="[Texto]"/>
      <dgm:spPr/>
      <dgm:t>
        <a:bodyPr/>
        <a:lstStyle/>
        <a:p>
          <a:r>
            <a:rPr lang="es-MX" dirty="0"/>
            <a:t>Cercanía con varios mercados</a:t>
          </a:r>
        </a:p>
      </dgm:t>
    </dgm:pt>
    <dgm:pt modelId="{7CC368FA-4D9D-4A8F-A778-73445201BE2D}" type="parTrans" cxnId="{F0A7A505-1935-4BC6-B833-B930CE2DEB4B}">
      <dgm:prSet/>
      <dgm:spPr/>
      <dgm:t>
        <a:bodyPr/>
        <a:lstStyle/>
        <a:p>
          <a:endParaRPr lang="es-MX"/>
        </a:p>
      </dgm:t>
    </dgm:pt>
    <dgm:pt modelId="{5CE39036-EE7B-46D0-8F2C-EC1EC62E534F}" type="sibTrans" cxnId="{F0A7A505-1935-4BC6-B833-B930CE2DEB4B}">
      <dgm:prSet/>
      <dgm:spPr/>
      <dgm:t>
        <a:bodyPr/>
        <a:lstStyle/>
        <a:p>
          <a:endParaRPr lang="es-MX"/>
        </a:p>
      </dgm:t>
    </dgm:pt>
    <dgm:pt modelId="{3D8CEEF0-F3E7-4F96-A219-2F3B0BE10220}">
      <dgm:prSet phldrT="[Texto]"/>
      <dgm:spPr/>
      <dgm:t>
        <a:bodyPr/>
        <a:lstStyle/>
        <a:p>
          <a:r>
            <a:rPr lang="es-MX" dirty="0"/>
            <a:t>Lazos comerciales fuertes con Estados Unidos</a:t>
          </a:r>
        </a:p>
      </dgm:t>
    </dgm:pt>
    <dgm:pt modelId="{02582B6E-DC5D-4495-9FC0-DAF5B4BDE041}" type="parTrans" cxnId="{0ADC8B04-8D7D-4F8F-A68C-5E227BD943A6}">
      <dgm:prSet/>
      <dgm:spPr/>
      <dgm:t>
        <a:bodyPr/>
        <a:lstStyle/>
        <a:p>
          <a:endParaRPr lang="es-MX"/>
        </a:p>
      </dgm:t>
    </dgm:pt>
    <dgm:pt modelId="{6E413453-A97E-4BC8-A604-7361A87B084E}" type="sibTrans" cxnId="{0ADC8B04-8D7D-4F8F-A68C-5E227BD943A6}">
      <dgm:prSet/>
      <dgm:spPr/>
      <dgm:t>
        <a:bodyPr/>
        <a:lstStyle/>
        <a:p>
          <a:endParaRPr lang="es-MX"/>
        </a:p>
      </dgm:t>
    </dgm:pt>
    <dgm:pt modelId="{6372B695-959C-40E3-A7A2-4636DD77C5F9}" type="pres">
      <dgm:prSet presAssocID="{C43491FC-64DB-4D27-9480-9AC1BC39D359}" presName="Name0" presStyleCnt="0">
        <dgm:presLayoutVars>
          <dgm:chMax val="7"/>
          <dgm:chPref val="7"/>
          <dgm:dir/>
        </dgm:presLayoutVars>
      </dgm:prSet>
      <dgm:spPr/>
    </dgm:pt>
    <dgm:pt modelId="{255C92C3-3171-415E-9966-2E12CDF89811}" type="pres">
      <dgm:prSet presAssocID="{C43491FC-64DB-4D27-9480-9AC1BC39D359}" presName="Name1" presStyleCnt="0"/>
      <dgm:spPr/>
    </dgm:pt>
    <dgm:pt modelId="{C841EAB9-8ECE-478C-AC5A-C63380D833B9}" type="pres">
      <dgm:prSet presAssocID="{C43491FC-64DB-4D27-9480-9AC1BC39D359}" presName="cycle" presStyleCnt="0"/>
      <dgm:spPr/>
    </dgm:pt>
    <dgm:pt modelId="{B985049B-6AE0-454A-B5DA-292266AF0440}" type="pres">
      <dgm:prSet presAssocID="{C43491FC-64DB-4D27-9480-9AC1BC39D359}" presName="srcNode" presStyleLbl="node1" presStyleIdx="0" presStyleCnt="2"/>
      <dgm:spPr/>
    </dgm:pt>
    <dgm:pt modelId="{8C2B87C2-103C-40D2-8A6E-163185C54D80}" type="pres">
      <dgm:prSet presAssocID="{C43491FC-64DB-4D27-9480-9AC1BC39D359}" presName="conn" presStyleLbl="parChTrans1D2" presStyleIdx="0" presStyleCnt="1"/>
      <dgm:spPr/>
    </dgm:pt>
    <dgm:pt modelId="{48B4B0AC-B80A-4EE1-B2F4-CE92E89327D1}" type="pres">
      <dgm:prSet presAssocID="{C43491FC-64DB-4D27-9480-9AC1BC39D359}" presName="extraNode" presStyleLbl="node1" presStyleIdx="0" presStyleCnt="2"/>
      <dgm:spPr/>
    </dgm:pt>
    <dgm:pt modelId="{D4B6F93C-729C-4F41-9007-8DCB567D304D}" type="pres">
      <dgm:prSet presAssocID="{C43491FC-64DB-4D27-9480-9AC1BC39D359}" presName="dstNode" presStyleLbl="node1" presStyleIdx="0" presStyleCnt="2"/>
      <dgm:spPr/>
    </dgm:pt>
    <dgm:pt modelId="{D1B91BB9-0DB6-4C70-971C-9DE9366A27C5}" type="pres">
      <dgm:prSet presAssocID="{DD04B5E4-68A4-48B4-9B4A-326EBB6E1E7D}" presName="text_1" presStyleLbl="node1" presStyleIdx="0" presStyleCnt="2">
        <dgm:presLayoutVars>
          <dgm:bulletEnabled val="1"/>
        </dgm:presLayoutVars>
      </dgm:prSet>
      <dgm:spPr/>
    </dgm:pt>
    <dgm:pt modelId="{59CE15BB-3690-4D77-8B8F-5E21232C7AFE}" type="pres">
      <dgm:prSet presAssocID="{DD04B5E4-68A4-48B4-9B4A-326EBB6E1E7D}" presName="accent_1" presStyleCnt="0"/>
      <dgm:spPr/>
    </dgm:pt>
    <dgm:pt modelId="{2510001B-5BE2-4B8E-A1AC-1A7C39E45553}" type="pres">
      <dgm:prSet presAssocID="{DD04B5E4-68A4-48B4-9B4A-326EBB6E1E7D}" presName="accentRepeatNode" presStyleLbl="solidFgAcc1" presStyleIdx="0" presStyleCnt="2"/>
      <dgm:spPr/>
    </dgm:pt>
    <dgm:pt modelId="{647A546A-6EC3-4A34-8473-D7224F1F619B}" type="pres">
      <dgm:prSet presAssocID="{3D8CEEF0-F3E7-4F96-A219-2F3B0BE10220}" presName="text_2" presStyleLbl="node1" presStyleIdx="1" presStyleCnt="2">
        <dgm:presLayoutVars>
          <dgm:bulletEnabled val="1"/>
        </dgm:presLayoutVars>
      </dgm:prSet>
      <dgm:spPr/>
    </dgm:pt>
    <dgm:pt modelId="{640F6202-FF75-4A87-92F1-C17ED6A7AD0C}" type="pres">
      <dgm:prSet presAssocID="{3D8CEEF0-F3E7-4F96-A219-2F3B0BE10220}" presName="accent_2" presStyleCnt="0"/>
      <dgm:spPr/>
    </dgm:pt>
    <dgm:pt modelId="{2398F2DA-2AB0-4954-B8AA-92730480B63A}" type="pres">
      <dgm:prSet presAssocID="{3D8CEEF0-F3E7-4F96-A219-2F3B0BE10220}" presName="accentRepeatNode" presStyleLbl="solidFgAcc1" presStyleIdx="1" presStyleCnt="2"/>
      <dgm:spPr/>
    </dgm:pt>
  </dgm:ptLst>
  <dgm:cxnLst>
    <dgm:cxn modelId="{0ADC8B04-8D7D-4F8F-A68C-5E227BD943A6}" srcId="{C43491FC-64DB-4D27-9480-9AC1BC39D359}" destId="{3D8CEEF0-F3E7-4F96-A219-2F3B0BE10220}" srcOrd="1" destOrd="0" parTransId="{02582B6E-DC5D-4495-9FC0-DAF5B4BDE041}" sibTransId="{6E413453-A97E-4BC8-A604-7361A87B084E}"/>
    <dgm:cxn modelId="{F0A7A505-1935-4BC6-B833-B930CE2DEB4B}" srcId="{C43491FC-64DB-4D27-9480-9AC1BC39D359}" destId="{DD04B5E4-68A4-48B4-9B4A-326EBB6E1E7D}" srcOrd="0" destOrd="0" parTransId="{7CC368FA-4D9D-4A8F-A778-73445201BE2D}" sibTransId="{5CE39036-EE7B-46D0-8F2C-EC1EC62E534F}"/>
    <dgm:cxn modelId="{AD5D203F-33ED-439E-9E7C-D1850B8F33B8}" type="presOf" srcId="{DD04B5E4-68A4-48B4-9B4A-326EBB6E1E7D}" destId="{D1B91BB9-0DB6-4C70-971C-9DE9366A27C5}" srcOrd="0" destOrd="0" presId="urn:microsoft.com/office/officeart/2008/layout/VerticalCurvedList"/>
    <dgm:cxn modelId="{91631865-2B39-4613-AFEB-2CFC0BAE08CC}" type="presOf" srcId="{5CE39036-EE7B-46D0-8F2C-EC1EC62E534F}" destId="{8C2B87C2-103C-40D2-8A6E-163185C54D80}" srcOrd="0" destOrd="0" presId="urn:microsoft.com/office/officeart/2008/layout/VerticalCurvedList"/>
    <dgm:cxn modelId="{47465776-CBD1-4F09-A835-7940CABF49AD}" type="presOf" srcId="{C43491FC-64DB-4D27-9480-9AC1BC39D359}" destId="{6372B695-959C-40E3-A7A2-4636DD77C5F9}" srcOrd="0" destOrd="0" presId="urn:microsoft.com/office/officeart/2008/layout/VerticalCurvedList"/>
    <dgm:cxn modelId="{6BDD5C89-724E-4737-AB3C-31462D9765C8}" type="presOf" srcId="{3D8CEEF0-F3E7-4F96-A219-2F3B0BE10220}" destId="{647A546A-6EC3-4A34-8473-D7224F1F619B}" srcOrd="0" destOrd="0" presId="urn:microsoft.com/office/officeart/2008/layout/VerticalCurvedList"/>
    <dgm:cxn modelId="{E0DF41EE-6808-4709-BEF1-BCD233FC1F88}" type="presParOf" srcId="{6372B695-959C-40E3-A7A2-4636DD77C5F9}" destId="{255C92C3-3171-415E-9966-2E12CDF89811}" srcOrd="0" destOrd="0" presId="urn:microsoft.com/office/officeart/2008/layout/VerticalCurvedList"/>
    <dgm:cxn modelId="{1800BBF9-38D0-4ABA-BCB9-F80B771F2D0E}" type="presParOf" srcId="{255C92C3-3171-415E-9966-2E12CDF89811}" destId="{C841EAB9-8ECE-478C-AC5A-C63380D833B9}" srcOrd="0" destOrd="0" presId="urn:microsoft.com/office/officeart/2008/layout/VerticalCurvedList"/>
    <dgm:cxn modelId="{2FA9DE1E-0E22-4240-93BF-31309A851D3D}" type="presParOf" srcId="{C841EAB9-8ECE-478C-AC5A-C63380D833B9}" destId="{B985049B-6AE0-454A-B5DA-292266AF0440}" srcOrd="0" destOrd="0" presId="urn:microsoft.com/office/officeart/2008/layout/VerticalCurvedList"/>
    <dgm:cxn modelId="{4F06EB56-C12A-41DC-AC89-B43C2E606235}" type="presParOf" srcId="{C841EAB9-8ECE-478C-AC5A-C63380D833B9}" destId="{8C2B87C2-103C-40D2-8A6E-163185C54D80}" srcOrd="1" destOrd="0" presId="urn:microsoft.com/office/officeart/2008/layout/VerticalCurvedList"/>
    <dgm:cxn modelId="{735946C2-31B6-4686-A61F-DD0CF80C6B79}" type="presParOf" srcId="{C841EAB9-8ECE-478C-AC5A-C63380D833B9}" destId="{48B4B0AC-B80A-4EE1-B2F4-CE92E89327D1}" srcOrd="2" destOrd="0" presId="urn:microsoft.com/office/officeart/2008/layout/VerticalCurvedList"/>
    <dgm:cxn modelId="{5600290D-BE9B-494E-BAA0-543DA627A58B}" type="presParOf" srcId="{C841EAB9-8ECE-478C-AC5A-C63380D833B9}" destId="{D4B6F93C-729C-4F41-9007-8DCB567D304D}" srcOrd="3" destOrd="0" presId="urn:microsoft.com/office/officeart/2008/layout/VerticalCurvedList"/>
    <dgm:cxn modelId="{BEFC1E7C-3A03-4299-8C88-ADAFB97EFA44}" type="presParOf" srcId="{255C92C3-3171-415E-9966-2E12CDF89811}" destId="{D1B91BB9-0DB6-4C70-971C-9DE9366A27C5}" srcOrd="1" destOrd="0" presId="urn:microsoft.com/office/officeart/2008/layout/VerticalCurvedList"/>
    <dgm:cxn modelId="{CBCDEC85-B11D-4645-AAF0-100B7CDC879C}" type="presParOf" srcId="{255C92C3-3171-415E-9966-2E12CDF89811}" destId="{59CE15BB-3690-4D77-8B8F-5E21232C7AFE}" srcOrd="2" destOrd="0" presId="urn:microsoft.com/office/officeart/2008/layout/VerticalCurvedList"/>
    <dgm:cxn modelId="{B53A700D-9E97-416D-8B98-565599F65180}" type="presParOf" srcId="{59CE15BB-3690-4D77-8B8F-5E21232C7AFE}" destId="{2510001B-5BE2-4B8E-A1AC-1A7C39E45553}" srcOrd="0" destOrd="0" presId="urn:microsoft.com/office/officeart/2008/layout/VerticalCurvedList"/>
    <dgm:cxn modelId="{B21C87FD-E473-4221-8ED6-CBF59103D1C5}" type="presParOf" srcId="{255C92C3-3171-415E-9966-2E12CDF89811}" destId="{647A546A-6EC3-4A34-8473-D7224F1F619B}" srcOrd="3" destOrd="0" presId="urn:microsoft.com/office/officeart/2008/layout/VerticalCurvedList"/>
    <dgm:cxn modelId="{672271AA-CAE1-4D04-8E93-A9ABD9766D3E}" type="presParOf" srcId="{255C92C3-3171-415E-9966-2E12CDF89811}" destId="{640F6202-FF75-4A87-92F1-C17ED6A7AD0C}" srcOrd="4" destOrd="0" presId="urn:microsoft.com/office/officeart/2008/layout/VerticalCurvedList"/>
    <dgm:cxn modelId="{D07E0CE9-1C7A-4396-A275-30301B5F9D73}" type="presParOf" srcId="{640F6202-FF75-4A87-92F1-C17ED6A7AD0C}" destId="{2398F2DA-2AB0-4954-B8AA-92730480B63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2A1E53-B965-4903-B874-92D7807C3014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A3304000-1BCD-4A8B-BC7E-F054EDC69982}">
      <dgm:prSet phldrT="[Texto]"/>
      <dgm:spPr/>
      <dgm:t>
        <a:bodyPr/>
        <a:lstStyle/>
        <a:p>
          <a:r>
            <a:rPr lang="es-MX" dirty="0"/>
            <a:t>Nacionalización del litio</a:t>
          </a:r>
        </a:p>
      </dgm:t>
    </dgm:pt>
    <dgm:pt modelId="{9001CD48-A614-4B9A-97F6-C65DE0973E99}" type="parTrans" cxnId="{432FAA4B-76BD-490C-9377-988DABE4FEA4}">
      <dgm:prSet/>
      <dgm:spPr/>
      <dgm:t>
        <a:bodyPr/>
        <a:lstStyle/>
        <a:p>
          <a:endParaRPr lang="es-MX"/>
        </a:p>
      </dgm:t>
    </dgm:pt>
    <dgm:pt modelId="{5C1B54D3-BA75-4FDE-AEA6-03BA99B4BD75}" type="sibTrans" cxnId="{432FAA4B-76BD-490C-9377-988DABE4FEA4}">
      <dgm:prSet/>
      <dgm:spPr/>
      <dgm:t>
        <a:bodyPr/>
        <a:lstStyle/>
        <a:p>
          <a:endParaRPr lang="es-MX"/>
        </a:p>
      </dgm:t>
    </dgm:pt>
    <dgm:pt modelId="{EF99220F-3B77-4EF1-B394-54D239657893}">
      <dgm:prSet phldrT="[Texto]"/>
      <dgm:spPr/>
      <dgm:t>
        <a:bodyPr/>
        <a:lstStyle/>
        <a:p>
          <a:r>
            <a:rPr lang="es-MX" dirty="0"/>
            <a:t>Creación de LitioMX</a:t>
          </a:r>
        </a:p>
      </dgm:t>
    </dgm:pt>
    <dgm:pt modelId="{8196689C-4EF7-4850-A69A-88C824514DFF}" type="parTrans" cxnId="{2816729D-2AC8-40E3-8155-0C4646DF656A}">
      <dgm:prSet/>
      <dgm:spPr/>
      <dgm:t>
        <a:bodyPr/>
        <a:lstStyle/>
        <a:p>
          <a:endParaRPr lang="es-MX"/>
        </a:p>
      </dgm:t>
    </dgm:pt>
    <dgm:pt modelId="{E8902DB3-E522-4A7A-ADA0-6C04886BF421}" type="sibTrans" cxnId="{2816729D-2AC8-40E3-8155-0C4646DF656A}">
      <dgm:prSet/>
      <dgm:spPr/>
      <dgm:t>
        <a:bodyPr/>
        <a:lstStyle/>
        <a:p>
          <a:endParaRPr lang="es-MX"/>
        </a:p>
      </dgm:t>
    </dgm:pt>
    <dgm:pt modelId="{BD16CE4A-E8DE-47C2-A9A5-BF9B3A6728A3}" type="pres">
      <dgm:prSet presAssocID="{C92A1E53-B965-4903-B874-92D7807C3014}" presName="linearFlow" presStyleCnt="0">
        <dgm:presLayoutVars>
          <dgm:dir/>
          <dgm:resizeHandles val="exact"/>
        </dgm:presLayoutVars>
      </dgm:prSet>
      <dgm:spPr/>
    </dgm:pt>
    <dgm:pt modelId="{10C2594F-2081-48C0-8FBF-37D419E7DB05}" type="pres">
      <dgm:prSet presAssocID="{A3304000-1BCD-4A8B-BC7E-F054EDC69982}" presName="comp" presStyleCnt="0"/>
      <dgm:spPr/>
    </dgm:pt>
    <dgm:pt modelId="{4389F8F5-D926-4CF2-990E-DC04BF6A5BE3}" type="pres">
      <dgm:prSet presAssocID="{A3304000-1BCD-4A8B-BC7E-F054EDC69982}" presName="rect2" presStyleLbl="node1" presStyleIdx="0" presStyleCnt="2">
        <dgm:presLayoutVars>
          <dgm:bulletEnabled val="1"/>
        </dgm:presLayoutVars>
      </dgm:prSet>
      <dgm:spPr/>
    </dgm:pt>
    <dgm:pt modelId="{225928AA-D44A-4540-8903-4DE1779ADD3E}" type="pres">
      <dgm:prSet presAssocID="{A3304000-1BCD-4A8B-BC7E-F054EDC69982}" presName="rect1" presStyleLbl="lnNode1" presStyleIdx="0" presStyleCnt="2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7359" t="-868" r="-1663" b="868"/>
          </a:stretch>
        </a:blipFill>
      </dgm:spPr>
    </dgm:pt>
    <dgm:pt modelId="{2BFE8E9D-3C62-4C28-9D40-DE7918B1FA62}" type="pres">
      <dgm:prSet presAssocID="{5C1B54D3-BA75-4FDE-AEA6-03BA99B4BD75}" presName="sibTrans" presStyleCnt="0"/>
      <dgm:spPr/>
    </dgm:pt>
    <dgm:pt modelId="{A5AACEDB-65E2-4651-ADC3-80598CA812EB}" type="pres">
      <dgm:prSet presAssocID="{EF99220F-3B77-4EF1-B394-54D239657893}" presName="comp" presStyleCnt="0"/>
      <dgm:spPr/>
    </dgm:pt>
    <dgm:pt modelId="{C8459809-C9F0-43EC-AEB8-C7720F2EB52F}" type="pres">
      <dgm:prSet presAssocID="{EF99220F-3B77-4EF1-B394-54D239657893}" presName="rect2" presStyleLbl="node1" presStyleIdx="1" presStyleCnt="2">
        <dgm:presLayoutVars>
          <dgm:bulletEnabled val="1"/>
        </dgm:presLayoutVars>
      </dgm:prSet>
      <dgm:spPr/>
    </dgm:pt>
    <dgm:pt modelId="{A0FDFC3F-9B20-4840-9739-1D242536F38C}" type="pres">
      <dgm:prSet presAssocID="{EF99220F-3B77-4EF1-B394-54D239657893}" presName="rect1" presStyleLbl="lnNode1" presStyleIdx="1" presStyleCnt="2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305" r="-13097"/>
          </a:stretch>
        </a:blipFill>
      </dgm:spPr>
    </dgm:pt>
  </dgm:ptLst>
  <dgm:cxnLst>
    <dgm:cxn modelId="{432FAA4B-76BD-490C-9377-988DABE4FEA4}" srcId="{C92A1E53-B965-4903-B874-92D7807C3014}" destId="{A3304000-1BCD-4A8B-BC7E-F054EDC69982}" srcOrd="0" destOrd="0" parTransId="{9001CD48-A614-4B9A-97F6-C65DE0973E99}" sibTransId="{5C1B54D3-BA75-4FDE-AEA6-03BA99B4BD75}"/>
    <dgm:cxn modelId="{985B3975-07BB-4734-87B3-894274BCEBC7}" type="presOf" srcId="{C92A1E53-B965-4903-B874-92D7807C3014}" destId="{BD16CE4A-E8DE-47C2-A9A5-BF9B3A6728A3}" srcOrd="0" destOrd="0" presId="urn:microsoft.com/office/officeart/2008/layout/AlternatingPictureBlocks"/>
    <dgm:cxn modelId="{2816729D-2AC8-40E3-8155-0C4646DF656A}" srcId="{C92A1E53-B965-4903-B874-92D7807C3014}" destId="{EF99220F-3B77-4EF1-B394-54D239657893}" srcOrd="1" destOrd="0" parTransId="{8196689C-4EF7-4850-A69A-88C824514DFF}" sibTransId="{E8902DB3-E522-4A7A-ADA0-6C04886BF421}"/>
    <dgm:cxn modelId="{2BB90DD9-9194-4B71-948E-D7A5D54C827C}" type="presOf" srcId="{A3304000-1BCD-4A8B-BC7E-F054EDC69982}" destId="{4389F8F5-D926-4CF2-990E-DC04BF6A5BE3}" srcOrd="0" destOrd="0" presId="urn:microsoft.com/office/officeart/2008/layout/AlternatingPictureBlocks"/>
    <dgm:cxn modelId="{7C4204EA-6AB8-4AE9-B758-02D69F51B299}" type="presOf" srcId="{EF99220F-3B77-4EF1-B394-54D239657893}" destId="{C8459809-C9F0-43EC-AEB8-C7720F2EB52F}" srcOrd="0" destOrd="0" presId="urn:microsoft.com/office/officeart/2008/layout/AlternatingPictureBlocks"/>
    <dgm:cxn modelId="{3FEC685E-3384-47B9-8C0D-3CF3A31E809B}" type="presParOf" srcId="{BD16CE4A-E8DE-47C2-A9A5-BF9B3A6728A3}" destId="{10C2594F-2081-48C0-8FBF-37D419E7DB05}" srcOrd="0" destOrd="0" presId="urn:microsoft.com/office/officeart/2008/layout/AlternatingPictureBlocks"/>
    <dgm:cxn modelId="{C41806FE-B697-43C3-8AF2-1835C5A8731C}" type="presParOf" srcId="{10C2594F-2081-48C0-8FBF-37D419E7DB05}" destId="{4389F8F5-D926-4CF2-990E-DC04BF6A5BE3}" srcOrd="0" destOrd="0" presId="urn:microsoft.com/office/officeart/2008/layout/AlternatingPictureBlocks"/>
    <dgm:cxn modelId="{EC1D67F2-F5A3-419F-99AF-3D6F2B0CAC7F}" type="presParOf" srcId="{10C2594F-2081-48C0-8FBF-37D419E7DB05}" destId="{225928AA-D44A-4540-8903-4DE1779ADD3E}" srcOrd="1" destOrd="0" presId="urn:microsoft.com/office/officeart/2008/layout/AlternatingPictureBlocks"/>
    <dgm:cxn modelId="{63D2B25E-0FC9-4B46-A744-5B79DF8D18E8}" type="presParOf" srcId="{BD16CE4A-E8DE-47C2-A9A5-BF9B3A6728A3}" destId="{2BFE8E9D-3C62-4C28-9D40-DE7918B1FA62}" srcOrd="1" destOrd="0" presId="urn:microsoft.com/office/officeart/2008/layout/AlternatingPictureBlocks"/>
    <dgm:cxn modelId="{AEBC6DA8-50C6-4744-ACB5-8644FF8998FA}" type="presParOf" srcId="{BD16CE4A-E8DE-47C2-A9A5-BF9B3A6728A3}" destId="{A5AACEDB-65E2-4651-ADC3-80598CA812EB}" srcOrd="2" destOrd="0" presId="urn:microsoft.com/office/officeart/2008/layout/AlternatingPictureBlocks"/>
    <dgm:cxn modelId="{3E174B6D-207D-49D0-A45C-870DF024316C}" type="presParOf" srcId="{A5AACEDB-65E2-4651-ADC3-80598CA812EB}" destId="{C8459809-C9F0-43EC-AEB8-C7720F2EB52F}" srcOrd="0" destOrd="0" presId="urn:microsoft.com/office/officeart/2008/layout/AlternatingPictureBlocks"/>
    <dgm:cxn modelId="{F52EE80A-02D7-42EC-A12C-D6C177E78C60}" type="presParOf" srcId="{A5AACEDB-65E2-4651-ADC3-80598CA812EB}" destId="{A0FDFC3F-9B20-4840-9739-1D242536F38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28DE1C-33FF-47C7-98B6-643B0D3CDB54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D7E1FF1-16F4-4CB5-B9DD-61E007A5B164}">
      <dgm:prSet phldrT="[Texto]"/>
      <dgm:spPr/>
      <dgm:t>
        <a:bodyPr/>
        <a:lstStyle/>
        <a:p>
          <a:r>
            <a:rPr lang="es-MX" dirty="0"/>
            <a:t>1. La concesión original era para buscar Boro</a:t>
          </a:r>
        </a:p>
      </dgm:t>
    </dgm:pt>
    <dgm:pt modelId="{B0C31950-77F0-45F5-BC0F-1F4B9C9827A3}" type="parTrans" cxnId="{B69A5BAC-C5DA-452F-9241-F5F115D35A87}">
      <dgm:prSet/>
      <dgm:spPr/>
      <dgm:t>
        <a:bodyPr/>
        <a:lstStyle/>
        <a:p>
          <a:endParaRPr lang="es-MX"/>
        </a:p>
      </dgm:t>
    </dgm:pt>
    <dgm:pt modelId="{02B8467A-9DCF-4DB8-9BAE-9A8B6F5DDC2D}" type="sibTrans" cxnId="{B69A5BAC-C5DA-452F-9241-F5F115D35A87}">
      <dgm:prSet/>
      <dgm:spPr/>
      <dgm:t>
        <a:bodyPr/>
        <a:lstStyle/>
        <a:p>
          <a:endParaRPr lang="es-MX"/>
        </a:p>
      </dgm:t>
    </dgm:pt>
    <dgm:pt modelId="{A96443F6-3ADD-4D75-91F9-83B776D03F26}">
      <dgm:prSet phldrT="[Texto]"/>
      <dgm:spPr/>
      <dgm:t>
        <a:bodyPr/>
        <a:lstStyle/>
        <a:p>
          <a:r>
            <a:rPr lang="es-MX" dirty="0"/>
            <a:t>2. Fue adquirida en 2010 por 40 mil dólares</a:t>
          </a:r>
        </a:p>
      </dgm:t>
    </dgm:pt>
    <dgm:pt modelId="{0E32F4A2-6CFB-415C-B8B3-5951CC4E1B9D}" type="parTrans" cxnId="{3BE7701D-8A8D-4742-B730-890118AEA017}">
      <dgm:prSet/>
      <dgm:spPr/>
      <dgm:t>
        <a:bodyPr/>
        <a:lstStyle/>
        <a:p>
          <a:endParaRPr lang="es-MX"/>
        </a:p>
      </dgm:t>
    </dgm:pt>
    <dgm:pt modelId="{F73832F3-B541-4C3A-AC1D-64FA67AD5ED8}" type="sibTrans" cxnId="{3BE7701D-8A8D-4742-B730-890118AEA017}">
      <dgm:prSet/>
      <dgm:spPr/>
      <dgm:t>
        <a:bodyPr/>
        <a:lstStyle/>
        <a:p>
          <a:endParaRPr lang="es-MX"/>
        </a:p>
      </dgm:t>
    </dgm:pt>
    <dgm:pt modelId="{22736DE9-C184-4489-8648-260149CE2304}">
      <dgm:prSet phldrT="[Texto]"/>
      <dgm:spPr/>
      <dgm:t>
        <a:bodyPr/>
        <a:lstStyle/>
        <a:p>
          <a:r>
            <a:rPr lang="es-MX" dirty="0"/>
            <a:t>4. En 2013 se informa de la existencia de litio </a:t>
          </a:r>
        </a:p>
      </dgm:t>
    </dgm:pt>
    <dgm:pt modelId="{6DAD4CC3-7EC6-48EC-B443-EED3F012802E}" type="parTrans" cxnId="{04616DE3-C669-4EF0-8E4D-E94F23307416}">
      <dgm:prSet/>
      <dgm:spPr/>
      <dgm:t>
        <a:bodyPr/>
        <a:lstStyle/>
        <a:p>
          <a:endParaRPr lang="es-MX"/>
        </a:p>
      </dgm:t>
    </dgm:pt>
    <dgm:pt modelId="{B538F639-BA33-402D-8D48-DE94DD00CE13}" type="sibTrans" cxnId="{04616DE3-C669-4EF0-8E4D-E94F23307416}">
      <dgm:prSet/>
      <dgm:spPr/>
      <dgm:t>
        <a:bodyPr/>
        <a:lstStyle/>
        <a:p>
          <a:endParaRPr lang="es-MX"/>
        </a:p>
      </dgm:t>
    </dgm:pt>
    <dgm:pt modelId="{3E954364-1AA2-45B9-BC3C-B149DF6BB04E}">
      <dgm:prSet phldrT="[Texto]"/>
      <dgm:spPr/>
      <dgm:t>
        <a:bodyPr/>
        <a:lstStyle/>
        <a:p>
          <a:r>
            <a:rPr lang="es-MX" dirty="0"/>
            <a:t>5. De 2014-2018 se estimó entre 6.6 y 8.8 MT de LCE</a:t>
          </a:r>
        </a:p>
      </dgm:t>
    </dgm:pt>
    <dgm:pt modelId="{83F67B94-B254-46D8-829B-4BB67FCF26AE}" type="parTrans" cxnId="{371FA15B-78EB-4662-B5AA-9B8E4E8B5527}">
      <dgm:prSet/>
      <dgm:spPr/>
      <dgm:t>
        <a:bodyPr/>
        <a:lstStyle/>
        <a:p>
          <a:endParaRPr lang="es-MX"/>
        </a:p>
      </dgm:t>
    </dgm:pt>
    <dgm:pt modelId="{8DE0DFEF-183E-435C-8740-AD537891E15D}" type="sibTrans" cxnId="{371FA15B-78EB-4662-B5AA-9B8E4E8B5527}">
      <dgm:prSet/>
      <dgm:spPr/>
      <dgm:t>
        <a:bodyPr/>
        <a:lstStyle/>
        <a:p>
          <a:endParaRPr lang="es-MX"/>
        </a:p>
      </dgm:t>
    </dgm:pt>
    <dgm:pt modelId="{5E120018-2AFD-4AD2-BE2E-2772A2AEE977}">
      <dgm:prSet phldrT="[Texto]"/>
      <dgm:spPr/>
      <dgm:t>
        <a:bodyPr/>
        <a:lstStyle/>
        <a:p>
          <a:r>
            <a:rPr lang="es-MX" dirty="0"/>
            <a:t>6. TBE 35-50 mil toneladas extraídas en 2023 (debido a conflictos políticos retrasado sin fecha)</a:t>
          </a:r>
        </a:p>
      </dgm:t>
    </dgm:pt>
    <dgm:pt modelId="{720DB6A2-A51C-4DF0-AE04-19BCF7479D90}" type="parTrans" cxnId="{0563DEFB-0266-4770-B97C-7C1E5A618F0D}">
      <dgm:prSet/>
      <dgm:spPr/>
      <dgm:t>
        <a:bodyPr/>
        <a:lstStyle/>
        <a:p>
          <a:endParaRPr lang="es-MX"/>
        </a:p>
      </dgm:t>
    </dgm:pt>
    <dgm:pt modelId="{5CF8FE19-9F24-4DF1-A6E5-9DDE2EC0A65E}" type="sibTrans" cxnId="{0563DEFB-0266-4770-B97C-7C1E5A618F0D}">
      <dgm:prSet/>
      <dgm:spPr/>
      <dgm:t>
        <a:bodyPr/>
        <a:lstStyle/>
        <a:p>
          <a:endParaRPr lang="es-MX"/>
        </a:p>
      </dgm:t>
    </dgm:pt>
    <dgm:pt modelId="{BD2BDC45-055C-49F5-8D8D-E19A21CD2DA9}">
      <dgm:prSet phldrT="[Texto]"/>
      <dgm:spPr/>
      <dgm:t>
        <a:bodyPr/>
        <a:lstStyle/>
        <a:p>
          <a:r>
            <a:rPr lang="es-MX" dirty="0"/>
            <a:t>3. Consta de 7 concesiones y 3 más (1 en trámite)</a:t>
          </a:r>
        </a:p>
      </dgm:t>
    </dgm:pt>
    <dgm:pt modelId="{3A4F5474-BCE4-4B4A-BB32-8AFE7AFE426F}" type="parTrans" cxnId="{6064D1BD-C60C-4457-AFCA-10EB19CC4416}">
      <dgm:prSet/>
      <dgm:spPr/>
      <dgm:t>
        <a:bodyPr/>
        <a:lstStyle/>
        <a:p>
          <a:endParaRPr lang="es-MX"/>
        </a:p>
      </dgm:t>
    </dgm:pt>
    <dgm:pt modelId="{A14E2F29-C29F-481F-A509-A638B98C6820}" type="sibTrans" cxnId="{6064D1BD-C60C-4457-AFCA-10EB19CC4416}">
      <dgm:prSet/>
      <dgm:spPr/>
      <dgm:t>
        <a:bodyPr/>
        <a:lstStyle/>
        <a:p>
          <a:endParaRPr lang="es-MX"/>
        </a:p>
      </dgm:t>
    </dgm:pt>
    <dgm:pt modelId="{0C153857-DBF8-4203-A36F-098F79482CBD}" type="pres">
      <dgm:prSet presAssocID="{3F28DE1C-33FF-47C7-98B6-643B0D3CDB54}" presName="vert0" presStyleCnt="0">
        <dgm:presLayoutVars>
          <dgm:dir/>
          <dgm:animOne val="branch"/>
          <dgm:animLvl val="lvl"/>
        </dgm:presLayoutVars>
      </dgm:prSet>
      <dgm:spPr/>
    </dgm:pt>
    <dgm:pt modelId="{4179C752-C867-41B8-85B2-C0E30805915A}" type="pres">
      <dgm:prSet presAssocID="{6D7E1FF1-16F4-4CB5-B9DD-61E007A5B164}" presName="thickLine" presStyleLbl="alignNode1" presStyleIdx="0" presStyleCnt="6"/>
      <dgm:spPr/>
    </dgm:pt>
    <dgm:pt modelId="{56149AC3-7009-4586-86CE-16E9085A5853}" type="pres">
      <dgm:prSet presAssocID="{6D7E1FF1-16F4-4CB5-B9DD-61E007A5B164}" presName="horz1" presStyleCnt="0"/>
      <dgm:spPr/>
    </dgm:pt>
    <dgm:pt modelId="{B4176477-562E-4996-8453-DC401299E2B9}" type="pres">
      <dgm:prSet presAssocID="{6D7E1FF1-16F4-4CB5-B9DD-61E007A5B164}" presName="tx1" presStyleLbl="revTx" presStyleIdx="0" presStyleCnt="6"/>
      <dgm:spPr/>
    </dgm:pt>
    <dgm:pt modelId="{10768FBA-9F91-4D9F-9FEA-2966761B0A52}" type="pres">
      <dgm:prSet presAssocID="{6D7E1FF1-16F4-4CB5-B9DD-61E007A5B164}" presName="vert1" presStyleCnt="0"/>
      <dgm:spPr/>
    </dgm:pt>
    <dgm:pt modelId="{E477CD84-AB12-4358-A998-1B8BFEF6D4D6}" type="pres">
      <dgm:prSet presAssocID="{A96443F6-3ADD-4D75-91F9-83B776D03F26}" presName="thickLine" presStyleLbl="alignNode1" presStyleIdx="1" presStyleCnt="6"/>
      <dgm:spPr/>
    </dgm:pt>
    <dgm:pt modelId="{4B1B4BEB-4321-4EAD-8340-7F21100E41E5}" type="pres">
      <dgm:prSet presAssocID="{A96443F6-3ADD-4D75-91F9-83B776D03F26}" presName="horz1" presStyleCnt="0"/>
      <dgm:spPr/>
    </dgm:pt>
    <dgm:pt modelId="{50676A5A-57EB-4604-8B86-64C4FC108BB7}" type="pres">
      <dgm:prSet presAssocID="{A96443F6-3ADD-4D75-91F9-83B776D03F26}" presName="tx1" presStyleLbl="revTx" presStyleIdx="1" presStyleCnt="6"/>
      <dgm:spPr/>
    </dgm:pt>
    <dgm:pt modelId="{9A28A3C3-286E-43D6-B27E-CD442B8BB698}" type="pres">
      <dgm:prSet presAssocID="{A96443F6-3ADD-4D75-91F9-83B776D03F26}" presName="vert1" presStyleCnt="0"/>
      <dgm:spPr/>
    </dgm:pt>
    <dgm:pt modelId="{D803124E-E642-4529-A2FD-8BDBBC086104}" type="pres">
      <dgm:prSet presAssocID="{BD2BDC45-055C-49F5-8D8D-E19A21CD2DA9}" presName="thickLine" presStyleLbl="alignNode1" presStyleIdx="2" presStyleCnt="6"/>
      <dgm:spPr/>
    </dgm:pt>
    <dgm:pt modelId="{DB10D694-6488-497E-AB45-C82E52D2CF90}" type="pres">
      <dgm:prSet presAssocID="{BD2BDC45-055C-49F5-8D8D-E19A21CD2DA9}" presName="horz1" presStyleCnt="0"/>
      <dgm:spPr/>
    </dgm:pt>
    <dgm:pt modelId="{241A10DB-1D7B-40C5-9620-7748F3942316}" type="pres">
      <dgm:prSet presAssocID="{BD2BDC45-055C-49F5-8D8D-E19A21CD2DA9}" presName="tx1" presStyleLbl="revTx" presStyleIdx="2" presStyleCnt="6"/>
      <dgm:spPr/>
    </dgm:pt>
    <dgm:pt modelId="{FE0ADF26-082D-46DF-A9A9-8EC6E1F1977D}" type="pres">
      <dgm:prSet presAssocID="{BD2BDC45-055C-49F5-8D8D-E19A21CD2DA9}" presName="vert1" presStyleCnt="0"/>
      <dgm:spPr/>
    </dgm:pt>
    <dgm:pt modelId="{38C4A45E-D80E-4952-A686-5F04766BC0D1}" type="pres">
      <dgm:prSet presAssocID="{22736DE9-C184-4489-8648-260149CE2304}" presName="thickLine" presStyleLbl="alignNode1" presStyleIdx="3" presStyleCnt="6"/>
      <dgm:spPr/>
    </dgm:pt>
    <dgm:pt modelId="{51BBE3DF-64BB-49C3-B882-3B9D72D0480C}" type="pres">
      <dgm:prSet presAssocID="{22736DE9-C184-4489-8648-260149CE2304}" presName="horz1" presStyleCnt="0"/>
      <dgm:spPr/>
    </dgm:pt>
    <dgm:pt modelId="{7C6BBE47-24BF-4940-8291-7EFAB1374BB8}" type="pres">
      <dgm:prSet presAssocID="{22736DE9-C184-4489-8648-260149CE2304}" presName="tx1" presStyleLbl="revTx" presStyleIdx="3" presStyleCnt="6"/>
      <dgm:spPr/>
    </dgm:pt>
    <dgm:pt modelId="{F11AA4AA-0254-4CB7-A97F-B92587B34FD5}" type="pres">
      <dgm:prSet presAssocID="{22736DE9-C184-4489-8648-260149CE2304}" presName="vert1" presStyleCnt="0"/>
      <dgm:spPr/>
    </dgm:pt>
    <dgm:pt modelId="{2F482941-A9B7-4B85-BC92-49075CBC6523}" type="pres">
      <dgm:prSet presAssocID="{3E954364-1AA2-45B9-BC3C-B149DF6BB04E}" presName="thickLine" presStyleLbl="alignNode1" presStyleIdx="4" presStyleCnt="6"/>
      <dgm:spPr/>
    </dgm:pt>
    <dgm:pt modelId="{DFA2CDB8-E20C-4C4B-B63A-DBC2A47ECC10}" type="pres">
      <dgm:prSet presAssocID="{3E954364-1AA2-45B9-BC3C-B149DF6BB04E}" presName="horz1" presStyleCnt="0"/>
      <dgm:spPr/>
    </dgm:pt>
    <dgm:pt modelId="{F5514652-2D9B-45DA-BFB9-4E407319B708}" type="pres">
      <dgm:prSet presAssocID="{3E954364-1AA2-45B9-BC3C-B149DF6BB04E}" presName="tx1" presStyleLbl="revTx" presStyleIdx="4" presStyleCnt="6"/>
      <dgm:spPr/>
    </dgm:pt>
    <dgm:pt modelId="{3AFD7F38-2C9D-4871-89C3-F3B535D219FB}" type="pres">
      <dgm:prSet presAssocID="{3E954364-1AA2-45B9-BC3C-B149DF6BB04E}" presName="vert1" presStyleCnt="0"/>
      <dgm:spPr/>
    </dgm:pt>
    <dgm:pt modelId="{A4814AF3-78A0-4593-9F8E-DA320C641ADD}" type="pres">
      <dgm:prSet presAssocID="{5E120018-2AFD-4AD2-BE2E-2772A2AEE977}" presName="thickLine" presStyleLbl="alignNode1" presStyleIdx="5" presStyleCnt="6"/>
      <dgm:spPr/>
    </dgm:pt>
    <dgm:pt modelId="{280C98CE-33F0-4FC7-BE95-725442FDAAD7}" type="pres">
      <dgm:prSet presAssocID="{5E120018-2AFD-4AD2-BE2E-2772A2AEE977}" presName="horz1" presStyleCnt="0"/>
      <dgm:spPr/>
    </dgm:pt>
    <dgm:pt modelId="{E9A1EDA0-5744-49D1-B951-27D641A12E6D}" type="pres">
      <dgm:prSet presAssocID="{5E120018-2AFD-4AD2-BE2E-2772A2AEE977}" presName="tx1" presStyleLbl="revTx" presStyleIdx="5" presStyleCnt="6"/>
      <dgm:spPr/>
    </dgm:pt>
    <dgm:pt modelId="{ACCED4A7-CE9C-4DB9-A79C-6EF445E37DE4}" type="pres">
      <dgm:prSet presAssocID="{5E120018-2AFD-4AD2-BE2E-2772A2AEE977}" presName="vert1" presStyleCnt="0"/>
      <dgm:spPr/>
    </dgm:pt>
  </dgm:ptLst>
  <dgm:cxnLst>
    <dgm:cxn modelId="{3BE7701D-8A8D-4742-B730-890118AEA017}" srcId="{3F28DE1C-33FF-47C7-98B6-643B0D3CDB54}" destId="{A96443F6-3ADD-4D75-91F9-83B776D03F26}" srcOrd="1" destOrd="0" parTransId="{0E32F4A2-6CFB-415C-B8B3-5951CC4E1B9D}" sibTransId="{F73832F3-B541-4C3A-AC1D-64FA67AD5ED8}"/>
    <dgm:cxn modelId="{371FA15B-78EB-4662-B5AA-9B8E4E8B5527}" srcId="{3F28DE1C-33FF-47C7-98B6-643B0D3CDB54}" destId="{3E954364-1AA2-45B9-BC3C-B149DF6BB04E}" srcOrd="4" destOrd="0" parTransId="{83F67B94-B254-46D8-829B-4BB67FCF26AE}" sibTransId="{8DE0DFEF-183E-435C-8740-AD537891E15D}"/>
    <dgm:cxn modelId="{BA539E6E-3D73-4706-9CA9-142FF61B2136}" type="presOf" srcId="{5E120018-2AFD-4AD2-BE2E-2772A2AEE977}" destId="{E9A1EDA0-5744-49D1-B951-27D641A12E6D}" srcOrd="0" destOrd="0" presId="urn:microsoft.com/office/officeart/2008/layout/LinedList"/>
    <dgm:cxn modelId="{A8AB5551-7544-404E-A3FD-4C069FFEDBCD}" type="presOf" srcId="{A96443F6-3ADD-4D75-91F9-83B776D03F26}" destId="{50676A5A-57EB-4604-8B86-64C4FC108BB7}" srcOrd="0" destOrd="0" presId="urn:microsoft.com/office/officeart/2008/layout/LinedList"/>
    <dgm:cxn modelId="{4F0AC38C-210F-4152-83FB-89480F100B33}" type="presOf" srcId="{22736DE9-C184-4489-8648-260149CE2304}" destId="{7C6BBE47-24BF-4940-8291-7EFAB1374BB8}" srcOrd="0" destOrd="0" presId="urn:microsoft.com/office/officeart/2008/layout/LinedList"/>
    <dgm:cxn modelId="{42D61F92-8FA5-4483-BB57-5F1CD74380DD}" type="presOf" srcId="{3E954364-1AA2-45B9-BC3C-B149DF6BB04E}" destId="{F5514652-2D9B-45DA-BFB9-4E407319B708}" srcOrd="0" destOrd="0" presId="urn:microsoft.com/office/officeart/2008/layout/LinedList"/>
    <dgm:cxn modelId="{E3779A93-6E55-49F1-A133-09AF69E48AC3}" type="presOf" srcId="{6D7E1FF1-16F4-4CB5-B9DD-61E007A5B164}" destId="{B4176477-562E-4996-8453-DC401299E2B9}" srcOrd="0" destOrd="0" presId="urn:microsoft.com/office/officeart/2008/layout/LinedList"/>
    <dgm:cxn modelId="{510B83A5-6D2A-44F5-9C8B-68CE6D53913B}" type="presOf" srcId="{3F28DE1C-33FF-47C7-98B6-643B0D3CDB54}" destId="{0C153857-DBF8-4203-A36F-098F79482CBD}" srcOrd="0" destOrd="0" presId="urn:microsoft.com/office/officeart/2008/layout/LinedList"/>
    <dgm:cxn modelId="{C8EB30A6-D2C7-4FA6-A404-664A7529F31C}" type="presOf" srcId="{BD2BDC45-055C-49F5-8D8D-E19A21CD2DA9}" destId="{241A10DB-1D7B-40C5-9620-7748F3942316}" srcOrd="0" destOrd="0" presId="urn:microsoft.com/office/officeart/2008/layout/LinedList"/>
    <dgm:cxn modelId="{B69A5BAC-C5DA-452F-9241-F5F115D35A87}" srcId="{3F28DE1C-33FF-47C7-98B6-643B0D3CDB54}" destId="{6D7E1FF1-16F4-4CB5-B9DD-61E007A5B164}" srcOrd="0" destOrd="0" parTransId="{B0C31950-77F0-45F5-BC0F-1F4B9C9827A3}" sibTransId="{02B8467A-9DCF-4DB8-9BAE-9A8B6F5DDC2D}"/>
    <dgm:cxn modelId="{6064D1BD-C60C-4457-AFCA-10EB19CC4416}" srcId="{3F28DE1C-33FF-47C7-98B6-643B0D3CDB54}" destId="{BD2BDC45-055C-49F5-8D8D-E19A21CD2DA9}" srcOrd="2" destOrd="0" parTransId="{3A4F5474-BCE4-4B4A-BB32-8AFE7AFE426F}" sibTransId="{A14E2F29-C29F-481F-A509-A638B98C6820}"/>
    <dgm:cxn modelId="{04616DE3-C669-4EF0-8E4D-E94F23307416}" srcId="{3F28DE1C-33FF-47C7-98B6-643B0D3CDB54}" destId="{22736DE9-C184-4489-8648-260149CE2304}" srcOrd="3" destOrd="0" parTransId="{6DAD4CC3-7EC6-48EC-B443-EED3F012802E}" sibTransId="{B538F639-BA33-402D-8D48-DE94DD00CE13}"/>
    <dgm:cxn modelId="{0563DEFB-0266-4770-B97C-7C1E5A618F0D}" srcId="{3F28DE1C-33FF-47C7-98B6-643B0D3CDB54}" destId="{5E120018-2AFD-4AD2-BE2E-2772A2AEE977}" srcOrd="5" destOrd="0" parTransId="{720DB6A2-A51C-4DF0-AE04-19BCF7479D90}" sibTransId="{5CF8FE19-9F24-4DF1-A6E5-9DDE2EC0A65E}"/>
    <dgm:cxn modelId="{53D5CB8F-DA3B-49C5-A691-9F8232F4E73A}" type="presParOf" srcId="{0C153857-DBF8-4203-A36F-098F79482CBD}" destId="{4179C752-C867-41B8-85B2-C0E30805915A}" srcOrd="0" destOrd="0" presId="urn:microsoft.com/office/officeart/2008/layout/LinedList"/>
    <dgm:cxn modelId="{C3516050-C69F-4A85-8D5C-54FAA3ECD565}" type="presParOf" srcId="{0C153857-DBF8-4203-A36F-098F79482CBD}" destId="{56149AC3-7009-4586-86CE-16E9085A5853}" srcOrd="1" destOrd="0" presId="urn:microsoft.com/office/officeart/2008/layout/LinedList"/>
    <dgm:cxn modelId="{FFE45E6E-1C29-4AFA-B3A9-CEC18E0825F7}" type="presParOf" srcId="{56149AC3-7009-4586-86CE-16E9085A5853}" destId="{B4176477-562E-4996-8453-DC401299E2B9}" srcOrd="0" destOrd="0" presId="urn:microsoft.com/office/officeart/2008/layout/LinedList"/>
    <dgm:cxn modelId="{14F123AD-10C8-4F1A-BE38-90121D41781F}" type="presParOf" srcId="{56149AC3-7009-4586-86CE-16E9085A5853}" destId="{10768FBA-9F91-4D9F-9FEA-2966761B0A52}" srcOrd="1" destOrd="0" presId="urn:microsoft.com/office/officeart/2008/layout/LinedList"/>
    <dgm:cxn modelId="{FA1C9FBA-1733-40B6-B5B2-321F309DC82B}" type="presParOf" srcId="{0C153857-DBF8-4203-A36F-098F79482CBD}" destId="{E477CD84-AB12-4358-A998-1B8BFEF6D4D6}" srcOrd="2" destOrd="0" presId="urn:microsoft.com/office/officeart/2008/layout/LinedList"/>
    <dgm:cxn modelId="{E0FADF65-61FD-4763-9CDB-252089F3768E}" type="presParOf" srcId="{0C153857-DBF8-4203-A36F-098F79482CBD}" destId="{4B1B4BEB-4321-4EAD-8340-7F21100E41E5}" srcOrd="3" destOrd="0" presId="urn:microsoft.com/office/officeart/2008/layout/LinedList"/>
    <dgm:cxn modelId="{B45824DC-A7D4-4BD4-9CE4-F5E93607A204}" type="presParOf" srcId="{4B1B4BEB-4321-4EAD-8340-7F21100E41E5}" destId="{50676A5A-57EB-4604-8B86-64C4FC108BB7}" srcOrd="0" destOrd="0" presId="urn:microsoft.com/office/officeart/2008/layout/LinedList"/>
    <dgm:cxn modelId="{FAB6BA62-7801-4DA8-BAB6-540AC72CB79A}" type="presParOf" srcId="{4B1B4BEB-4321-4EAD-8340-7F21100E41E5}" destId="{9A28A3C3-286E-43D6-B27E-CD442B8BB698}" srcOrd="1" destOrd="0" presId="urn:microsoft.com/office/officeart/2008/layout/LinedList"/>
    <dgm:cxn modelId="{32C79874-2FE7-4E96-A1A6-53310621CEA7}" type="presParOf" srcId="{0C153857-DBF8-4203-A36F-098F79482CBD}" destId="{D803124E-E642-4529-A2FD-8BDBBC086104}" srcOrd="4" destOrd="0" presId="urn:microsoft.com/office/officeart/2008/layout/LinedList"/>
    <dgm:cxn modelId="{C8DCC25F-500C-46C3-8E1C-4317F70DFD04}" type="presParOf" srcId="{0C153857-DBF8-4203-A36F-098F79482CBD}" destId="{DB10D694-6488-497E-AB45-C82E52D2CF90}" srcOrd="5" destOrd="0" presId="urn:microsoft.com/office/officeart/2008/layout/LinedList"/>
    <dgm:cxn modelId="{624B0C37-033E-4236-A124-66BD34B054DC}" type="presParOf" srcId="{DB10D694-6488-497E-AB45-C82E52D2CF90}" destId="{241A10DB-1D7B-40C5-9620-7748F3942316}" srcOrd="0" destOrd="0" presId="urn:microsoft.com/office/officeart/2008/layout/LinedList"/>
    <dgm:cxn modelId="{4E19EDBA-3220-48FF-A88F-5688C2DC1B63}" type="presParOf" srcId="{DB10D694-6488-497E-AB45-C82E52D2CF90}" destId="{FE0ADF26-082D-46DF-A9A9-8EC6E1F1977D}" srcOrd="1" destOrd="0" presId="urn:microsoft.com/office/officeart/2008/layout/LinedList"/>
    <dgm:cxn modelId="{B9043A54-494A-4FC1-8D9A-DC6435F22A96}" type="presParOf" srcId="{0C153857-DBF8-4203-A36F-098F79482CBD}" destId="{38C4A45E-D80E-4952-A686-5F04766BC0D1}" srcOrd="6" destOrd="0" presId="urn:microsoft.com/office/officeart/2008/layout/LinedList"/>
    <dgm:cxn modelId="{54850F8B-1346-4DE2-9925-BFE86F66BE76}" type="presParOf" srcId="{0C153857-DBF8-4203-A36F-098F79482CBD}" destId="{51BBE3DF-64BB-49C3-B882-3B9D72D0480C}" srcOrd="7" destOrd="0" presId="urn:microsoft.com/office/officeart/2008/layout/LinedList"/>
    <dgm:cxn modelId="{E733581D-9719-4345-A1E7-D5B4398F9058}" type="presParOf" srcId="{51BBE3DF-64BB-49C3-B882-3B9D72D0480C}" destId="{7C6BBE47-24BF-4940-8291-7EFAB1374BB8}" srcOrd="0" destOrd="0" presId="urn:microsoft.com/office/officeart/2008/layout/LinedList"/>
    <dgm:cxn modelId="{2147024B-8296-41F1-8592-CC5F707CDE77}" type="presParOf" srcId="{51BBE3DF-64BB-49C3-B882-3B9D72D0480C}" destId="{F11AA4AA-0254-4CB7-A97F-B92587B34FD5}" srcOrd="1" destOrd="0" presId="urn:microsoft.com/office/officeart/2008/layout/LinedList"/>
    <dgm:cxn modelId="{77B0DFA8-6EFC-42CC-8306-FBD9EFDF0628}" type="presParOf" srcId="{0C153857-DBF8-4203-A36F-098F79482CBD}" destId="{2F482941-A9B7-4B85-BC92-49075CBC6523}" srcOrd="8" destOrd="0" presId="urn:microsoft.com/office/officeart/2008/layout/LinedList"/>
    <dgm:cxn modelId="{23AFFD0E-47AA-4B70-B70B-3FD254FA5C5E}" type="presParOf" srcId="{0C153857-DBF8-4203-A36F-098F79482CBD}" destId="{DFA2CDB8-E20C-4C4B-B63A-DBC2A47ECC10}" srcOrd="9" destOrd="0" presId="urn:microsoft.com/office/officeart/2008/layout/LinedList"/>
    <dgm:cxn modelId="{4B1FCF89-F610-4B99-9AA3-70148293D8F7}" type="presParOf" srcId="{DFA2CDB8-E20C-4C4B-B63A-DBC2A47ECC10}" destId="{F5514652-2D9B-45DA-BFB9-4E407319B708}" srcOrd="0" destOrd="0" presId="urn:microsoft.com/office/officeart/2008/layout/LinedList"/>
    <dgm:cxn modelId="{ABA4CF86-84FA-4877-A755-FBC5B9333C13}" type="presParOf" srcId="{DFA2CDB8-E20C-4C4B-B63A-DBC2A47ECC10}" destId="{3AFD7F38-2C9D-4871-89C3-F3B535D219FB}" srcOrd="1" destOrd="0" presId="urn:microsoft.com/office/officeart/2008/layout/LinedList"/>
    <dgm:cxn modelId="{C8412416-1DB1-45EF-92DB-7AFA55ECB3D5}" type="presParOf" srcId="{0C153857-DBF8-4203-A36F-098F79482CBD}" destId="{A4814AF3-78A0-4593-9F8E-DA320C641ADD}" srcOrd="10" destOrd="0" presId="urn:microsoft.com/office/officeart/2008/layout/LinedList"/>
    <dgm:cxn modelId="{25474BC5-4677-4F76-9BCA-B956D16D9C0C}" type="presParOf" srcId="{0C153857-DBF8-4203-A36F-098F79482CBD}" destId="{280C98CE-33F0-4FC7-BE95-725442FDAAD7}" srcOrd="11" destOrd="0" presId="urn:microsoft.com/office/officeart/2008/layout/LinedList"/>
    <dgm:cxn modelId="{9EE2364A-CEC8-4FE9-9C50-466C2A256643}" type="presParOf" srcId="{280C98CE-33F0-4FC7-BE95-725442FDAAD7}" destId="{E9A1EDA0-5744-49D1-B951-27D641A12E6D}" srcOrd="0" destOrd="0" presId="urn:microsoft.com/office/officeart/2008/layout/LinedList"/>
    <dgm:cxn modelId="{CF229FAA-CFF3-448F-94E5-719ACAE289B9}" type="presParOf" srcId="{280C98CE-33F0-4FC7-BE95-725442FDAAD7}" destId="{ACCED4A7-CE9C-4DB9-A79C-6EF445E37DE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7CE2F1-B092-4230-A2B4-899469C877EC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4934CF09-651F-43D6-A729-5811AA6E5276}">
      <dgm:prSet phldrT="[Texto]"/>
      <dgm:spPr/>
      <dgm:t>
        <a:bodyPr/>
        <a:lstStyle/>
        <a:p>
          <a:r>
            <a:rPr lang="es-MX" b="1"/>
            <a:t>El litio es un mineral estratégico para la transición energética, pero no es más relevante que otros parecidos</a:t>
          </a:r>
          <a:endParaRPr lang="es-MX" b="1" dirty="0"/>
        </a:p>
      </dgm:t>
    </dgm:pt>
    <dgm:pt modelId="{FE055B38-499A-4DC5-9FE7-11BEC178F9BE}" type="parTrans" cxnId="{A3FC56EC-A12D-486E-AE28-732DDF81C95B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02D71539-D53A-4B08-8161-D7BF258FD293}" type="sibTrans" cxnId="{A3FC56EC-A12D-486E-AE28-732DDF81C95B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83ED2CB1-1775-4F6D-B7C2-ECB9EF9888C8}">
      <dgm:prSet phldrT="[Texto]"/>
      <dgm:spPr/>
      <dgm:t>
        <a:bodyPr/>
        <a:lstStyle/>
        <a:p>
          <a:r>
            <a:rPr lang="es-MX" b="1" dirty="0"/>
            <a:t>Es fundamental una alta capacidad técnica y económica para el desarrollo de esta industria, lo que hace difícil la nacionalización del mismo</a:t>
          </a:r>
        </a:p>
      </dgm:t>
    </dgm:pt>
    <dgm:pt modelId="{5A467B19-3ABD-4ADA-940C-945F8E8D15D9}" type="parTrans" cxnId="{70D2F5F6-8A78-4056-898A-5880D0586D9F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181ED0FF-F239-42E2-884D-03CD257102B2}" type="sibTrans" cxnId="{70D2F5F6-8A78-4056-898A-5880D0586D9F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8F1ABBBA-4CE8-41BC-BFB2-04F488146525}">
      <dgm:prSet phldrT="[Texto]"/>
      <dgm:spPr/>
      <dgm:t>
        <a:bodyPr/>
        <a:lstStyle/>
        <a:p>
          <a:r>
            <a:rPr lang="es-MX" b="1"/>
            <a:t>El potencial de México para la extracción del litio todavía es desconocido</a:t>
          </a:r>
          <a:endParaRPr lang="es-MX" b="1" dirty="0"/>
        </a:p>
      </dgm:t>
    </dgm:pt>
    <dgm:pt modelId="{7B91FB14-2477-44AB-896E-4D86B38B552E}" type="parTrans" cxnId="{9D1657E8-61F7-4215-8AD6-09756FE4ED98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A905C374-AE72-4C29-97E9-AFFAD616F63A}" type="sibTrans" cxnId="{9D1657E8-61F7-4215-8AD6-09756FE4ED98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19619B28-026C-4051-AC17-CC7F5ABABAC6}">
      <dgm:prSet phldrT="[Texto]"/>
      <dgm:spPr/>
      <dgm:t>
        <a:bodyPr/>
        <a:lstStyle/>
        <a:p>
          <a:r>
            <a:rPr lang="es-MX" b="1"/>
            <a:t>Los riesgos sociambientales para la extracción de este mineral superan sus beneficios</a:t>
          </a:r>
          <a:endParaRPr lang="es-MX" b="1" dirty="0"/>
        </a:p>
      </dgm:t>
    </dgm:pt>
    <dgm:pt modelId="{2F6E6919-A48E-4C6F-BD62-781630341367}" type="parTrans" cxnId="{48EB483E-8C18-4EB6-84B0-83E340607915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552F13DE-A359-4CF1-AD74-8FADC0A5B6B4}" type="sibTrans" cxnId="{48EB483E-8C18-4EB6-84B0-83E340607915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1A1CB186-74D7-43BD-82C4-EF0A5A2DFD1D}">
      <dgm:prSet phldrT="[Texto]"/>
      <dgm:spPr/>
      <dgm:t>
        <a:bodyPr/>
        <a:lstStyle/>
        <a:p>
          <a:r>
            <a:rPr lang="es-MX" b="1"/>
            <a:t>Conclusiones </a:t>
          </a:r>
          <a:endParaRPr lang="es-MX" b="1" dirty="0"/>
        </a:p>
      </dgm:t>
    </dgm:pt>
    <dgm:pt modelId="{72780136-587E-4CEB-9787-6F90FC323B69}" type="sibTrans" cxnId="{366F6A97-79F2-4CB8-9C6B-7E661ED64BE8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830815FC-CE90-4820-802E-16E97E06A4FC}" type="parTrans" cxnId="{366F6A97-79F2-4CB8-9C6B-7E661ED64BE8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FC51563D-0030-42E9-B385-38EE0BE9C42E}" type="pres">
      <dgm:prSet presAssocID="{EA7CE2F1-B092-4230-A2B4-899469C877EC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B1FE5DB-2A78-43BB-A5FB-749CA178C040}" type="pres">
      <dgm:prSet presAssocID="{EA7CE2F1-B092-4230-A2B4-899469C877EC}" presName="matrix" presStyleCnt="0"/>
      <dgm:spPr/>
    </dgm:pt>
    <dgm:pt modelId="{DF753C2B-4D5C-4073-9D6B-046A79BE389C}" type="pres">
      <dgm:prSet presAssocID="{EA7CE2F1-B092-4230-A2B4-899469C877EC}" presName="tile1" presStyleLbl="node1" presStyleIdx="0" presStyleCnt="4"/>
      <dgm:spPr/>
    </dgm:pt>
    <dgm:pt modelId="{EB845F48-063E-4EBE-AB10-E4B87385B968}" type="pres">
      <dgm:prSet presAssocID="{EA7CE2F1-B092-4230-A2B4-899469C877E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7E96197-46D9-406B-BF8B-BFC0C60F8098}" type="pres">
      <dgm:prSet presAssocID="{EA7CE2F1-B092-4230-A2B4-899469C877EC}" presName="tile2" presStyleLbl="node1" presStyleIdx="1" presStyleCnt="4"/>
      <dgm:spPr/>
    </dgm:pt>
    <dgm:pt modelId="{A4F77B35-CAC5-4F2E-90F5-D20FC63CF83E}" type="pres">
      <dgm:prSet presAssocID="{EA7CE2F1-B092-4230-A2B4-899469C877E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30DAEBF-EB36-4FEE-AAA4-92931EB7A617}" type="pres">
      <dgm:prSet presAssocID="{EA7CE2F1-B092-4230-A2B4-899469C877EC}" presName="tile3" presStyleLbl="node1" presStyleIdx="2" presStyleCnt="4"/>
      <dgm:spPr/>
    </dgm:pt>
    <dgm:pt modelId="{69C8779E-500D-4203-AF0F-ADA1327100A7}" type="pres">
      <dgm:prSet presAssocID="{EA7CE2F1-B092-4230-A2B4-899469C877E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93328C7-BE8D-4DA6-8883-8F20E7928134}" type="pres">
      <dgm:prSet presAssocID="{EA7CE2F1-B092-4230-A2B4-899469C877EC}" presName="tile4" presStyleLbl="node1" presStyleIdx="3" presStyleCnt="4"/>
      <dgm:spPr/>
    </dgm:pt>
    <dgm:pt modelId="{CCD7AED1-F13D-4E1E-A631-E42BCD4F42C9}" type="pres">
      <dgm:prSet presAssocID="{EA7CE2F1-B092-4230-A2B4-899469C877E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D7CF0F75-D082-4DFD-85D7-E9D91EFAC71B}" type="pres">
      <dgm:prSet presAssocID="{EA7CE2F1-B092-4230-A2B4-899469C877EC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FCC48F1E-CA4F-4E1D-BBC0-30228488533D}" type="presOf" srcId="{19619B28-026C-4051-AC17-CC7F5ABABAC6}" destId="{C93328C7-BE8D-4DA6-8883-8F20E7928134}" srcOrd="0" destOrd="0" presId="urn:microsoft.com/office/officeart/2005/8/layout/matrix1"/>
    <dgm:cxn modelId="{F0A69421-E2BB-4D91-B779-55DB3A164EA6}" type="presOf" srcId="{83ED2CB1-1775-4F6D-B7C2-ECB9EF9888C8}" destId="{A4F77B35-CAC5-4F2E-90F5-D20FC63CF83E}" srcOrd="1" destOrd="0" presId="urn:microsoft.com/office/officeart/2005/8/layout/matrix1"/>
    <dgm:cxn modelId="{DA08B22C-C987-45D3-8D37-E7103F9869D9}" type="presOf" srcId="{EA7CE2F1-B092-4230-A2B4-899469C877EC}" destId="{FC51563D-0030-42E9-B385-38EE0BE9C42E}" srcOrd="0" destOrd="0" presId="urn:microsoft.com/office/officeart/2005/8/layout/matrix1"/>
    <dgm:cxn modelId="{50375D30-21DE-4395-BFF6-07C8117C7BDA}" type="presOf" srcId="{83ED2CB1-1775-4F6D-B7C2-ECB9EF9888C8}" destId="{D7E96197-46D9-406B-BF8B-BFC0C60F8098}" srcOrd="0" destOrd="0" presId="urn:microsoft.com/office/officeart/2005/8/layout/matrix1"/>
    <dgm:cxn modelId="{48EB483E-8C18-4EB6-84B0-83E340607915}" srcId="{1A1CB186-74D7-43BD-82C4-EF0A5A2DFD1D}" destId="{19619B28-026C-4051-AC17-CC7F5ABABAC6}" srcOrd="3" destOrd="0" parTransId="{2F6E6919-A48E-4C6F-BD62-781630341367}" sibTransId="{552F13DE-A359-4CF1-AD74-8FADC0A5B6B4}"/>
    <dgm:cxn modelId="{B8B1A776-F0FB-4139-B944-C64A238217AB}" type="presOf" srcId="{8F1ABBBA-4CE8-41BC-BFB2-04F488146525}" destId="{730DAEBF-EB36-4FEE-AAA4-92931EB7A617}" srcOrd="0" destOrd="0" presId="urn:microsoft.com/office/officeart/2005/8/layout/matrix1"/>
    <dgm:cxn modelId="{4A70CC88-0E8C-4451-97A4-8EB6CC422F99}" type="presOf" srcId="{8F1ABBBA-4CE8-41BC-BFB2-04F488146525}" destId="{69C8779E-500D-4203-AF0F-ADA1327100A7}" srcOrd="1" destOrd="0" presId="urn:microsoft.com/office/officeart/2005/8/layout/matrix1"/>
    <dgm:cxn modelId="{366F6A97-79F2-4CB8-9C6B-7E661ED64BE8}" srcId="{EA7CE2F1-B092-4230-A2B4-899469C877EC}" destId="{1A1CB186-74D7-43BD-82C4-EF0A5A2DFD1D}" srcOrd="0" destOrd="0" parTransId="{830815FC-CE90-4820-802E-16E97E06A4FC}" sibTransId="{72780136-587E-4CEB-9787-6F90FC323B69}"/>
    <dgm:cxn modelId="{1B5FCDD6-08D8-4BFB-8FFD-CDEA67EE4DF8}" type="presOf" srcId="{19619B28-026C-4051-AC17-CC7F5ABABAC6}" destId="{CCD7AED1-F13D-4E1E-A631-E42BCD4F42C9}" srcOrd="1" destOrd="0" presId="urn:microsoft.com/office/officeart/2005/8/layout/matrix1"/>
    <dgm:cxn modelId="{3B96D2D7-C18F-45D0-A4A5-57C9FDCFD6D3}" type="presOf" srcId="{1A1CB186-74D7-43BD-82C4-EF0A5A2DFD1D}" destId="{D7CF0F75-D082-4DFD-85D7-E9D91EFAC71B}" srcOrd="0" destOrd="0" presId="urn:microsoft.com/office/officeart/2005/8/layout/matrix1"/>
    <dgm:cxn modelId="{9D1657E8-61F7-4215-8AD6-09756FE4ED98}" srcId="{1A1CB186-74D7-43BD-82C4-EF0A5A2DFD1D}" destId="{8F1ABBBA-4CE8-41BC-BFB2-04F488146525}" srcOrd="2" destOrd="0" parTransId="{7B91FB14-2477-44AB-896E-4D86B38B552E}" sibTransId="{A905C374-AE72-4C29-97E9-AFFAD616F63A}"/>
    <dgm:cxn modelId="{955977E9-7A01-4E74-8B98-8FA8556D8DBF}" type="presOf" srcId="{4934CF09-651F-43D6-A729-5811AA6E5276}" destId="{EB845F48-063E-4EBE-AB10-E4B87385B968}" srcOrd="1" destOrd="0" presId="urn:microsoft.com/office/officeart/2005/8/layout/matrix1"/>
    <dgm:cxn modelId="{A3FC56EC-A12D-486E-AE28-732DDF81C95B}" srcId="{1A1CB186-74D7-43BD-82C4-EF0A5A2DFD1D}" destId="{4934CF09-651F-43D6-A729-5811AA6E5276}" srcOrd="0" destOrd="0" parTransId="{FE055B38-499A-4DC5-9FE7-11BEC178F9BE}" sibTransId="{02D71539-D53A-4B08-8161-D7BF258FD293}"/>
    <dgm:cxn modelId="{FA9CA4EC-DEC8-4008-BAD2-93E84AABDFAB}" type="presOf" srcId="{4934CF09-651F-43D6-A729-5811AA6E5276}" destId="{DF753C2B-4D5C-4073-9D6B-046A79BE389C}" srcOrd="0" destOrd="0" presId="urn:microsoft.com/office/officeart/2005/8/layout/matrix1"/>
    <dgm:cxn modelId="{70D2F5F6-8A78-4056-898A-5880D0586D9F}" srcId="{1A1CB186-74D7-43BD-82C4-EF0A5A2DFD1D}" destId="{83ED2CB1-1775-4F6D-B7C2-ECB9EF9888C8}" srcOrd="1" destOrd="0" parTransId="{5A467B19-3ABD-4ADA-940C-945F8E8D15D9}" sibTransId="{181ED0FF-F239-42E2-884D-03CD257102B2}"/>
    <dgm:cxn modelId="{7297A5A9-84EB-4C94-AABE-7DC87B42EFA1}" type="presParOf" srcId="{FC51563D-0030-42E9-B385-38EE0BE9C42E}" destId="{0B1FE5DB-2A78-43BB-A5FB-749CA178C040}" srcOrd="0" destOrd="0" presId="urn:microsoft.com/office/officeart/2005/8/layout/matrix1"/>
    <dgm:cxn modelId="{EA780A4B-6BB9-4273-8327-175D3E326211}" type="presParOf" srcId="{0B1FE5DB-2A78-43BB-A5FB-749CA178C040}" destId="{DF753C2B-4D5C-4073-9D6B-046A79BE389C}" srcOrd="0" destOrd="0" presId="urn:microsoft.com/office/officeart/2005/8/layout/matrix1"/>
    <dgm:cxn modelId="{AC323C32-F3EF-4DFA-9A5C-D59B90599311}" type="presParOf" srcId="{0B1FE5DB-2A78-43BB-A5FB-749CA178C040}" destId="{EB845F48-063E-4EBE-AB10-E4B87385B968}" srcOrd="1" destOrd="0" presId="urn:microsoft.com/office/officeart/2005/8/layout/matrix1"/>
    <dgm:cxn modelId="{94152292-D183-4A3C-8D5E-A65DDA1D4784}" type="presParOf" srcId="{0B1FE5DB-2A78-43BB-A5FB-749CA178C040}" destId="{D7E96197-46D9-406B-BF8B-BFC0C60F8098}" srcOrd="2" destOrd="0" presId="urn:microsoft.com/office/officeart/2005/8/layout/matrix1"/>
    <dgm:cxn modelId="{B3DE54CA-6DA6-4F0F-B7C4-08A1351BFCEB}" type="presParOf" srcId="{0B1FE5DB-2A78-43BB-A5FB-749CA178C040}" destId="{A4F77B35-CAC5-4F2E-90F5-D20FC63CF83E}" srcOrd="3" destOrd="0" presId="urn:microsoft.com/office/officeart/2005/8/layout/matrix1"/>
    <dgm:cxn modelId="{9619D9D4-2C53-4AF6-AFC8-1896B2BD8B1E}" type="presParOf" srcId="{0B1FE5DB-2A78-43BB-A5FB-749CA178C040}" destId="{730DAEBF-EB36-4FEE-AAA4-92931EB7A617}" srcOrd="4" destOrd="0" presId="urn:microsoft.com/office/officeart/2005/8/layout/matrix1"/>
    <dgm:cxn modelId="{F7393B3F-9B10-4C25-9EEA-38E446C57C4B}" type="presParOf" srcId="{0B1FE5DB-2A78-43BB-A5FB-749CA178C040}" destId="{69C8779E-500D-4203-AF0F-ADA1327100A7}" srcOrd="5" destOrd="0" presId="urn:microsoft.com/office/officeart/2005/8/layout/matrix1"/>
    <dgm:cxn modelId="{5D6FDC87-CFD6-45B3-BF7F-7AB305475ABF}" type="presParOf" srcId="{0B1FE5DB-2A78-43BB-A5FB-749CA178C040}" destId="{C93328C7-BE8D-4DA6-8883-8F20E7928134}" srcOrd="6" destOrd="0" presId="urn:microsoft.com/office/officeart/2005/8/layout/matrix1"/>
    <dgm:cxn modelId="{F9869593-62BC-4FFD-8228-B941A295E2CC}" type="presParOf" srcId="{0B1FE5DB-2A78-43BB-A5FB-749CA178C040}" destId="{CCD7AED1-F13D-4E1E-A631-E42BCD4F42C9}" srcOrd="7" destOrd="0" presId="urn:microsoft.com/office/officeart/2005/8/layout/matrix1"/>
    <dgm:cxn modelId="{0FB98CFA-4D3B-41B4-9E48-B4B25F7309CF}" type="presParOf" srcId="{FC51563D-0030-42E9-B385-38EE0BE9C42E}" destId="{D7CF0F75-D082-4DFD-85D7-E9D91EFAC71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B87C2-103C-40D2-8A6E-163185C54D80}">
      <dsp:nvSpPr>
        <dsp:cNvPr id="0" name=""/>
        <dsp:cNvSpPr/>
      </dsp:nvSpPr>
      <dsp:spPr>
        <a:xfrm>
          <a:off x="-3792431" y="-586532"/>
          <a:ext cx="4551739" cy="4551739"/>
        </a:xfrm>
        <a:prstGeom prst="blockArc">
          <a:avLst>
            <a:gd name="adj1" fmla="val 18900000"/>
            <a:gd name="adj2" fmla="val 2700000"/>
            <a:gd name="adj3" fmla="val 47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B91BB9-0DB6-4C70-971C-9DE9366A27C5}">
      <dsp:nvSpPr>
        <dsp:cNvPr id="0" name=""/>
        <dsp:cNvSpPr/>
      </dsp:nvSpPr>
      <dsp:spPr>
        <a:xfrm>
          <a:off x="621084" y="482677"/>
          <a:ext cx="3644075" cy="9652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61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Cercanía con varios mercados</a:t>
          </a:r>
        </a:p>
      </dsp:txBody>
      <dsp:txXfrm>
        <a:off x="621084" y="482677"/>
        <a:ext cx="3644075" cy="965219"/>
      </dsp:txXfrm>
    </dsp:sp>
    <dsp:sp modelId="{2510001B-5BE2-4B8E-A1AC-1A7C39E45553}">
      <dsp:nvSpPr>
        <dsp:cNvPr id="0" name=""/>
        <dsp:cNvSpPr/>
      </dsp:nvSpPr>
      <dsp:spPr>
        <a:xfrm>
          <a:off x="17822" y="362025"/>
          <a:ext cx="1206524" cy="12065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7A546A-6EC3-4A34-8473-D7224F1F619B}">
      <dsp:nvSpPr>
        <dsp:cNvPr id="0" name=""/>
        <dsp:cNvSpPr/>
      </dsp:nvSpPr>
      <dsp:spPr>
        <a:xfrm>
          <a:off x="621084" y="1930777"/>
          <a:ext cx="3644075" cy="9652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61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Lazos comerciales fuertes con Estados Unidos</a:t>
          </a:r>
        </a:p>
      </dsp:txBody>
      <dsp:txXfrm>
        <a:off x="621084" y="1930777"/>
        <a:ext cx="3644075" cy="965219"/>
      </dsp:txXfrm>
    </dsp:sp>
    <dsp:sp modelId="{2398F2DA-2AB0-4954-B8AA-92730480B63A}">
      <dsp:nvSpPr>
        <dsp:cNvPr id="0" name=""/>
        <dsp:cNvSpPr/>
      </dsp:nvSpPr>
      <dsp:spPr>
        <a:xfrm>
          <a:off x="17822" y="1810125"/>
          <a:ext cx="1206524" cy="12065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9F8F5-D926-4CF2-990E-DC04BF6A5BE3}">
      <dsp:nvSpPr>
        <dsp:cNvPr id="0" name=""/>
        <dsp:cNvSpPr/>
      </dsp:nvSpPr>
      <dsp:spPr>
        <a:xfrm>
          <a:off x="2084008" y="937423"/>
          <a:ext cx="4231169" cy="19136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800" kern="1200" dirty="0"/>
            <a:t>Nacionalización del litio</a:t>
          </a:r>
        </a:p>
      </dsp:txBody>
      <dsp:txXfrm>
        <a:off x="2084008" y="937423"/>
        <a:ext cx="4231169" cy="1913690"/>
      </dsp:txXfrm>
    </dsp:sp>
    <dsp:sp modelId="{225928AA-D44A-4540-8903-4DE1779ADD3E}">
      <dsp:nvSpPr>
        <dsp:cNvPr id="0" name=""/>
        <dsp:cNvSpPr/>
      </dsp:nvSpPr>
      <dsp:spPr>
        <a:xfrm>
          <a:off x="0" y="937423"/>
          <a:ext cx="1894553" cy="1913690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7359" t="-868" r="-1663" b="868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459809-C9F0-43EC-AEB8-C7720F2EB52F}">
      <dsp:nvSpPr>
        <dsp:cNvPr id="0" name=""/>
        <dsp:cNvSpPr/>
      </dsp:nvSpPr>
      <dsp:spPr>
        <a:xfrm>
          <a:off x="0" y="3166872"/>
          <a:ext cx="4231169" cy="191369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800" kern="1200" dirty="0"/>
            <a:t>Creación de LitioMX</a:t>
          </a:r>
        </a:p>
      </dsp:txBody>
      <dsp:txXfrm>
        <a:off x="0" y="3166872"/>
        <a:ext cx="4231169" cy="1913690"/>
      </dsp:txXfrm>
    </dsp:sp>
    <dsp:sp modelId="{A0FDFC3F-9B20-4840-9739-1D242536F38C}">
      <dsp:nvSpPr>
        <dsp:cNvPr id="0" name=""/>
        <dsp:cNvSpPr/>
      </dsp:nvSpPr>
      <dsp:spPr>
        <a:xfrm>
          <a:off x="4420624" y="3166872"/>
          <a:ext cx="1894553" cy="1913690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305" r="-13097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9C752-C867-41B8-85B2-C0E30805915A}">
      <dsp:nvSpPr>
        <dsp:cNvPr id="0" name=""/>
        <dsp:cNvSpPr/>
      </dsp:nvSpPr>
      <dsp:spPr>
        <a:xfrm>
          <a:off x="0" y="1943"/>
          <a:ext cx="46075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4176477-562E-4996-8453-DC401299E2B9}">
      <dsp:nvSpPr>
        <dsp:cNvPr id="0" name=""/>
        <dsp:cNvSpPr/>
      </dsp:nvSpPr>
      <dsp:spPr>
        <a:xfrm>
          <a:off x="0" y="1943"/>
          <a:ext cx="4607570" cy="662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1. La concesión original era para buscar Boro</a:t>
          </a:r>
        </a:p>
      </dsp:txBody>
      <dsp:txXfrm>
        <a:off x="0" y="1943"/>
        <a:ext cx="4607570" cy="662616"/>
      </dsp:txXfrm>
    </dsp:sp>
    <dsp:sp modelId="{E477CD84-AB12-4358-A998-1B8BFEF6D4D6}">
      <dsp:nvSpPr>
        <dsp:cNvPr id="0" name=""/>
        <dsp:cNvSpPr/>
      </dsp:nvSpPr>
      <dsp:spPr>
        <a:xfrm>
          <a:off x="0" y="664559"/>
          <a:ext cx="46075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0676A5A-57EB-4604-8B86-64C4FC108BB7}">
      <dsp:nvSpPr>
        <dsp:cNvPr id="0" name=""/>
        <dsp:cNvSpPr/>
      </dsp:nvSpPr>
      <dsp:spPr>
        <a:xfrm>
          <a:off x="0" y="664559"/>
          <a:ext cx="4607570" cy="662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2. Fue adquirida en 2010 por 40 mil dólares</a:t>
          </a:r>
        </a:p>
      </dsp:txBody>
      <dsp:txXfrm>
        <a:off x="0" y="664559"/>
        <a:ext cx="4607570" cy="662616"/>
      </dsp:txXfrm>
    </dsp:sp>
    <dsp:sp modelId="{D803124E-E642-4529-A2FD-8BDBBC086104}">
      <dsp:nvSpPr>
        <dsp:cNvPr id="0" name=""/>
        <dsp:cNvSpPr/>
      </dsp:nvSpPr>
      <dsp:spPr>
        <a:xfrm>
          <a:off x="0" y="1327176"/>
          <a:ext cx="46075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41A10DB-1D7B-40C5-9620-7748F3942316}">
      <dsp:nvSpPr>
        <dsp:cNvPr id="0" name=""/>
        <dsp:cNvSpPr/>
      </dsp:nvSpPr>
      <dsp:spPr>
        <a:xfrm>
          <a:off x="0" y="1327176"/>
          <a:ext cx="4607570" cy="662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3. Consta de 7 concesiones y 3 más (1 en trámite)</a:t>
          </a:r>
        </a:p>
      </dsp:txBody>
      <dsp:txXfrm>
        <a:off x="0" y="1327176"/>
        <a:ext cx="4607570" cy="662616"/>
      </dsp:txXfrm>
    </dsp:sp>
    <dsp:sp modelId="{38C4A45E-D80E-4952-A686-5F04766BC0D1}">
      <dsp:nvSpPr>
        <dsp:cNvPr id="0" name=""/>
        <dsp:cNvSpPr/>
      </dsp:nvSpPr>
      <dsp:spPr>
        <a:xfrm>
          <a:off x="0" y="1989792"/>
          <a:ext cx="46075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C6BBE47-24BF-4940-8291-7EFAB1374BB8}">
      <dsp:nvSpPr>
        <dsp:cNvPr id="0" name=""/>
        <dsp:cNvSpPr/>
      </dsp:nvSpPr>
      <dsp:spPr>
        <a:xfrm>
          <a:off x="0" y="1989792"/>
          <a:ext cx="4607570" cy="662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4. En 2013 se informa de la existencia de litio </a:t>
          </a:r>
        </a:p>
      </dsp:txBody>
      <dsp:txXfrm>
        <a:off x="0" y="1989792"/>
        <a:ext cx="4607570" cy="662616"/>
      </dsp:txXfrm>
    </dsp:sp>
    <dsp:sp modelId="{2F482941-A9B7-4B85-BC92-49075CBC6523}">
      <dsp:nvSpPr>
        <dsp:cNvPr id="0" name=""/>
        <dsp:cNvSpPr/>
      </dsp:nvSpPr>
      <dsp:spPr>
        <a:xfrm>
          <a:off x="0" y="2652408"/>
          <a:ext cx="46075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5514652-2D9B-45DA-BFB9-4E407319B708}">
      <dsp:nvSpPr>
        <dsp:cNvPr id="0" name=""/>
        <dsp:cNvSpPr/>
      </dsp:nvSpPr>
      <dsp:spPr>
        <a:xfrm>
          <a:off x="0" y="2652408"/>
          <a:ext cx="4607570" cy="662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5. De 2014-2018 se estimó entre 6.6 y 8.8 MT de LCE</a:t>
          </a:r>
        </a:p>
      </dsp:txBody>
      <dsp:txXfrm>
        <a:off x="0" y="2652408"/>
        <a:ext cx="4607570" cy="662616"/>
      </dsp:txXfrm>
    </dsp:sp>
    <dsp:sp modelId="{A4814AF3-78A0-4593-9F8E-DA320C641ADD}">
      <dsp:nvSpPr>
        <dsp:cNvPr id="0" name=""/>
        <dsp:cNvSpPr/>
      </dsp:nvSpPr>
      <dsp:spPr>
        <a:xfrm>
          <a:off x="0" y="3315025"/>
          <a:ext cx="46075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9A1EDA0-5744-49D1-B951-27D641A12E6D}">
      <dsp:nvSpPr>
        <dsp:cNvPr id="0" name=""/>
        <dsp:cNvSpPr/>
      </dsp:nvSpPr>
      <dsp:spPr>
        <a:xfrm>
          <a:off x="0" y="3315025"/>
          <a:ext cx="4607570" cy="662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6. TBE 35-50 mil toneladas extraídas en 2023 (debido a conflictos políticos retrasado sin fecha)</a:t>
          </a:r>
        </a:p>
      </dsp:txBody>
      <dsp:txXfrm>
        <a:off x="0" y="3315025"/>
        <a:ext cx="4607570" cy="6626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53C2B-4D5C-4073-9D6B-046A79BE389C}">
      <dsp:nvSpPr>
        <dsp:cNvPr id="0" name=""/>
        <dsp:cNvSpPr/>
      </dsp:nvSpPr>
      <dsp:spPr>
        <a:xfrm rot="16200000">
          <a:off x="1311323" y="-1311323"/>
          <a:ext cx="2754216" cy="5376862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/>
            <a:t>El litio es un mineral estratégico para la transición energética, pero no es más relevante que otros parecidos</a:t>
          </a:r>
          <a:endParaRPr lang="es-MX" sz="2400" b="1" kern="1200" dirty="0"/>
        </a:p>
      </dsp:txBody>
      <dsp:txXfrm rot="5400000">
        <a:off x="0" y="0"/>
        <a:ext cx="5376862" cy="2065662"/>
      </dsp:txXfrm>
    </dsp:sp>
    <dsp:sp modelId="{D7E96197-46D9-406B-BF8B-BFC0C60F8098}">
      <dsp:nvSpPr>
        <dsp:cNvPr id="0" name=""/>
        <dsp:cNvSpPr/>
      </dsp:nvSpPr>
      <dsp:spPr>
        <a:xfrm>
          <a:off x="5376862" y="0"/>
          <a:ext cx="5376862" cy="2754216"/>
        </a:xfrm>
        <a:prstGeom prst="round1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/>
            <a:t>Es fundamental una alta capacidad técnica y económica para el desarrollo de esta industria, lo que hace difícil la nacionalización del mismo</a:t>
          </a:r>
        </a:p>
      </dsp:txBody>
      <dsp:txXfrm>
        <a:off x="5376862" y="0"/>
        <a:ext cx="5376862" cy="2065662"/>
      </dsp:txXfrm>
    </dsp:sp>
    <dsp:sp modelId="{730DAEBF-EB36-4FEE-AAA4-92931EB7A617}">
      <dsp:nvSpPr>
        <dsp:cNvPr id="0" name=""/>
        <dsp:cNvSpPr/>
      </dsp:nvSpPr>
      <dsp:spPr>
        <a:xfrm rot="10800000">
          <a:off x="0" y="2754216"/>
          <a:ext cx="5376862" cy="2754216"/>
        </a:xfrm>
        <a:prstGeom prst="round1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/>
            <a:t>El potencial de México para la extracción del litio todavía es desconocido</a:t>
          </a:r>
          <a:endParaRPr lang="es-MX" sz="2400" b="1" kern="1200" dirty="0"/>
        </a:p>
      </dsp:txBody>
      <dsp:txXfrm rot="10800000">
        <a:off x="0" y="3442770"/>
        <a:ext cx="5376862" cy="2065662"/>
      </dsp:txXfrm>
    </dsp:sp>
    <dsp:sp modelId="{C93328C7-BE8D-4DA6-8883-8F20E7928134}">
      <dsp:nvSpPr>
        <dsp:cNvPr id="0" name=""/>
        <dsp:cNvSpPr/>
      </dsp:nvSpPr>
      <dsp:spPr>
        <a:xfrm rot="5400000">
          <a:off x="6688185" y="1442892"/>
          <a:ext cx="2754216" cy="5376862"/>
        </a:xfrm>
        <a:prstGeom prst="round1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/>
            <a:t>Los riesgos sociambientales para la extracción de este mineral superan sus beneficios</a:t>
          </a:r>
          <a:endParaRPr lang="es-MX" sz="2400" b="1" kern="1200" dirty="0"/>
        </a:p>
      </dsp:txBody>
      <dsp:txXfrm rot="-5400000">
        <a:off x="5376862" y="3442769"/>
        <a:ext cx="5376862" cy="2065662"/>
      </dsp:txXfrm>
    </dsp:sp>
    <dsp:sp modelId="{D7CF0F75-D082-4DFD-85D7-E9D91EFAC71B}">
      <dsp:nvSpPr>
        <dsp:cNvPr id="0" name=""/>
        <dsp:cNvSpPr/>
      </dsp:nvSpPr>
      <dsp:spPr>
        <a:xfrm>
          <a:off x="3763803" y="2065662"/>
          <a:ext cx="3226117" cy="1377108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/>
            <a:t>Conclusiones </a:t>
          </a:r>
          <a:endParaRPr lang="es-MX" sz="2400" b="1" kern="1200" dirty="0"/>
        </a:p>
      </dsp:txBody>
      <dsp:txXfrm>
        <a:off x="3831028" y="2132887"/>
        <a:ext cx="3091667" cy="1242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66C5C60-DAF1-1578-AE13-DDEEA2800E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AFE987-20D5-D6C4-E1EC-E289B33B5B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5BA2D-B9BF-4556-B335-DCCA980ADCD9}" type="datetimeFigureOut">
              <a:rPr lang="es-MX" smtClean="0"/>
              <a:t>28/05/2024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5230C9-4D04-9996-6C00-C7A7235F2F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6F60488-AE54-5D86-7C49-449A958CA7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BBB4A-8FA5-488F-BF59-D1146F6B85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431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1F9B36-C964-3912-72D4-282F8AEEE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12705D-6D05-A27D-68F6-3BE65C54D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446305-CEC3-B320-E5BB-42C34C4A8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D042-5F02-46C0-8BC7-D545F96A113F}" type="datetimeFigureOut">
              <a:rPr lang="es-MX" smtClean="0"/>
              <a:t>28/05/2024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79F44F-6361-C90E-F629-B6CE66478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5F1900-30BC-E85B-4846-944081810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A36F-15FB-42EE-A065-02905B9009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1908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705D55-205F-7234-82EA-3964F6DB0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E98BCC-55F2-674D-8BAD-3F4018F31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1DCC8C-0D29-EBD7-905C-EDA1449A3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D042-5F02-46C0-8BC7-D545F96A113F}" type="datetimeFigureOut">
              <a:rPr lang="es-MX" smtClean="0"/>
              <a:t>28/05/2024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4F307D-D2E1-FB90-8D30-63CF99C3B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7F2995-C3E4-5EC3-9550-BC8782F7E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A36F-15FB-42EE-A065-02905B9009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271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23A0DD-C2BF-8D5C-6405-3FAC3C4BC9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6B9749-BEAB-5694-C3B3-E46475482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36430C-408C-8555-24DD-0DA121330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D042-5F02-46C0-8BC7-D545F96A113F}" type="datetimeFigureOut">
              <a:rPr lang="es-MX" smtClean="0"/>
              <a:t>28/05/2024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2D02F5-E74B-0CBE-8B2D-4C5046561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8B5187-8973-8971-B87B-4AF941E97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A36F-15FB-42EE-A065-02905B9009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8094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8731F-C009-DF43-E954-033AAF42E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F57035-7FFE-333D-7AB2-FF3B51D55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E3F10F-2938-EE3D-9EB9-3DC86665E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D042-5F02-46C0-8BC7-D545F96A113F}" type="datetimeFigureOut">
              <a:rPr lang="es-MX" smtClean="0"/>
              <a:t>28/05/2024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E72556-8781-5C7F-C589-7CCFE421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3EC355-B988-CDFB-8725-443345A00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A36F-15FB-42EE-A065-02905B9009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812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DC92D9-93F3-6C0A-FF57-394DEF4F1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CEE8B4-346E-8EF9-DCE4-C15F01119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3999F7-1748-3DDA-562B-C14EE77A2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D042-5F02-46C0-8BC7-D545F96A113F}" type="datetimeFigureOut">
              <a:rPr lang="es-MX" smtClean="0"/>
              <a:t>28/05/2024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914D4D-114C-E685-1058-22DD0A033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886377-9553-70FF-AE7D-BCE46C78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A36F-15FB-42EE-A065-02905B9009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2492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2C894C-FA8F-1AB9-DFF6-5D70F744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80681C-CB50-8AF2-99BC-B82CE74D1C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DC66409-BAA9-4EDC-C535-E6F0EDED9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158658-9F01-9C0B-5242-03E26CF7C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D042-5F02-46C0-8BC7-D545F96A113F}" type="datetimeFigureOut">
              <a:rPr lang="es-MX" smtClean="0"/>
              <a:t>28/05/2024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63E6DA-0D4A-E9DE-E3B7-D53A22F57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059E43-6D6E-D3F5-F578-688B8187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A36F-15FB-42EE-A065-02905B9009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0424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EDAF5E-95D3-5363-FE95-F99743A8E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BB33D4-7B95-07BC-7590-BE55F4C4B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11A3CD-4836-8C4A-BEC4-7B969AB05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FF2EF6F-E971-80B8-D679-865AF75539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ACDA410-CEDD-F009-12D6-2CFEB20E44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77C7587-1D67-4BC9-C078-E1E2F2EEF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D042-5F02-46C0-8BC7-D545F96A113F}" type="datetimeFigureOut">
              <a:rPr lang="es-MX" smtClean="0"/>
              <a:t>28/05/2024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40A6CD7-C7E5-E545-B231-8B1B2BA6C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6D11CC1-E555-40ED-9933-6D77108AF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A36F-15FB-42EE-A065-02905B9009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603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A91734-B5E7-6839-34AE-E406EA8B0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8993ACE-4470-2644-8CEE-481C36519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D042-5F02-46C0-8BC7-D545F96A113F}" type="datetimeFigureOut">
              <a:rPr lang="es-MX" smtClean="0"/>
              <a:t>28/05/2024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0BE3DC6-4ABD-CA25-086C-F8BAE7045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83E66B-A63C-455E-5AB8-5F5DD8FDF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A36F-15FB-42EE-A065-02905B9009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5722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9E57BEC-9BE8-0603-CEBE-33B81258C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D042-5F02-46C0-8BC7-D545F96A113F}" type="datetimeFigureOut">
              <a:rPr lang="es-MX" smtClean="0"/>
              <a:t>28/05/2024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C32A607-815D-E3FA-73CB-246560712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699D78A-ACFA-00B5-A2DF-954BF476C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A36F-15FB-42EE-A065-02905B9009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0096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4B8DCB-B9CD-CCFD-F19E-BC54D77D8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91E183-1028-3467-8B27-21160B752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0F9EBD9-951E-2FD0-9049-72E8F8371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6AB0BA-2C39-378D-9852-CC1C8F10E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D042-5F02-46C0-8BC7-D545F96A113F}" type="datetimeFigureOut">
              <a:rPr lang="es-MX" smtClean="0"/>
              <a:t>28/05/2024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9648E2-CCBA-0489-B4AA-DA35FCDB7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C28944-1E8A-F83D-A766-0C4108034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A36F-15FB-42EE-A065-02905B9009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583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12F733-85A6-4ED1-467C-83C37355F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244DB2E-1757-7D4A-37A4-58D11E9FD8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7BECDF8-4E69-F06B-8E8F-5131F9F070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5268FC-F7CC-ED61-8ECD-814BFDEBA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D042-5F02-46C0-8BC7-D545F96A113F}" type="datetimeFigureOut">
              <a:rPr lang="es-MX" smtClean="0"/>
              <a:t>28/05/2024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34DD92-6A41-8E48-EFCF-AFF0D8A05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85525B-F01C-75DC-4A13-AF5D7E7B4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A36F-15FB-42EE-A065-02905B9009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418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F930A24-BABB-EDBF-BF6E-055DDA78B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0D4162-61D1-5B9A-4103-11A527776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119A0E-33B2-CFDB-9837-AC62472308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3D042-5F02-46C0-8BC7-D545F96A113F}" type="datetimeFigureOut">
              <a:rPr lang="es-MX" smtClean="0"/>
              <a:t>28/05/2024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0E5CFF-31F1-5FDB-3537-726765368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10B8A5-4DAB-4CAA-E2DB-2C640FA14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AA36F-15FB-42EE-A065-02905B9009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157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463EB0A-3D7C-4AA5-BFA5-8EE5B4BA5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79171D-DF43-0A97-8BC3-9EB0E1FDF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651" y="1122363"/>
            <a:ext cx="11034695" cy="31746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falsa </a:t>
            </a:r>
            <a:r>
              <a:rPr lang="en-US" sz="8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promesa</a:t>
            </a:r>
            <a:r>
              <a:rPr lang="en-US" sz="8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del </a:t>
            </a:r>
            <a:r>
              <a:rPr lang="en-US" sz="8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litio</a:t>
            </a:r>
            <a:r>
              <a:rPr lang="en-US" sz="8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8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México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A2A25D-DD3B-5F35-3839-667C6E9ED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8651" y="4723637"/>
            <a:ext cx="11034695" cy="1481396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2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Aleida </a:t>
            </a:r>
            <a:r>
              <a:rPr lang="en-US" sz="2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Azamar</a:t>
            </a:r>
            <a:r>
              <a:rPr lang="en-US" sz="2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Alonso</a:t>
            </a:r>
          </a:p>
          <a:p>
            <a:pPr algn="r"/>
            <a:r>
              <a:rPr lang="en-US" sz="2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Profesora</a:t>
            </a:r>
            <a:r>
              <a:rPr lang="en-US" sz="2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Investigadora</a:t>
            </a:r>
            <a:endParaRPr lang="en-US" sz="2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r"/>
            <a:r>
              <a:rPr lang="en-US" sz="2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Universidad </a:t>
            </a:r>
            <a:r>
              <a:rPr lang="en-US" sz="2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Autónoma</a:t>
            </a:r>
            <a:r>
              <a:rPr lang="en-US" sz="2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Metropolitana</a:t>
            </a:r>
            <a:endParaRPr lang="en-US" sz="2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45AD00-F967-454D-A4B2-39ABA5C88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BC5B79-B912-427C-8219-E3E50943F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46073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CA6219-5E87-4F7D-A59D-356641E67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2" y="209321"/>
            <a:ext cx="10978308" cy="841007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latin typeface="Arial" panose="020B0604020202020204" pitchFamily="34" charset="0"/>
                <a:ea typeface="Calibri" panose="020F0502020204030204" pitchFamily="34" charset="0"/>
              </a:rPr>
              <a:t>C</a:t>
            </a:r>
            <a:r>
              <a:rPr lang="es-MX" sz="3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ostos ocultos de la minería de litio </a:t>
            </a:r>
            <a:endParaRPr lang="es-MX" sz="3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8A98DF-45AB-4681-A06F-4571EC3A2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931" y="1705847"/>
            <a:ext cx="10753725" cy="376618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s-MX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Ambiental:</a:t>
            </a:r>
            <a:endParaRPr lang="es-MX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r>
              <a:rPr lang="es-MX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transformación territorial</a:t>
            </a:r>
            <a: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r>
              <a:rPr lang="es-MX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Impacto hídrico</a:t>
            </a:r>
            <a:endParaRPr lang="es-MX" sz="18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r>
              <a:rPr lang="es-MX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Accidentes</a:t>
            </a:r>
          </a:p>
          <a:p>
            <a:pPr marL="4572" lvl="1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s-MX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2. Dimensión social</a:t>
            </a:r>
          </a:p>
          <a:p>
            <a:pPr marL="4572" lvl="1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s-MX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3. Dimensión cultural</a:t>
            </a:r>
          </a:p>
          <a:p>
            <a:pPr marL="4572" lvl="1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s-MX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4. Dimensión económica</a:t>
            </a:r>
            <a:endParaRPr lang="es-MX" dirty="0"/>
          </a:p>
        </p:txBody>
      </p:sp>
      <p:pic>
        <p:nvPicPr>
          <p:cNvPr id="6146" name="Picture 2" descr="El litio en América Latina y México: entre especulación e intereses  geopolíticos - Avispa Midia">
            <a:extLst>
              <a:ext uri="{FF2B5EF4-FFF2-40B4-BE49-F238E27FC236}">
                <a16:creationId xmlns:a16="http://schemas.microsoft.com/office/drawing/2014/main" id="{8FE3A237-605E-402D-A628-B672DD0C9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957" y="1050329"/>
            <a:ext cx="3803911" cy="305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xtracción de litio en Salinas Grandes y Laguna de Guayatayoc | FARN">
            <a:extLst>
              <a:ext uri="{FF2B5EF4-FFF2-40B4-BE49-F238E27FC236}">
                <a16:creationId xmlns:a16="http://schemas.microsoft.com/office/drawing/2014/main" id="{1D10E662-6706-457C-9A71-944AB2790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015" y="3935363"/>
            <a:ext cx="4242708" cy="270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El precio ambiental de la fiebre del litio en Argentina, Bolivia y Chile">
            <a:extLst>
              <a:ext uri="{FF2B5EF4-FFF2-40B4-BE49-F238E27FC236}">
                <a16:creationId xmlns:a16="http://schemas.microsoft.com/office/drawing/2014/main" id="{D64B317B-3494-4576-83CC-9D50A5337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958" y="4029831"/>
            <a:ext cx="3838858" cy="261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Grandes firmas europeas suscriben acuerdo para explotación sustentable de  litio chileno">
            <a:extLst>
              <a:ext uri="{FF2B5EF4-FFF2-40B4-BE49-F238E27FC236}">
                <a16:creationId xmlns:a16="http://schemas.microsoft.com/office/drawing/2014/main" id="{5FFD641E-4BF1-48A8-9E88-84CED1F37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67" y="1050329"/>
            <a:ext cx="4242708" cy="28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072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1D8088-559A-46A5-A801-CDF0B9476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E2E96F-17F7-4C8C-BDF1-6BB90A0C1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2380868"/>
            <a:ext cx="11982332" cy="2087795"/>
            <a:chOff x="143163" y="5763486"/>
            <a:chExt cx="11982332" cy="7395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6BD00C-9313-4A22-94F7-3875A46C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EAF30D0-AA67-427C-9938-A2C8A9B5D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F1C5FBB-FE30-46A0-9610-AA6079EE01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9111133"/>
              </p:ext>
            </p:extLst>
          </p:nvPr>
        </p:nvGraphicFramePr>
        <p:xfrm>
          <a:off x="676275" y="771182"/>
          <a:ext cx="10753725" cy="550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6310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80DE06-7362-4888-AADA-7AADD57AC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097457-C1A1-4CAF-B462-25CD28F87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384" y="679730"/>
            <a:ext cx="4171994" cy="49336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Muchas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gracias</a:t>
            </a: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correo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gioconda15@gmail.com</a:t>
            </a: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https://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www.researchgate.net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/profile/Aleida-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Azamar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-Alonso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2218698" y="2733627"/>
            <a:ext cx="1340409" cy="5777807"/>
            <a:chOff x="329184" y="2"/>
            <a:chExt cx="524256" cy="577780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372533"/>
            <a:ext cx="6116779" cy="60687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ersona sosteniendo el mouse">
            <a:extLst>
              <a:ext uri="{FF2B5EF4-FFF2-40B4-BE49-F238E27FC236}">
                <a16:creationId xmlns:a16="http://schemas.microsoft.com/office/drawing/2014/main" id="{A6EAD3F0-66A5-E5AE-D7BF-23BB0187E5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36" r="25747" b="-1"/>
          <a:stretch/>
        </p:blipFill>
        <p:spPr>
          <a:xfrm>
            <a:off x="1843365" y="612553"/>
            <a:ext cx="3807293" cy="563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97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D55CA618-78A6-47F6-B865-E9315164F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DF2ECD9-2740-978F-AAAA-669F6A855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037" y="5850163"/>
            <a:ext cx="10071536" cy="929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 dirty="0"/>
              <a:t>¿Por </a:t>
            </a:r>
            <a:r>
              <a:rPr lang="en-US" sz="5200" b="1" dirty="0" err="1"/>
              <a:t>qué</a:t>
            </a:r>
            <a:r>
              <a:rPr lang="en-US" sz="5200" b="1" dirty="0"/>
              <a:t> es tan </a:t>
            </a:r>
            <a:r>
              <a:rPr lang="en-US" sz="5200" b="1" dirty="0" err="1"/>
              <a:t>importante</a:t>
            </a:r>
            <a:r>
              <a:rPr lang="en-US" sz="5200" b="1" dirty="0"/>
              <a:t> </a:t>
            </a:r>
            <a:r>
              <a:rPr lang="en-US" sz="5200" b="1" dirty="0" err="1"/>
              <a:t>el</a:t>
            </a:r>
            <a:r>
              <a:rPr lang="en-US" sz="5200" b="1" dirty="0"/>
              <a:t> </a:t>
            </a:r>
            <a:r>
              <a:rPr lang="en-US" sz="5200" b="1" dirty="0" err="1"/>
              <a:t>litio</a:t>
            </a:r>
            <a:r>
              <a:rPr lang="en-US" sz="5200" b="1" dirty="0"/>
              <a:t>?</a:t>
            </a:r>
            <a:endParaRPr lang="en-US" sz="5200" dirty="0"/>
          </a:p>
        </p:txBody>
      </p:sp>
      <p:pic>
        <p:nvPicPr>
          <p:cNvPr id="5" name="Marcador de contenido 8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1F3E2661-0A96-1D2B-0B46-2C8DFFAB0C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" b="-6"/>
          <a:stretch/>
        </p:blipFill>
        <p:spPr bwMode="auto">
          <a:xfrm>
            <a:off x="6431380" y="551373"/>
            <a:ext cx="5069590" cy="4715108"/>
          </a:xfrm>
          <a:prstGeom prst="rect">
            <a:avLst/>
          </a:prstGeom>
          <a:noFill/>
        </p:spPr>
      </p:pic>
      <p:pic>
        <p:nvPicPr>
          <p:cNvPr id="6" name="Marcador de contenido 12" descr="Image">
            <a:extLst>
              <a:ext uri="{FF2B5EF4-FFF2-40B4-BE49-F238E27FC236}">
                <a16:creationId xmlns:a16="http://schemas.microsoft.com/office/drawing/2014/main" id="{9BFF7716-A14E-61EB-98FD-36A6EBA458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r="-4" b="-4"/>
          <a:stretch/>
        </p:blipFill>
        <p:spPr bwMode="auto">
          <a:xfrm>
            <a:off x="691030" y="561059"/>
            <a:ext cx="5304656" cy="4705422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6036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51DFE1-27F8-654F-3727-682F854FC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9470" y="525982"/>
            <a:ext cx="3712527" cy="1200361"/>
          </a:xfrm>
        </p:spPr>
        <p:txBody>
          <a:bodyPr anchor="b">
            <a:normAutofit/>
          </a:bodyPr>
          <a:lstStyle/>
          <a:p>
            <a:pPr algn="ctr"/>
            <a:r>
              <a:rPr lang="es-MX" sz="3600" dirty="0"/>
              <a:t>Cadena de producción litio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DAC4B5F7-2FEB-2453-BDE0-6DDC20064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5" y="122850"/>
            <a:ext cx="7210359" cy="637790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55BCFAF-906F-8B04-0125-1A74B243B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9468" y="2031101"/>
            <a:ext cx="3712527" cy="3511943"/>
          </a:xfrm>
        </p:spPr>
        <p:txBody>
          <a:bodyPr anchor="ctr">
            <a:normAutofit/>
          </a:bodyPr>
          <a:lstStyle/>
          <a:p>
            <a:r>
              <a:rPr lang="en-US" sz="1800" dirty="0"/>
              <a:t>Más </a:t>
            </a:r>
            <a:r>
              <a:rPr lang="en-US" sz="1800" dirty="0" err="1"/>
              <a:t>allá</a:t>
            </a:r>
            <a:r>
              <a:rPr lang="en-US" sz="1800" dirty="0"/>
              <a:t> de la </a:t>
            </a:r>
            <a:r>
              <a:rPr lang="en-US" sz="1800" dirty="0" err="1"/>
              <a:t>riqueza</a:t>
            </a:r>
            <a:r>
              <a:rPr lang="en-US" sz="1800" dirty="0"/>
              <a:t> natural de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recurso</a:t>
            </a:r>
            <a:r>
              <a:rPr lang="en-US" sz="1800" dirty="0"/>
              <a:t>, se </a:t>
            </a:r>
            <a:r>
              <a:rPr lang="en-US" sz="1800" dirty="0" err="1"/>
              <a:t>tienen</a:t>
            </a:r>
            <a:r>
              <a:rPr lang="en-US" sz="1800" dirty="0"/>
              <a:t> que </a:t>
            </a:r>
            <a:r>
              <a:rPr lang="en-US" sz="1800" dirty="0" err="1"/>
              <a:t>revisar</a:t>
            </a:r>
            <a:r>
              <a:rPr lang="en-US" sz="1800" dirty="0"/>
              <a:t> las barreras </a:t>
            </a:r>
            <a:r>
              <a:rPr lang="en-US" sz="1800" dirty="0" err="1"/>
              <a:t>económicas</a:t>
            </a:r>
            <a:r>
              <a:rPr lang="en-US" sz="1800" dirty="0"/>
              <a:t>, </a:t>
            </a:r>
            <a:r>
              <a:rPr lang="en-US" sz="1800" dirty="0" err="1"/>
              <a:t>productivas</a:t>
            </a:r>
            <a:r>
              <a:rPr lang="en-US" sz="1800" dirty="0"/>
              <a:t> y </a:t>
            </a:r>
            <a:r>
              <a:rPr lang="en-US" sz="1800" dirty="0" err="1"/>
              <a:t>comerciales</a:t>
            </a:r>
            <a:r>
              <a:rPr lang="en-US" sz="1800" dirty="0"/>
              <a:t> para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aprovechamiento</a:t>
            </a:r>
            <a:endParaRPr lang="en-US" sz="1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62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206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668B11-A1EA-453D-92FE-6442147DA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>
                <a:effectLst/>
              </a:rPr>
              <a:t>Situación del litio en México</a:t>
            </a:r>
            <a:endParaRPr lang="en-US" sz="3700"/>
          </a:p>
        </p:txBody>
      </p:sp>
      <p:grpSp>
        <p:nvGrpSpPr>
          <p:cNvPr id="2066" name="Group 206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067" name="Rectangle 206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8" name="Rectangle 206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70" name="Rectangle 206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60ACE-C37F-4182-841D-56AEAC55B66F}"/>
              </a:ext>
            </a:extLst>
          </p:cNvPr>
          <p:cNvSpPr txBox="1"/>
          <p:nvPr/>
        </p:nvSpPr>
        <p:spPr>
          <a:xfrm>
            <a:off x="355196" y="2330505"/>
            <a:ext cx="4541814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 err="1">
                <a:effectLst/>
              </a:rPr>
              <a:t>Proyectos</a:t>
            </a:r>
            <a:r>
              <a:rPr lang="en-US" sz="2000" b="1" dirty="0">
                <a:effectLst/>
              </a:rPr>
              <a:t> de </a:t>
            </a:r>
            <a:r>
              <a:rPr lang="en-US" sz="2000" b="1" dirty="0" err="1">
                <a:effectLst/>
              </a:rPr>
              <a:t>litio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en</a:t>
            </a:r>
            <a:r>
              <a:rPr lang="en-US" sz="2000" b="1" dirty="0">
                <a:effectLst/>
              </a:rPr>
              <a:t> México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Hasta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año</a:t>
            </a:r>
            <a:r>
              <a:rPr lang="en-US" sz="2000" dirty="0"/>
              <a:t> 2010 se </a:t>
            </a:r>
            <a:r>
              <a:rPr lang="en-US" sz="2000" dirty="0" err="1"/>
              <a:t>tenía</a:t>
            </a:r>
            <a:r>
              <a:rPr lang="en-US" sz="2000" dirty="0"/>
              <a:t> </a:t>
            </a:r>
            <a:r>
              <a:rPr lang="en-US" sz="2000" dirty="0" err="1"/>
              <a:t>conocimiento</a:t>
            </a:r>
            <a:r>
              <a:rPr lang="en-US" sz="2000" dirty="0"/>
              <a:t> de 69 </a:t>
            </a:r>
            <a:r>
              <a:rPr lang="en-US" sz="2000" dirty="0" err="1"/>
              <a:t>yacimientos</a:t>
            </a:r>
            <a:r>
              <a:rPr lang="en-US" sz="20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En</a:t>
            </a:r>
            <a:r>
              <a:rPr lang="en-US" sz="2000" dirty="0"/>
              <a:t> 2021 se </a:t>
            </a:r>
            <a:r>
              <a:rPr lang="en-US" sz="2000" dirty="0" err="1"/>
              <a:t>estimó</a:t>
            </a:r>
            <a:r>
              <a:rPr lang="en-US" sz="2000" dirty="0"/>
              <a:t> que </a:t>
            </a:r>
            <a:r>
              <a:rPr lang="en-US" sz="2000" dirty="0" err="1"/>
              <a:t>existían</a:t>
            </a:r>
            <a:r>
              <a:rPr lang="en-US" sz="2000" dirty="0"/>
              <a:t> al </a:t>
            </a:r>
            <a:r>
              <a:rPr lang="en-US" sz="2000" dirty="0" err="1"/>
              <a:t>menos</a:t>
            </a:r>
            <a:r>
              <a:rPr lang="en-US" sz="2000" dirty="0"/>
              <a:t> 82 </a:t>
            </a:r>
            <a:r>
              <a:rPr lang="en-US" sz="2000" dirty="0" err="1"/>
              <a:t>localidades</a:t>
            </a:r>
            <a:r>
              <a:rPr lang="en-US" sz="2000" dirty="0"/>
              <a:t> </a:t>
            </a:r>
            <a:r>
              <a:rPr lang="en-US" sz="2000" dirty="0" err="1"/>
              <a:t>más</a:t>
            </a:r>
            <a:r>
              <a:rPr lang="en-US" sz="2000" dirty="0"/>
              <a:t> con </a:t>
            </a:r>
            <a:r>
              <a:rPr lang="en-US" sz="2000" dirty="0" err="1"/>
              <a:t>potencial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En 2022 la </a:t>
            </a:r>
            <a:r>
              <a:rPr lang="en-US" sz="2000" dirty="0" err="1"/>
              <a:t>cifra</a:t>
            </a:r>
            <a:r>
              <a:rPr lang="en-US" sz="2000" dirty="0"/>
              <a:t> </a:t>
            </a:r>
            <a:r>
              <a:rPr lang="en-US" sz="2000" dirty="0" err="1"/>
              <a:t>creció</a:t>
            </a:r>
            <a:r>
              <a:rPr lang="en-US" sz="2000" dirty="0"/>
              <a:t> a 139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Entre 2023 y 2024 </a:t>
            </a:r>
            <a:r>
              <a:rPr lang="en-US" sz="2000" dirty="0" err="1"/>
              <a:t>casi</a:t>
            </a:r>
            <a:r>
              <a:rPr lang="en-US" sz="2000" dirty="0"/>
              <a:t> no se ha dado </a:t>
            </a:r>
            <a:r>
              <a:rPr lang="en-US" sz="2000" dirty="0" err="1"/>
              <a:t>información</a:t>
            </a:r>
            <a:r>
              <a:rPr lang="en-US" sz="2000" dirty="0"/>
              <a:t> </a:t>
            </a:r>
            <a:r>
              <a:rPr lang="en-US" sz="2000" dirty="0" err="1"/>
              <a:t>nueva</a:t>
            </a:r>
            <a:r>
              <a:rPr lang="en-US" sz="2000" dirty="0"/>
              <a:t> </a:t>
            </a:r>
            <a:r>
              <a:rPr lang="en-US" sz="2000" dirty="0" err="1"/>
              <a:t>sobre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tema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072" name="Rectangle 207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4" name="Rectangle 207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La mayoría del tipo de muestras que se han tomado es de arcilla (Foto: Twitter@Outletminero)">
            <a:extLst>
              <a:ext uri="{FF2B5EF4-FFF2-40B4-BE49-F238E27FC236}">
                <a16:creationId xmlns:a16="http://schemas.microsoft.com/office/drawing/2014/main" id="{64818F6D-3BE1-DF67-C793-08D73266AC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5" t="5403" r="20990" b="11981"/>
          <a:stretch/>
        </p:blipFill>
        <p:spPr bwMode="auto">
          <a:xfrm>
            <a:off x="4962765" y="373422"/>
            <a:ext cx="7069894" cy="615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254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D405577A-0707-4CB0-3FD2-0236724A4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 err="1"/>
              <a:t>Potencial</a:t>
            </a:r>
            <a:r>
              <a:rPr lang="en-US" sz="3600" b="1" dirty="0"/>
              <a:t> </a:t>
            </a:r>
            <a:r>
              <a:rPr lang="en-US" sz="3600" b="1" dirty="0" err="1"/>
              <a:t>comercial</a:t>
            </a:r>
            <a:endParaRPr lang="en-US" sz="36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Marcador de contenido 1">
            <a:extLst>
              <a:ext uri="{FF2B5EF4-FFF2-40B4-BE49-F238E27FC236}">
                <a16:creationId xmlns:a16="http://schemas.microsoft.com/office/drawing/2014/main" id="{39AF33AA-84BE-2304-B3EB-09A54FB6AE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962346"/>
              </p:ext>
            </p:extLst>
          </p:nvPr>
        </p:nvGraphicFramePr>
        <p:xfrm>
          <a:off x="578577" y="2136937"/>
          <a:ext cx="4282983" cy="3378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 descr="Mapa&#10;&#10;Descripción generada automáticamente">
            <a:extLst>
              <a:ext uri="{FF2B5EF4-FFF2-40B4-BE49-F238E27FC236}">
                <a16:creationId xmlns:a16="http://schemas.microsoft.com/office/drawing/2014/main" id="{E6268B01-EB5D-38AB-EDCD-8B199215CA6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-1340"/>
          <a:stretch/>
        </p:blipFill>
        <p:spPr>
          <a:xfrm>
            <a:off x="5065005" y="20658"/>
            <a:ext cx="7059568" cy="680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16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65D2C3-EBFC-6B19-070D-B413955EB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s-MX" sz="4800" b="1" dirty="0"/>
              <a:t>Situación actual del litio en México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Marcador de contenido 3">
            <a:extLst>
              <a:ext uri="{FF2B5EF4-FFF2-40B4-BE49-F238E27FC236}">
                <a16:creationId xmlns:a16="http://schemas.microsoft.com/office/drawing/2014/main" id="{3EF5963E-80A1-EBD1-2EF2-B9C97560B7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7473082"/>
              </p:ext>
            </p:extLst>
          </p:nvPr>
        </p:nvGraphicFramePr>
        <p:xfrm>
          <a:off x="5231757" y="81870"/>
          <a:ext cx="6315178" cy="6017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8091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D405577A-0707-4CB0-3FD2-0236724A4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400" b="1" dirty="0"/>
              <a:t>China </a:t>
            </a:r>
            <a:r>
              <a:rPr lang="en-US" sz="3400" b="1" dirty="0" err="1"/>
              <a:t>en</a:t>
            </a:r>
            <a:r>
              <a:rPr lang="en-US" sz="3400" b="1" dirty="0"/>
              <a:t> </a:t>
            </a:r>
            <a:r>
              <a:rPr lang="en-US" sz="3400" b="1" dirty="0" err="1"/>
              <a:t>Bacanora</a:t>
            </a:r>
            <a:r>
              <a:rPr lang="en-US" sz="3400" b="1" dirty="0"/>
              <a:t> Lithium y </a:t>
            </a:r>
            <a:r>
              <a:rPr lang="en-US" sz="3400" b="1" dirty="0" err="1"/>
              <a:t>los</a:t>
            </a:r>
            <a:r>
              <a:rPr lang="en-US" sz="3400" b="1" dirty="0"/>
              <a:t> </a:t>
            </a:r>
            <a:r>
              <a:rPr lang="en-US" sz="3400" b="1" dirty="0" err="1"/>
              <a:t>proyectos</a:t>
            </a:r>
            <a:r>
              <a:rPr lang="en-US" sz="3400" b="1" dirty="0"/>
              <a:t> </a:t>
            </a:r>
            <a:r>
              <a:rPr lang="en-US" sz="3400" b="1" dirty="0" err="1"/>
              <a:t>activos</a:t>
            </a:r>
            <a:r>
              <a:rPr lang="en-US" sz="3400" b="1" dirty="0"/>
              <a:t> de </a:t>
            </a:r>
            <a:r>
              <a:rPr lang="en-US" sz="3400" b="1" dirty="0" err="1"/>
              <a:t>litio</a:t>
            </a:r>
            <a:r>
              <a:rPr lang="en-US" sz="3400" b="1" dirty="0"/>
              <a:t> </a:t>
            </a:r>
            <a:r>
              <a:rPr lang="en-US" sz="3400" b="1" dirty="0" err="1"/>
              <a:t>en</a:t>
            </a:r>
            <a:r>
              <a:rPr lang="en-US" sz="3400" b="1" dirty="0"/>
              <a:t> México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Marcador de contenido 14" descr="Mapa&#10;&#10;Descripción generada automáticamente">
            <a:extLst>
              <a:ext uri="{FF2B5EF4-FFF2-40B4-BE49-F238E27FC236}">
                <a16:creationId xmlns:a16="http://schemas.microsoft.com/office/drawing/2014/main" id="{176120CE-DA92-9008-4649-5A4341A4D1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7753" r="19776" b="-2"/>
          <a:stretch/>
        </p:blipFill>
        <p:spPr>
          <a:xfrm>
            <a:off x="5197131" y="27432"/>
            <a:ext cx="6994868" cy="6802501"/>
          </a:xfrm>
          <a:prstGeom prst="rect">
            <a:avLst/>
          </a:prstGeom>
        </p:spPr>
      </p:pic>
      <p:graphicFrame>
        <p:nvGraphicFramePr>
          <p:cNvPr id="13" name="Marcador de contenido 12">
            <a:extLst>
              <a:ext uri="{FF2B5EF4-FFF2-40B4-BE49-F238E27FC236}">
                <a16:creationId xmlns:a16="http://schemas.microsoft.com/office/drawing/2014/main" id="{D932540C-CAAC-CA7B-33D3-26B5E914BE1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10891333"/>
              </p:ext>
            </p:extLst>
          </p:nvPr>
        </p:nvGraphicFramePr>
        <p:xfrm>
          <a:off x="355196" y="2330505"/>
          <a:ext cx="4607570" cy="3979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9208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72" name="Rectangle 6171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ajo la lupa: el negocio del litio de China en Argentina y Chile -  BNamericas">
            <a:extLst>
              <a:ext uri="{FF2B5EF4-FFF2-40B4-BE49-F238E27FC236}">
                <a16:creationId xmlns:a16="http://schemas.microsoft.com/office/drawing/2014/main" id="{A44A4DCA-7415-185A-7461-1A9C8F2B0A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84" r="-2" b="14237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9D153A8-2863-C40B-4A76-7EF800F5C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9" r="-2" b="582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6174" name="Freeform: Shape 6173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176" name="Freeform: Shape 6175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BCA6219-5E87-4F7D-A59D-356641E67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 fontScale="90000"/>
          </a:bodyPr>
          <a:lstStyle/>
          <a:p>
            <a:r>
              <a:rPr lang="es-MX" sz="3400" b="1" dirty="0">
                <a:latin typeface="Arial" panose="020B0604020202020204" pitchFamily="34" charset="0"/>
                <a:ea typeface="Calibri" panose="020F0502020204030204" pitchFamily="34" charset="0"/>
              </a:rPr>
              <a:t>Relevancia del litio mexicano para China</a:t>
            </a:r>
            <a:br>
              <a:rPr lang="es-MX" sz="3400" b="1" dirty="0"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s-MX" sz="3400" dirty="0"/>
          </a:p>
        </p:txBody>
      </p:sp>
      <p:sp>
        <p:nvSpPr>
          <p:cNvPr id="6178" name="Rectangle 6177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6180" name="Rectangle 6179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82" name="Rectangle 6181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8A98DF-45AB-4681-A06F-4571EC3A2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AutoNum type="arabicPeriod"/>
            </a:pPr>
            <a:r>
              <a:rPr lang="es-MX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 geopolítico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Consolidación de liderazgo en la extracción y producción de litio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Enclave comercial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26412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61FFD9-05C5-1992-3430-E0D71BC08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Más </a:t>
            </a:r>
            <a:r>
              <a:rPr lang="en-US" sz="5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allá</a:t>
            </a:r>
            <a:r>
              <a:rPr lang="en-US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la </a:t>
            </a:r>
            <a:r>
              <a:rPr lang="en-US" sz="5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extracción</a:t>
            </a:r>
            <a:r>
              <a:rPr lang="en-US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5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litio</a:t>
            </a:r>
            <a:r>
              <a:rPr lang="en-US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5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los</a:t>
            </a:r>
            <a:r>
              <a:rPr lang="en-US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interese</a:t>
            </a:r>
            <a:r>
              <a:rPr lang="en-US" sz="5200" b="1" dirty="0" err="1"/>
              <a:t>s</a:t>
            </a:r>
            <a:r>
              <a:rPr lang="en-US" sz="5200" b="1" dirty="0"/>
              <a:t> chinos </a:t>
            </a:r>
            <a:r>
              <a:rPr lang="en-US" sz="5200" b="1" dirty="0" err="1"/>
              <a:t>en</a:t>
            </a:r>
            <a:r>
              <a:rPr lang="en-US" sz="5200" b="1" dirty="0"/>
              <a:t> México</a:t>
            </a:r>
            <a:endParaRPr lang="en-US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Tesla vs. BYD: Could Tesla Fall to Number Two?">
            <a:extLst>
              <a:ext uri="{FF2B5EF4-FFF2-40B4-BE49-F238E27FC236}">
                <a16:creationId xmlns:a16="http://schemas.microsoft.com/office/drawing/2014/main" id="{BFD9A17B-8E5A-4119-6762-ED463C74F0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6" r="13157" b="-1"/>
          <a:stretch/>
        </p:blipFill>
        <p:spPr bwMode="auto">
          <a:xfrm>
            <a:off x="198741" y="2410448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902291B-C15F-3D21-0C8F-A87D5244DF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51" r="13436" b="3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  <p:sp>
        <p:nvSpPr>
          <p:cNvPr id="4" name="AutoShape 4" descr="BYD vs. Tesla: Una Comparativa Tecnológica de Dos Gigantes de los Autos  Eléctricos - Revista Futuro">
            <a:extLst>
              <a:ext uri="{FF2B5EF4-FFF2-40B4-BE49-F238E27FC236}">
                <a16:creationId xmlns:a16="http://schemas.microsoft.com/office/drawing/2014/main" id="{A77002B3-9044-62A5-7BF1-87AE3486B5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97390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375</Words>
  <Application>Microsoft Office PowerPoint</Application>
  <PresentationFormat>Panorámica</PresentationFormat>
  <Paragraphs>49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La falsa promesa del litio en México</vt:lpstr>
      <vt:lpstr>¿Por qué es tan importante el litio?</vt:lpstr>
      <vt:lpstr>Cadena de producción litio</vt:lpstr>
      <vt:lpstr>Situación del litio en México</vt:lpstr>
      <vt:lpstr>Potencial comercial</vt:lpstr>
      <vt:lpstr>Situación actual del litio en México</vt:lpstr>
      <vt:lpstr>China en Bacanora Lithium y los proyectos activos de litio en México</vt:lpstr>
      <vt:lpstr>Relevancia del litio mexicano para China </vt:lpstr>
      <vt:lpstr>Más allá de la extracción de litio, los intereses chinos en México</vt:lpstr>
      <vt:lpstr>Costos ocultos de la minería de litio </vt:lpstr>
      <vt:lpstr>Presentación de PowerPoint</vt:lpstr>
      <vt:lpstr>Muchas gracias    correo: gioconda15@gmail.com    https://www.researchgate.net/profile/Aleida-Azamar-Alonso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Autor</dc:creator>
  <cp:lastModifiedBy>AUTOR</cp:lastModifiedBy>
  <cp:revision>13</cp:revision>
  <dcterms:created xsi:type="dcterms:W3CDTF">2022-10-25T18:22:14Z</dcterms:created>
  <dcterms:modified xsi:type="dcterms:W3CDTF">2024-05-28T20:24:35Z</dcterms:modified>
</cp:coreProperties>
</file>