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78" r:id="rId3"/>
    <p:sldId id="267" r:id="rId4"/>
    <p:sldId id="268" r:id="rId5"/>
    <p:sldId id="269" r:id="rId6"/>
    <p:sldId id="270" r:id="rId7"/>
    <p:sldId id="286" r:id="rId8"/>
    <p:sldId id="290" r:id="rId9"/>
    <p:sldId id="279" r:id="rId10"/>
    <p:sldId id="289" r:id="rId11"/>
    <p:sldId id="291" r:id="rId12"/>
    <p:sldId id="287" r:id="rId13"/>
    <p:sldId id="280" r:id="rId14"/>
    <p:sldId id="281" r:id="rId15"/>
  </p:sldIdLst>
  <p:sldSz cx="12192000" cy="6858000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C0B9"/>
    <a:srgbClr val="A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31"/>
    <p:restoredTop sz="76122"/>
  </p:normalViewPr>
  <p:slideViewPr>
    <p:cSldViewPr snapToGrid="0">
      <p:cViewPr>
        <p:scale>
          <a:sx n="97" d="100"/>
          <a:sy n="97" d="100"/>
        </p:scale>
        <p:origin x="144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3F1CC-88A5-F344-8D7A-77F146354758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B60B-E94A-BB43-860E-274938CEAF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13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7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Capítulo 4 habla de la implementación de las directrices y el rol que debe juga r la CCCMC:  diseminarlas ampliamente; capacitar a las empresas; evaluar el desempeño de CSR de las empresas chinas.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1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8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9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2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5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0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3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2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EC" sz="1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9B60B-E94A-BB43-860E-274938CEAF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8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17D-5362-52B0-F9C8-3E6B12346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A27AF-A116-7469-7354-4F5DDEDBD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7FBF-9076-4E3F-3D49-0B27CF81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E96D-8DEF-9833-1D10-92ADE237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81B3-81DE-981D-42AE-40AFF580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AE70-8A2A-9EC1-5200-510D2ABE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5B8B5-CCDD-C5B7-7FC4-65F1D2F01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A76E-A5C4-2505-6E61-5869C079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69F3D-B6C2-779C-7931-E08E781F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9FE0-C1AC-1D09-E49F-CE7A0168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CAEF6-0E83-59DB-BF00-371F37BA5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DAAF4-EECC-E42D-C6DA-8EB20F7D3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6AEC5-DFD9-F548-96C6-41002D25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7B891-4BAD-6ADE-714D-909DDEEE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867D7-9819-267B-E289-94D7DB81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A234-0D79-1F27-FFC1-401FDEBB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9C63-243A-9C06-B748-73B31AA1B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48EC5-B810-1A8A-85FB-A0EA5C11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42014-7FE6-545C-81CE-2FF6E7AF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EE4F-EACB-D8F1-3367-7B5FEB61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A694-F109-CBE3-5347-67EA016F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158B9-3299-6BE0-4C77-02F762A2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E355-2D02-3EE7-801B-8A58A96B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A789B-0992-1B4D-D9FD-8976425A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479B-AC23-E9AB-170B-64D5D5CA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1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CCA0-0C91-3989-2539-A125A3C8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9CE4-051B-6258-3D0E-9C392CBDB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EE6FA-D314-8698-8A66-11D6D063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C9590-1533-9B9F-7CC3-EC836A69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F6D7B-2378-1F2A-85FC-DAD4CC78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BE168-CD38-E16C-EC26-808E46C5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C46D-ECCD-52B1-35EB-1EA3525A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9D0C8-119E-B049-3097-BBB546E49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164C-84D5-03AC-BDA6-D2D580375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D6373-9CE1-B935-36D7-30DFCCA35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CAFED-5D2E-F084-D230-D0A9BA3B0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2570E-2C17-7B12-7EDB-DA621E3E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33D87-BF25-EC1E-49AE-755371D8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544BF-9675-CA98-D498-3BD85CA5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2B32-9A22-663E-9701-7022931F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0A0AD-9186-353E-7555-0EB0FBB3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00BE9-7A67-029E-350D-5C67C459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88544-CDFC-4D62-206E-C0E0C2A3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93538-A7F4-2D39-32AA-5B756FCE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5BE83-D803-F075-5BD8-0D9D85E7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0DEB3-6232-39B1-86C8-35D8921F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C989-8167-794F-841A-8F6BF7E1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0C900-DBCC-2F22-04E3-663CABE2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8D040-98E7-C778-7272-64B8A64EB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18206-BAC6-A7F8-CACE-616F4ED9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015E1-772C-6994-7E48-0B02E71A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B9543-E992-D57D-76C1-0893738E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C459-FAA0-D28C-1872-EC012EEE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31EF3-73F8-AC73-8A4F-BF8B6F35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E55B9-E131-F511-5994-66514365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B6DFB-B459-4E67-C9AD-CF20DBCD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30A97-3377-4649-1CE5-C4F79E85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13BE4-40F9-DB12-EAA9-260B5DA1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B3B0E-9298-2C3B-0C59-890450FE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7D04B-F5A4-A02E-C343-BCEAB350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27E4B-8DB0-944C-D84F-B8CFCC7A4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B60F-CE2A-DC44-8185-11A82CF07C07}" type="datetimeFigureOut">
              <a:rPr lang="en-US" smtClean="0"/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1363C-703A-2798-E688-5F431EEB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ED5E-EE6A-BBDF-24C5-85B86F801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9964-EE96-324C-8F25-C79455BA07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729EE1-2448-B642-8CFD-00A7AB021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12191999" cy="6703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BD83413-1D21-C94F-BC59-1191F9F5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974" y="5265314"/>
            <a:ext cx="1685026" cy="15926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BA4A048-EB55-E64D-AB8E-11793D50FED3}"/>
              </a:ext>
            </a:extLst>
          </p:cNvPr>
          <p:cNvSpPr txBox="1"/>
          <p:nvPr/>
        </p:nvSpPr>
        <p:spPr>
          <a:xfrm>
            <a:off x="310551" y="3088257"/>
            <a:ext cx="8390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Avenir Book" panose="02000503020000020003" pitchFamily="2" charset="0"/>
              </a:rPr>
              <a:t>La importancia de las directrices socioambientales </a:t>
            </a:r>
          </a:p>
          <a:p>
            <a:r>
              <a:rPr lang="es-EC" sz="2400" b="1" dirty="0">
                <a:solidFill>
                  <a:schemeClr val="bg1"/>
                </a:solidFill>
                <a:latin typeface="Avenir Book" panose="02000503020000020003" pitchFamily="2" charset="0"/>
              </a:rPr>
              <a:t>chinas en el sector minero</a:t>
            </a:r>
          </a:p>
          <a:p>
            <a:endParaRPr lang="es-BO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s-BO" b="1" dirty="0">
                <a:solidFill>
                  <a:schemeClr val="bg1"/>
                </a:solidFill>
                <a:latin typeface="Avenir Book" panose="02000503020000020003" pitchFamily="2" charset="0"/>
              </a:rPr>
              <a:t>Paulina Garzón, Directora LAS</a:t>
            </a:r>
          </a:p>
          <a:p>
            <a:endParaRPr lang="es-BO" b="1" dirty="0">
              <a:latin typeface="Avenir Heavy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58A79-A85D-04F7-6D85-0003B5830D99}"/>
              </a:ext>
            </a:extLst>
          </p:cNvPr>
          <p:cNvSpPr txBox="1"/>
          <p:nvPr/>
        </p:nvSpPr>
        <p:spPr>
          <a:xfrm>
            <a:off x="514350" y="1108378"/>
            <a:ext cx="7715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venir" panose="02000503020000020003" pitchFamily="2" charset="0"/>
              </a:rPr>
              <a:t>El rol de china en la extracción del litio en </a:t>
            </a:r>
          </a:p>
          <a:p>
            <a:r>
              <a:rPr lang="es-ES" sz="2000" b="1" dirty="0">
                <a:latin typeface="Avenir" panose="02000503020000020003" pitchFamily="2" charset="0"/>
              </a:rPr>
              <a:t>América  Latina: Aspectos y retos </a:t>
            </a:r>
          </a:p>
          <a:p>
            <a:r>
              <a:rPr lang="es-ES_tradnl" sz="2000" b="1" noProof="1">
                <a:latin typeface="Avenir" panose="02000503020000020003" pitchFamily="2" charset="0"/>
              </a:rPr>
              <a:t>socioambientales</a:t>
            </a:r>
            <a:r>
              <a:rPr lang="es-ES" sz="2000" b="1" dirty="0">
                <a:latin typeface="Avenir" panose="02000503020000020003" pitchFamily="2" charset="0"/>
              </a:rPr>
              <a:t>, tecnológicos y geopolíticos</a:t>
            </a:r>
          </a:p>
          <a:p>
            <a:endParaRPr lang="es-EC" dirty="0">
              <a:latin typeface="Avenir" panose="02000503020000020003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654742-A073-F14F-B77D-4C8C2E51F178}"/>
              </a:ext>
            </a:extLst>
          </p:cNvPr>
          <p:cNvSpPr txBox="1"/>
          <p:nvPr/>
        </p:nvSpPr>
        <p:spPr>
          <a:xfrm>
            <a:off x="272809" y="5319117"/>
            <a:ext cx="7956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venir Book" panose="02000503020000020003" pitchFamily="2" charset="0"/>
              </a:rPr>
              <a:t>Encuentro internacional organizado por CEDIB y LAS </a:t>
            </a:r>
          </a:p>
          <a:p>
            <a:r>
              <a:rPr lang="es-ES" sz="1600" dirty="0">
                <a:latin typeface="Avenir Book" panose="02000503020000020003" pitchFamily="2" charset="0"/>
              </a:rPr>
              <a:t>La Paz, 29 mayo de 2024</a:t>
            </a:r>
            <a:endParaRPr lang="es-EC" sz="1600" dirty="0">
              <a:latin typeface="Avenir Book" panose="02000503020000020003" pitchFamily="2" charset="0"/>
            </a:endParaRP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518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EC" sz="2600" dirty="0">
                <a:solidFill>
                  <a:schemeClr val="bg1"/>
                </a:solidFill>
                <a:latin typeface="Avenir" panose="02000503020000020003" pitchFamily="2" charset="0"/>
              </a:rPr>
              <a:t>Mecanismo de Mediación y Consulta para la Industria Minera </a:t>
            </a:r>
            <a:br>
              <a:rPr lang="es-EC" sz="2600" dirty="0">
                <a:solidFill>
                  <a:schemeClr val="bg1"/>
                </a:solidFill>
                <a:latin typeface="Avenir" panose="02000503020000020003" pitchFamily="2" charset="0"/>
              </a:rPr>
            </a:br>
            <a:r>
              <a:rPr lang="es-EC" sz="2600" dirty="0">
                <a:solidFill>
                  <a:schemeClr val="bg1"/>
                </a:solidFill>
                <a:latin typeface="Avenir" panose="02000503020000020003" pitchFamily="2" charset="0"/>
              </a:rPr>
              <a:t>y la Cadena de Valor para las Empresas Mineras Chinas</a:t>
            </a:r>
            <a:endParaRPr lang="es-BO" sz="26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581CF4-516F-C041-A4E4-7CF63F589A87}"/>
              </a:ext>
            </a:extLst>
          </p:cNvPr>
          <p:cNvSpPr txBox="1"/>
          <p:nvPr/>
        </p:nvSpPr>
        <p:spPr>
          <a:xfrm>
            <a:off x="4890052" y="1567543"/>
            <a:ext cx="6473795" cy="49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Principios</a:t>
            </a:r>
            <a:r>
              <a:rPr lang="es-EC" sz="1600" dirty="0">
                <a:latin typeface="Avenir Book" panose="02000503020000020003" pitchFamily="2" charset="0"/>
              </a:rPr>
              <a:t> – “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legitimidad, accesibilidad, predictibilidad, equidad, transparencia, compatibilidad con los derechos…”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A quién sirve </a:t>
            </a:r>
            <a:r>
              <a:rPr lang="es-EC" sz="1600" dirty="0">
                <a:latin typeface="Avenir Book" panose="02000503020000020003" pitchFamily="2" charset="0"/>
              </a:rPr>
              <a:t>– 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comunidades; organizaciones sociales; personas; empresas y promulgadores de estándares.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Quienes deben implementarlas 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principalmente a las empresas que son parte de la CCCMC y de la Iniciativa de Minerales Críticos Responsables.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Estándares</a:t>
            </a:r>
            <a:r>
              <a:rPr lang="es-EC" sz="16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1600" dirty="0">
                <a:latin typeface="Avenir Book" panose="02000503020000020003" pitchFamily="2" charset="0"/>
              </a:rPr>
              <a:t>– 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directrices chinas para el sector minero y varios estándares internacionales (Principios Rectores ONU, documentos de OIT y OCDE, etc.)</a:t>
            </a:r>
          </a:p>
          <a:p>
            <a:endParaRPr lang="es-EC" dirty="0"/>
          </a:p>
        </p:txBody>
      </p:sp>
      <p:pic>
        <p:nvPicPr>
          <p:cNvPr id="7" name="Picture 1" descr="page11image54857376">
            <a:extLst>
              <a:ext uri="{FF2B5EF4-FFF2-40B4-BE49-F238E27FC236}">
                <a16:creationId xmlns:a16="http://schemas.microsoft.com/office/drawing/2014/main" id="{ECE1A76F-0B11-6DBA-A664-759D0E35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7" y="1567543"/>
            <a:ext cx="3212390" cy="22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3A362C-6C7F-2046-4554-F8A793339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AD0F5E-A464-6C7A-3757-E0C515635C08}"/>
              </a:ext>
            </a:extLst>
          </p:cNvPr>
          <p:cNvSpPr txBox="1"/>
          <p:nvPr/>
        </p:nvSpPr>
        <p:spPr>
          <a:xfrm>
            <a:off x="865238" y="4119716"/>
            <a:ext cx="3441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Contiene siete capítulos: reglas generales; estructura; presentación y aceptación de solicitudes; proceso de mediación y consulta; plan de resoluciones; protección de derechos y apoyo y disposiciones complementarias</a:t>
            </a:r>
            <a:r>
              <a:rPr lang="es-EC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73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Mecanismo de Mediación y Consulta para la Industria Minera </a:t>
            </a:r>
            <a:b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</a:br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y la Cadena de Valor para las Empresas Mineras Chinas</a:t>
            </a:r>
            <a:endParaRPr lang="es-BO" sz="2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581CF4-516F-C041-A4E4-7CF63F589A87}"/>
              </a:ext>
            </a:extLst>
          </p:cNvPr>
          <p:cNvSpPr txBox="1"/>
          <p:nvPr/>
        </p:nvSpPr>
        <p:spPr>
          <a:xfrm>
            <a:off x="4866968" y="1297858"/>
            <a:ext cx="688257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es-EC" sz="1600" b="1" dirty="0">
              <a:solidFill>
                <a:srgbClr val="65C0B9"/>
              </a:solidFill>
              <a:latin typeface="Avenir Book" panose="02000503020000020003" pitchFamily="2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Objetivo </a:t>
            </a: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- “F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acilitar la resolución de disputas a través de comunicación, consulta y mediación efectivas entre las partes interesadas en la industria minera y las cadenas de suministro de minerales”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Estructura</a:t>
            </a:r>
            <a:r>
              <a:rPr lang="es-EC" sz="1600" b="1" dirty="0">
                <a:latin typeface="Avenir Book" panose="02000503020000020003" pitchFamily="2" charset="0"/>
              </a:rPr>
              <a:t> – 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Secretaría; Comité de partes interesadas; Recursos de apoyo.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Formas de intervención 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Diálogo bilateral; Mediación interna; Mediación externa. Resultado: Plan de Resolución.</a:t>
            </a:r>
            <a:endParaRPr lang="es-EC" sz="1600" dirty="0">
              <a:latin typeface="Avenir Book" panose="02000503020000020003" pitchFamily="2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Confidencialidad</a:t>
            </a:r>
            <a:r>
              <a:rPr lang="es-EC" sz="16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1600" dirty="0">
                <a:latin typeface="Avenir Book" panose="02000503020000020003" pitchFamily="2" charset="0"/>
              </a:rPr>
              <a:t>– No se aceptan aplicaciones anónimas pero se pude solicitar confidencilidad.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Obligatoriedad</a:t>
            </a:r>
            <a:r>
              <a:rPr lang="es-EC" sz="16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1600" dirty="0">
                <a:latin typeface="Avenir Book" panose="02000503020000020003" pitchFamily="2" charset="0"/>
              </a:rPr>
              <a:t>– El demandado no está obligado a participar ni a aceptar el Plan de Resolución.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Costos</a:t>
            </a:r>
            <a:r>
              <a:rPr lang="es-EC" sz="16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1600" dirty="0">
                <a:latin typeface="Avenir Book" panose="02000503020000020003" pitchFamily="2" charset="0"/>
              </a:rPr>
              <a:t>– Las partes asumen los costos pero hay posibilidades de buscar apoyo para quienes más lo necesiten.</a:t>
            </a:r>
            <a:endParaRPr lang="es-EC" sz="1600" dirty="0">
              <a:solidFill>
                <a:srgbClr val="65C0B9"/>
              </a:solidFill>
              <a:latin typeface="Avenir Book" panose="02000503020000020003" pitchFamily="2" charset="0"/>
            </a:endParaRPr>
          </a:p>
          <a:p>
            <a:endParaRPr lang="es-EC" dirty="0"/>
          </a:p>
        </p:txBody>
      </p:sp>
      <p:pic>
        <p:nvPicPr>
          <p:cNvPr id="6" name="Picture 1" descr="page11image54857376">
            <a:extLst>
              <a:ext uri="{FF2B5EF4-FFF2-40B4-BE49-F238E27FC236}">
                <a16:creationId xmlns:a16="http://schemas.microsoft.com/office/drawing/2014/main" id="{B272952F-152C-9F7E-6B3D-231B5897D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" y="1710813"/>
            <a:ext cx="3212390" cy="22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87DD93-89C3-4941-D913-2FD1C8E1D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1B9EB2-6559-5598-1C9D-8B7211A21184}"/>
              </a:ext>
            </a:extLst>
          </p:cNvPr>
          <p:cNvSpPr txBox="1"/>
          <p:nvPr/>
        </p:nvSpPr>
        <p:spPr>
          <a:xfrm>
            <a:off x="786581" y="4139381"/>
            <a:ext cx="3212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venir Book" panose="02000503020000020003" pitchFamily="2" charset="0"/>
              </a:rPr>
              <a:t>Los particulares, las comunidades y otros afectados pueden presentar una petición al Mecanismo de Mediación y Consulta por correo electrónico (leliayanlingli@globalrci.org)</a:t>
            </a:r>
          </a:p>
        </p:txBody>
      </p:sp>
    </p:spTree>
    <p:extLst>
      <p:ext uri="{BB962C8B-B14F-4D97-AF65-F5344CB8AC3E}">
        <p14:creationId xmlns:p14="http://schemas.microsoft.com/office/powerpoint/2010/main" val="55741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BO" sz="3200" b="1" dirty="0">
                <a:solidFill>
                  <a:schemeClr val="bg1"/>
                </a:solidFill>
              </a:rPr>
              <a:t>Observaciones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B43F1E3-F2D8-A84B-BAEA-9F275853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24" y="1537398"/>
            <a:ext cx="4943789" cy="463956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s-BO" sz="1600" b="1" dirty="0">
                <a:latin typeface="Avenir Book" panose="02000503020000020003" pitchFamily="2" charset="0"/>
              </a:rPr>
              <a:t>CCCMC</a:t>
            </a:r>
            <a:r>
              <a:rPr lang="es-BO" sz="1600" dirty="0">
                <a:latin typeface="Avenir Book" panose="02000503020000020003" pitchFamily="2" charset="0"/>
              </a:rPr>
              <a:t> - Actor “relevante”, “proactivo” y con apertura para dialogar.</a:t>
            </a: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s-BO" sz="1600" b="1" dirty="0">
                <a:latin typeface="Avenir Book" panose="02000503020000020003" pitchFamily="2" charset="0"/>
              </a:rPr>
              <a:t>Directrices</a:t>
            </a:r>
            <a:r>
              <a:rPr lang="es-BO" sz="1600" dirty="0">
                <a:latin typeface="Avenir Book" panose="02000503020000020003" pitchFamily="2" charset="0"/>
              </a:rPr>
              <a:t> - Indican que las empresas chinas tienen responsabilidades ambientales y sociales.</a:t>
            </a: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s-BO" sz="1600" b="1" dirty="0">
                <a:latin typeface="Avenir Book" panose="02000503020000020003" pitchFamily="2" charset="0"/>
              </a:rPr>
              <a:t>Mecanismo -</a:t>
            </a:r>
            <a:r>
              <a:rPr lang="es-BO" sz="1600" dirty="0">
                <a:latin typeface="Avenir Book" panose="02000503020000020003" pitchFamily="2" charset="0"/>
              </a:rPr>
              <a:t> Indica emergencia conceptos de rendición de cuentas en China (sector minero y financiero) aunque no son vinculantes si son accesibles. </a:t>
            </a: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s-BO" sz="1600" b="1" dirty="0">
                <a:latin typeface="Avenir Book" panose="02000503020000020003" pitchFamily="2" charset="0"/>
              </a:rPr>
              <a:t>Grupos sociales – </a:t>
            </a:r>
            <a:r>
              <a:rPr lang="es-BO" sz="1600" dirty="0">
                <a:latin typeface="Avenir Book" panose="02000503020000020003" pitchFamily="2" charset="0"/>
              </a:rPr>
              <a:t>Ahora disponen de herramientas de incidencia frente a actores chinos.</a:t>
            </a:r>
          </a:p>
          <a:p>
            <a:pPr marL="0" indent="0">
              <a:buNone/>
            </a:pPr>
            <a:endParaRPr lang="es-BO" sz="16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s-BO" sz="2400" dirty="0"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s-BO" sz="2400" dirty="0">
              <a:solidFill>
                <a:schemeClr val="tx1">
                  <a:lumMod val="50000"/>
                  <a:lumOff val="50000"/>
                </a:schemeClr>
              </a:solidFill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s-BO" sz="1200" dirty="0">
              <a:solidFill>
                <a:schemeClr val="tx1">
                  <a:lumMod val="50000"/>
                  <a:lumOff val="50000"/>
                </a:schemeClr>
              </a:solidFill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s-BO" sz="1200" dirty="0">
              <a:solidFill>
                <a:schemeClr val="tx1">
                  <a:lumMod val="50000"/>
                  <a:lumOff val="50000"/>
                </a:schemeClr>
              </a:solidFill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s-BO" sz="2400" dirty="0">
              <a:latin typeface="Avenir" panose="02000503020000020003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F0B22F2-0210-F1EE-DF88-4DDD24FEF221}"/>
              </a:ext>
            </a:extLst>
          </p:cNvPr>
          <p:cNvSpPr txBox="1"/>
          <p:nvPr/>
        </p:nvSpPr>
        <p:spPr>
          <a:xfrm>
            <a:off x="484899" y="1999878"/>
            <a:ext cx="5302951" cy="30181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5" descr="page2image54895552">
            <a:extLst>
              <a:ext uri="{FF2B5EF4-FFF2-40B4-BE49-F238E27FC236}">
                <a16:creationId xmlns:a16="http://schemas.microsoft.com/office/drawing/2014/main" id="{679CFE34-2E02-5D83-349B-D5BDAAF5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63" y="2622619"/>
            <a:ext cx="4472432" cy="215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E1FCAC-13F3-1B80-C6AD-53D36726E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BO" sz="3200" b="1" dirty="0">
                <a:solidFill>
                  <a:schemeClr val="bg1"/>
                </a:solidFill>
              </a:rPr>
              <a:t>Recomendaciones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B43F1E3-F2D8-A84B-BAEA-9F275853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617785"/>
            <a:ext cx="4700735" cy="45591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s-BO" sz="1800" b="1" dirty="0">
                <a:latin typeface="Avenir Book" panose="02000503020000020003" pitchFamily="2" charset="0"/>
              </a:rPr>
              <a:t>Popularizar</a:t>
            </a:r>
            <a:r>
              <a:rPr lang="es-BO" sz="1800" dirty="0">
                <a:latin typeface="Avenir Book" panose="02000503020000020003" pitchFamily="2" charset="0"/>
              </a:rPr>
              <a:t> las directrices entre todas las partes interesadas.</a:t>
            </a: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s-BO" sz="1800" b="1" dirty="0">
                <a:latin typeface="Avenir Book" panose="02000503020000020003" pitchFamily="2" charset="0"/>
              </a:rPr>
              <a:t>Demandar </a:t>
            </a:r>
            <a:r>
              <a:rPr lang="es-BO" sz="1800" dirty="0">
                <a:latin typeface="Avenir Book" panose="02000503020000020003" pitchFamily="2" charset="0"/>
              </a:rPr>
              <a:t>su cumplimiento – que sean parte del marco normativo de los proyectos.</a:t>
            </a: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s-BO" sz="1800" b="1" dirty="0">
                <a:latin typeface="Avenir Book" panose="02000503020000020003" pitchFamily="2" charset="0"/>
              </a:rPr>
              <a:t>Usar</a:t>
            </a:r>
            <a:r>
              <a:rPr lang="es-BO" sz="1800" dirty="0">
                <a:latin typeface="Avenir Book" panose="02000503020000020003" pitchFamily="2" charset="0"/>
              </a:rPr>
              <a:t> el Mecanismo de Medicación y Consulta.</a:t>
            </a:r>
          </a:p>
          <a:p>
            <a:pPr>
              <a:lnSpc>
                <a:spcPct val="150000"/>
              </a:lnSpc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s-BO" sz="1800" b="1" dirty="0">
                <a:latin typeface="Avenir Book" panose="02000503020000020003" pitchFamily="2" charset="0"/>
              </a:rPr>
              <a:t>Cultivar</a:t>
            </a:r>
            <a:r>
              <a:rPr lang="es-BO" sz="1800" dirty="0">
                <a:latin typeface="Avenir Book" panose="02000503020000020003" pitchFamily="2" charset="0"/>
              </a:rPr>
              <a:t> relaciones con la CCCMC.</a:t>
            </a:r>
          </a:p>
          <a:p>
            <a:pPr marL="0" indent="0">
              <a:buNone/>
            </a:pPr>
            <a:endParaRPr lang="es-BO" sz="2400" dirty="0"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s-BO" sz="2400" dirty="0">
              <a:latin typeface="Avenir" panose="02000503020000020003" pitchFamily="2" charset="0"/>
            </a:endParaRPr>
          </a:p>
          <a:p>
            <a:pPr marL="0" indent="0">
              <a:buNone/>
            </a:pPr>
            <a:endParaRPr lang="es-BO" sz="2400" dirty="0">
              <a:latin typeface="Avenir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D6148-A95C-6E75-A4C9-5EB2EC831C13}"/>
              </a:ext>
            </a:extLst>
          </p:cNvPr>
          <p:cNvSpPr txBox="1"/>
          <p:nvPr/>
        </p:nvSpPr>
        <p:spPr>
          <a:xfrm>
            <a:off x="6155519" y="2363162"/>
            <a:ext cx="5302951" cy="30181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page2image54895552">
            <a:extLst>
              <a:ext uri="{FF2B5EF4-FFF2-40B4-BE49-F238E27FC236}">
                <a16:creationId xmlns:a16="http://schemas.microsoft.com/office/drawing/2014/main" id="{B774A326-1CD2-63F3-B3E6-307DCDE5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2" y="2794776"/>
            <a:ext cx="4504758" cy="215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1B1E3C-31E7-F565-A3B4-2B7257959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1ECFF8-A9A9-9342-95A4-C712389BE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971" y="5532437"/>
            <a:ext cx="1586514" cy="133601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9342F4F-0FAC-2803-C97D-0F60BC39F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7093" y="2328548"/>
            <a:ext cx="7683500" cy="38417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A78DB6-C673-DB04-50A1-59572BD3A49E}"/>
              </a:ext>
            </a:extLst>
          </p:cNvPr>
          <p:cNvSpPr txBox="1"/>
          <p:nvPr/>
        </p:nvSpPr>
        <p:spPr>
          <a:xfrm>
            <a:off x="5998866" y="4235658"/>
            <a:ext cx="3436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dirty="0">
                <a:solidFill>
                  <a:srgbClr val="FFC000"/>
                </a:solidFill>
              </a:rPr>
              <a:t>GRACIAS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48C957-2B97-2486-E6DF-CB461F7FCE33}"/>
              </a:ext>
            </a:extLst>
          </p:cNvPr>
          <p:cNvSpPr txBox="1"/>
          <p:nvPr/>
        </p:nvSpPr>
        <p:spPr>
          <a:xfrm>
            <a:off x="2059913" y="502417"/>
            <a:ext cx="6913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65C0B9"/>
                </a:solidFill>
              </a:rPr>
              <a:t>P</a:t>
            </a:r>
            <a:r>
              <a:rPr lang="es-EC" b="1" dirty="0">
                <a:solidFill>
                  <a:srgbClr val="65C0B9"/>
                </a:solidFill>
                <a:latin typeface="Avenir Book" panose="02000503020000020003" pitchFamily="2" charset="0"/>
              </a:rPr>
              <a:t>aulina Garzón </a:t>
            </a:r>
          </a:p>
          <a:p>
            <a:r>
              <a:rPr lang="es-EC" dirty="0">
                <a:latin typeface="Avenir Book" panose="02000503020000020003" pitchFamily="2" charset="0"/>
              </a:rPr>
              <a:t>paulinag@latsustentable.org</a:t>
            </a:r>
          </a:p>
          <a:p>
            <a:endParaRPr lang="es-EC" dirty="0">
              <a:solidFill>
                <a:srgbClr val="65C0B9"/>
              </a:solidFill>
              <a:latin typeface="Avenir Book" panose="02000503020000020003" pitchFamily="2" charset="0"/>
            </a:endParaRPr>
          </a:p>
          <a:p>
            <a:r>
              <a:rPr lang="es-EC" b="1" dirty="0">
                <a:solidFill>
                  <a:srgbClr val="65C0B9"/>
                </a:solidFill>
                <a:latin typeface="Avenir Book" panose="02000503020000020003" pitchFamily="2" charset="0"/>
              </a:rPr>
              <a:t>Latinoamérica Sustentable</a:t>
            </a:r>
          </a:p>
          <a:p>
            <a:r>
              <a:rPr lang="es-EC" dirty="0">
                <a:latin typeface="Avenir Book" panose="02000503020000020003" pitchFamily="2" charset="0"/>
              </a:rPr>
              <a:t>latsustentable.org</a:t>
            </a:r>
          </a:p>
        </p:txBody>
      </p:sp>
    </p:spTree>
    <p:extLst>
      <p:ext uri="{BB962C8B-B14F-4D97-AF65-F5344CB8AC3E}">
        <p14:creationId xmlns:p14="http://schemas.microsoft.com/office/powerpoint/2010/main" val="73398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4229"/>
          </a:xfrm>
          <a:solidFill>
            <a:srgbClr val="65C0B6"/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s-BO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81C138-989D-C044-AF72-975BCF798EB2}"/>
              </a:ext>
            </a:extLst>
          </p:cNvPr>
          <p:cNvSpPr txBox="1"/>
          <p:nvPr/>
        </p:nvSpPr>
        <p:spPr>
          <a:xfrm>
            <a:off x="1610139" y="1966823"/>
            <a:ext cx="9241891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Sobre Latinoamérica Sustentable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Directrices para Responsabilidad Social en Inversiones Mineras Chinas en el Extranjero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Directrices para la Debida Diligencia en las Cadenas de Valor Responsable de la Minería China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Mecanismo de Mediación y Consulta para la Industria Minera y la Cadena de Valor de los Minerales para las Empresas Mineras Chinas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Observaciones y Recomendaciones</a:t>
            </a:r>
            <a:r>
              <a:rPr lang="es-EC" sz="2000" dirty="0">
                <a:solidFill>
                  <a:schemeClr val="bg1"/>
                </a:solidFill>
                <a:latin typeface="Avenir" panose="02000503020000020003" pitchFamily="2" charset="0"/>
              </a:rPr>
              <a:t>en </a:t>
            </a:r>
            <a:r>
              <a:rPr lang="es-EC" dirty="0">
                <a:solidFill>
                  <a:schemeClr val="bg1"/>
                </a:solidFill>
                <a:latin typeface="Avenir" panose="02000503020000020003" pitchFamily="2" charset="0"/>
              </a:rPr>
              <a:t>la las Cadenas de Valor Responsable de la Minería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5F0D7F-8C6E-BA2C-8BED-BA1A0C15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BO" sz="4000" b="1" dirty="0">
                <a:solidFill>
                  <a:schemeClr val="bg1"/>
                </a:solidFill>
              </a:rPr>
              <a:t>Latinoamérica Sustentable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1ECFF8-A9A9-9342-95A4-C712389BE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156" y="95723"/>
            <a:ext cx="964060" cy="811840"/>
          </a:xfrm>
          <a:prstGeom prst="rect">
            <a:avLst/>
          </a:prstGeom>
        </p:spPr>
      </p:pic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268C7C7C-CBFB-744F-B91D-315A1AC0E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690687"/>
            <a:ext cx="6009861" cy="38417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C99A68-FD6D-7644-8C7C-F2A2125122E2}"/>
              </a:ext>
            </a:extLst>
          </p:cNvPr>
          <p:cNvSpPr/>
          <p:nvPr/>
        </p:nvSpPr>
        <p:spPr>
          <a:xfrm>
            <a:off x="7195931" y="2454965"/>
            <a:ext cx="4124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cs typeface="Apple Chancery" panose="03020702040506060504" pitchFamily="66" charset="-79"/>
              </a:rPr>
              <a:t>Un poco de historia sobre LAS y porqué nos enfocamos en China</a:t>
            </a:r>
          </a:p>
        </p:txBody>
      </p:sp>
    </p:spTree>
    <p:extLst>
      <p:ext uri="{BB962C8B-B14F-4D97-AF65-F5344CB8AC3E}">
        <p14:creationId xmlns:p14="http://schemas.microsoft.com/office/powerpoint/2010/main" val="173688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BO" sz="2800" b="1" dirty="0">
                <a:solidFill>
                  <a:schemeClr val="bg1"/>
                </a:solidFill>
              </a:rPr>
              <a:t>Directrices ambientales y sociales chinas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D756EC16-DC80-0848-A833-6D15436C6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9622" y="1807939"/>
            <a:ext cx="2458697" cy="37755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37F776-6C68-CA45-A726-CB60966E39D7}"/>
              </a:ext>
            </a:extLst>
          </p:cNvPr>
          <p:cNvSpPr txBox="1"/>
          <p:nvPr/>
        </p:nvSpPr>
        <p:spPr>
          <a:xfrm>
            <a:off x="4511710" y="1517301"/>
            <a:ext cx="7136951" cy="4123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Fortalezas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Contenidos A&amp;S se vuelven parte del “mandato” empresarial.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Las cuestiones A&amp;S no son responsabilidad exclusiva de los países receptores de los proyectos.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La sociedad civil y la comunidad son reconocidas como partes interesadas.</a:t>
            </a:r>
          </a:p>
          <a:p>
            <a:pPr>
              <a:lnSpc>
                <a:spcPct val="150000"/>
              </a:lnSpc>
            </a:pPr>
            <a:endParaRPr lang="es-EC" sz="1600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Debilidades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No vinculantes y poco seguimiento.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Directrices son un </a:t>
            </a:r>
            <a:r>
              <a:rPr lang="es-EC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trabajo en progreso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Son prácticamente desconocidas.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0431E0-1508-8909-EDF3-101F60CC5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BO" sz="2800" b="1" dirty="0">
                <a:solidFill>
                  <a:schemeClr val="bg1"/>
                </a:solidFill>
              </a:rPr>
              <a:t>Directrices para el sector minero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B43F1E3-F2D8-A84B-BAEA-9F275853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817" y="1808922"/>
            <a:ext cx="6751982" cy="3877503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Directrices para Responsabilidad Social en Inversiones Mineras Chinas en el Extranjero, 2017.</a:t>
            </a:r>
          </a:p>
          <a:p>
            <a:pPr marL="3429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3429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Directrices para la Debida Diligencia en la las Cadenas de Valor Responsable de la Minería, 2022.</a:t>
            </a:r>
          </a:p>
          <a:p>
            <a:pPr marL="3429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3429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Mecanismo de Mediación y Consulta para la Industria Minera y la Cadena de Valor de los Minerales para las empresas mineras chinas que operan fuera de China, 2023.</a:t>
            </a:r>
          </a:p>
          <a:p>
            <a:pPr marL="0" indent="0">
              <a:buNone/>
            </a:pPr>
            <a:endParaRPr lang="es-B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1" descr="page11image54857376">
            <a:extLst>
              <a:ext uri="{FF2B5EF4-FFF2-40B4-BE49-F238E27FC236}">
                <a16:creationId xmlns:a16="http://schemas.microsoft.com/office/drawing/2014/main" id="{95F66157-C3D5-A626-7AA0-772FBA73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" y="2276061"/>
            <a:ext cx="3212390" cy="22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7B4B61-5608-205D-7633-1EA1FCCAA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29828"/>
          </a:xfrm>
          <a:solidFill>
            <a:srgbClr val="65C0B6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Directrices para la Responsabilidad Social de las </a:t>
            </a:r>
            <a:b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</a:br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Inversiones Mineras Chinas en el Extranjero</a:t>
            </a:r>
            <a:endParaRPr lang="es-BO" sz="2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B43F1E3-F2D8-A84B-BAEA-9F275853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484" y="1949379"/>
            <a:ext cx="6681315" cy="372680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Principios</a:t>
            </a:r>
            <a:r>
              <a:rPr lang="es-EC" sz="6400" b="1" dirty="0">
                <a:latin typeface="Avenir Book" panose="02000503020000020003" pitchFamily="2" charset="0"/>
              </a:rPr>
              <a:t> </a:t>
            </a:r>
            <a:r>
              <a:rPr lang="es-EC" sz="64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Cumplir con leyes chinas y del país anfitrión; adherirse a prácticas éticas; respetar los derechos humanos; proteger el medio ambiente y conservar los recursos naturales; respetar a todas las partes interesadas; y publicar la información.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Aplicación</a:t>
            </a:r>
            <a:r>
              <a:rPr lang="es-EC" sz="6400" dirty="0">
                <a:solidFill>
                  <a:srgbClr val="65C0B9"/>
                </a:solidFill>
                <a:latin typeface="Avenir Book" panose="02000503020000020003" pitchFamily="2" charset="0"/>
              </a:rPr>
              <a:t> 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Fases de exploración, extracción, procesamiento e infraestructura asociada y en la cadena de valor.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Usuarios</a:t>
            </a:r>
            <a:r>
              <a:rPr lang="es-EC" sz="64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Empresas que sean parcial o totalmente parte de una empresa registrada en China, o que cotizan en las bolsas de valores chinas.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Estándares</a:t>
            </a:r>
            <a:r>
              <a:rPr lang="es-EC" sz="64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6400" dirty="0">
                <a:latin typeface="Avenir Book" panose="02000503020000020003" pitchFamily="2" charset="0"/>
              </a:rPr>
              <a:t>–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Más de 28 estándares (ILO, ONU, OECD, ICMM, Global Compact, ISOs, EITI, etc.)</a:t>
            </a:r>
          </a:p>
        </p:txBody>
      </p:sp>
      <p:pic>
        <p:nvPicPr>
          <p:cNvPr id="11" name="Picture 1" descr="page11image54857376">
            <a:extLst>
              <a:ext uri="{FF2B5EF4-FFF2-40B4-BE49-F238E27FC236}">
                <a16:creationId xmlns:a16="http://schemas.microsoft.com/office/drawing/2014/main" id="{519AF1D8-48C3-1A41-A522-96C19EB4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3" y="1705487"/>
            <a:ext cx="3212390" cy="22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ADB8CC-D031-A096-74CB-AC1C17FE1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5CE6E46-B601-7E0C-0661-24AD5B86E212}"/>
              </a:ext>
            </a:extLst>
          </p:cNvPr>
          <p:cNvSpPr txBox="1"/>
          <p:nvPr/>
        </p:nvSpPr>
        <p:spPr>
          <a:xfrm>
            <a:off x="574953" y="4109884"/>
            <a:ext cx="3426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Las directrices constan de cuatro partes:  alcance de la aplicación; principios orientadores; temas de responsabilidad social; e implementación.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564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solidFill>
            <a:srgbClr val="65C0B6"/>
          </a:solidFill>
        </p:spPr>
        <p:txBody>
          <a:bodyPr>
            <a:no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Directrices para la Responsabilidad Social de las </a:t>
            </a:r>
            <a:b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</a:br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Inversiones Mineras Chinas en el Extranjero</a:t>
            </a:r>
            <a:endParaRPr lang="es-BO" sz="2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B43F1E3-F2D8-A84B-BAEA-9F275853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2" y="1537252"/>
            <a:ext cx="7159378" cy="48138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EIAS</a:t>
            </a:r>
            <a:r>
              <a:rPr lang="es-EC" sz="6400" b="1" dirty="0">
                <a:latin typeface="Avenir Book" panose="02000503020000020003" pitchFamily="2" charset="0"/>
              </a:rPr>
              <a:t>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-“Exhaustivos” (Art.2.4). </a:t>
            </a:r>
            <a:r>
              <a:rPr lang="es-EC" sz="6400" dirty="0"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No explorar en áreas legalmente protegidas. (Art. 3.7.13). </a:t>
            </a: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Debida diligencia ambiental </a:t>
            </a:r>
            <a:r>
              <a:rPr lang="es-EC" sz="6400" dirty="0">
                <a:latin typeface="Avenir Book" panose="02000503020000020003" pitchFamily="2" charset="0"/>
              </a:rPr>
              <a:t>-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Atención los pasivos ambientales (Art. 3.7.2).</a:t>
            </a: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Respeto a regulaciones </a:t>
            </a:r>
            <a:r>
              <a:rPr lang="es-EC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-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Chinas; del país anfitrión; estándares internacionales (Art.2.6 y Art. 3.4.1).</a:t>
            </a: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Consentimiento libre, previo e informado </a:t>
            </a:r>
            <a:r>
              <a:rPr lang="es-EC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-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Independientemente del reconocimiento por parte del Estado” (Art. 3.4.5).</a:t>
            </a: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Violaciones de derechos humanos </a:t>
            </a:r>
            <a:r>
              <a:rPr lang="es-EC" sz="6400" dirty="0">
                <a:latin typeface="Avenir Book" panose="02000503020000020003" pitchFamily="2" charset="0"/>
              </a:rPr>
              <a:t>- 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Garantizar la no complicidad (Art. 3.4.2</a:t>
            </a:r>
            <a:r>
              <a:rPr lang="es-EC" sz="6400" dirty="0">
                <a:latin typeface="Avenir Book" panose="02000503020000020003" pitchFamily="2" charset="0"/>
              </a:rPr>
              <a:t>).</a:t>
            </a: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6400" b="1" dirty="0">
                <a:solidFill>
                  <a:srgbClr val="65C0B9"/>
                </a:solidFill>
                <a:latin typeface="Avenir Book" panose="02000503020000020003" pitchFamily="2" charset="0"/>
              </a:rPr>
              <a:t>Transparecencia</a:t>
            </a:r>
            <a:r>
              <a:rPr lang="es-EC" sz="6400" dirty="0">
                <a:latin typeface="Avenir Book" panose="02000503020000020003" pitchFamily="2" charset="0"/>
              </a:rPr>
              <a:t> -</a:t>
            </a:r>
            <a:r>
              <a:rPr lang="es-EC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Divulgar periódica y oportunamente “toda” la información (Art. 3.1.6). Divulgar pagos realizados a gobiernos (Art. 3.2.5). Informar sobre impactos potenciales (Art. 3.7.6).</a:t>
            </a:r>
          </a:p>
          <a:p>
            <a:pPr lvl="0">
              <a:spcAft>
                <a:spcPts val="1000"/>
              </a:spcAft>
            </a:pPr>
            <a:endParaRPr lang="es-EC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C" sz="2200" dirty="0">
              <a:latin typeface="Avenir" panose="02000503020000020003" pitchFamily="2" charset="0"/>
            </a:endParaRPr>
          </a:p>
        </p:txBody>
      </p:sp>
      <p:pic>
        <p:nvPicPr>
          <p:cNvPr id="3" name="Picture 1" descr="page11image54857376">
            <a:extLst>
              <a:ext uri="{FF2B5EF4-FFF2-40B4-BE49-F238E27FC236}">
                <a16:creationId xmlns:a16="http://schemas.microsoft.com/office/drawing/2014/main" id="{007976FA-28B0-5CA4-F7ED-A36A548E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0" y="1666461"/>
            <a:ext cx="3212390" cy="22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C21CD3-9A1D-F66A-55E1-B0A8A08F8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F7ACA1-07A3-F1DD-1772-DCE1CF2E6747}"/>
              </a:ext>
            </a:extLst>
          </p:cNvPr>
          <p:cNvSpPr txBox="1"/>
          <p:nvPr/>
        </p:nvSpPr>
        <p:spPr>
          <a:xfrm>
            <a:off x="639096" y="4119716"/>
            <a:ext cx="308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Nueve temas de responsabilidad social considerados: gobenanza; operaciones justas; cadena de valor; derechos humanos; trabajo; salud y seguridad; medio ambiente y desarrollo comunitario. </a:t>
            </a:r>
          </a:p>
        </p:txBody>
      </p:sp>
    </p:spTree>
    <p:extLst>
      <p:ext uri="{BB962C8B-B14F-4D97-AF65-F5344CB8AC3E}">
        <p14:creationId xmlns:p14="http://schemas.microsoft.com/office/powerpoint/2010/main" val="2468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Directrices para la Debida Diligencia en la </a:t>
            </a:r>
            <a:b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</a:br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Cadena de Valor Responsable de la Minería China</a:t>
            </a:r>
            <a:endParaRPr lang="es-BO" sz="2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C4F892-7898-284E-8475-F791C532F404}"/>
              </a:ext>
            </a:extLst>
          </p:cNvPr>
          <p:cNvSpPr txBox="1"/>
          <p:nvPr/>
        </p:nvSpPr>
        <p:spPr>
          <a:xfrm>
            <a:off x="4770783" y="1364974"/>
            <a:ext cx="6583016" cy="49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Principios</a:t>
            </a:r>
            <a:r>
              <a:rPr lang="es-EC" sz="1600" dirty="0">
                <a:latin typeface="Avenir Book" panose="02000503020000020003" pitchFamily="2" charset="0"/>
              </a:rPr>
              <a:t> –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Ayudar a las empresas a comprender la debida diligencia bajo el entendido de que implementación beneficiará a la empresa.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Aplicación</a:t>
            </a:r>
            <a:r>
              <a:rPr lang="es-EC" sz="1600" dirty="0">
                <a:latin typeface="Avenir Book" panose="02000503020000020003" pitchFamily="2" charset="0"/>
              </a:rPr>
              <a:t> 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Empresas chinas que participan en la cadena de valor (aguas arriba y aguas abajo).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Usuarios</a:t>
            </a:r>
            <a:r>
              <a:rPr lang="es-EC" sz="16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1600" dirty="0">
                <a:latin typeface="Avenir Book" panose="02000503020000020003" pitchFamily="2" charset="0"/>
              </a:rPr>
              <a:t>– Empresas registradas en China, así como empresas extranjeras con participación parcial o total de empresas chinas.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Estándares</a:t>
            </a:r>
            <a:r>
              <a:rPr lang="es-EC" sz="1600" dirty="0">
                <a:solidFill>
                  <a:srgbClr val="65C0B9"/>
                </a:solidFill>
                <a:latin typeface="Avenir Book" panose="02000503020000020003" pitchFamily="2" charset="0"/>
              </a:rPr>
              <a:t> </a:t>
            </a:r>
            <a:r>
              <a:rPr lang="es-EC" sz="1600" dirty="0">
                <a:latin typeface="Avenir Book" panose="02000503020000020003" pitchFamily="2" charset="0"/>
              </a:rPr>
              <a:t>– </a:t>
            </a: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Decenas de estándares (Guía de Diligencia Debida de la OCDE para Cadenas de Suministro Responsables de Minerales; Principios Rectores de la ONU, etc.)</a:t>
            </a:r>
          </a:p>
          <a:p>
            <a:endParaRPr lang="es-EC" dirty="0"/>
          </a:p>
        </p:txBody>
      </p:sp>
      <p:pic>
        <p:nvPicPr>
          <p:cNvPr id="5" name="Picture 1" descr="page11image54857376">
            <a:extLst>
              <a:ext uri="{FF2B5EF4-FFF2-40B4-BE49-F238E27FC236}">
                <a16:creationId xmlns:a16="http://schemas.microsoft.com/office/drawing/2014/main" id="{8DF26409-CE53-2DDA-8AEA-A53908CF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0" y="1568139"/>
            <a:ext cx="3212390" cy="22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C0ED81-634C-1C5B-7027-046CD666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301F36-97DC-5EFA-1340-FDEFB88B687D}"/>
              </a:ext>
            </a:extLst>
          </p:cNvPr>
          <p:cNvSpPr txBox="1"/>
          <p:nvPr/>
        </p:nvSpPr>
        <p:spPr>
          <a:xfrm>
            <a:off x="707923" y="3962401"/>
            <a:ext cx="3608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venir Book" panose="02000503020000020003" pitchFamily="2" charset="0"/>
              </a:rPr>
              <a:t>“La debida diligencia es un proceso continuo, proactivo y reactivo a través del cual las empresas pueden identificar, prevenir, mitigar y dar cuenta de cómo abordan los efectos adversos reales y potenciales como parte integral de los sistemas de toma de decisiones empresariales y de gestión de riesgos.” </a:t>
            </a:r>
          </a:p>
        </p:txBody>
      </p:sp>
    </p:spTree>
    <p:extLst>
      <p:ext uri="{BB962C8B-B14F-4D97-AF65-F5344CB8AC3E}">
        <p14:creationId xmlns:p14="http://schemas.microsoft.com/office/powerpoint/2010/main" val="357110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74A87-532E-E14E-A6E0-822B421D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0000"/>
          </a:xfrm>
          <a:solidFill>
            <a:srgbClr val="65C0B6"/>
          </a:solidFill>
        </p:spPr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Directrices para la Debida Diligencia en la </a:t>
            </a:r>
            <a:b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</a:br>
            <a:r>
              <a:rPr lang="es-EC" sz="2800" dirty="0">
                <a:solidFill>
                  <a:schemeClr val="bg1"/>
                </a:solidFill>
                <a:latin typeface="Avenir" panose="02000503020000020003" pitchFamily="2" charset="0"/>
              </a:rPr>
              <a:t>Cadena de Valor Responsable de la Minería China</a:t>
            </a:r>
            <a:endParaRPr lang="es-BO" sz="2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01AB0A-59FD-834C-AB2C-824F878C12FF}"/>
              </a:ext>
            </a:extLst>
          </p:cNvPr>
          <p:cNvSpPr txBox="1"/>
          <p:nvPr/>
        </p:nvSpPr>
        <p:spPr>
          <a:xfrm>
            <a:off x="4903304" y="1364974"/>
            <a:ext cx="6895405" cy="548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Características de la debida diligencia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Preventiva - para evitar daños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Comunicación abierta – sustantiva y con todos los actores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Conmesurada al daño – a mayor daño, mayor esfuerzo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Dinámica – aprender del pasado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lvl="1">
              <a:buClr>
                <a:srgbClr val="C00000"/>
              </a:buClr>
            </a:pPr>
            <a:endParaRPr lang="es-EC" sz="1600" dirty="0">
              <a:latin typeface="Avenir Book" panose="02000503020000020003" pitchFamily="2" charset="0"/>
            </a:endParaRPr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Proceso de debida diligencia: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Establecer sistemas de debida diligencia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Identificar y evaluar riesgos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Prevención y mitigación de riesgos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Llevar adelante evaluaciones internas y externas adicionales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Comunicar resultados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Proveer medidas de repación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65C0B9"/>
                </a:solidFill>
                <a:latin typeface="Avenir Book" panose="02000503020000020003" pitchFamily="2" charset="0"/>
              </a:rPr>
              <a:t>Tipos de riesgos:</a:t>
            </a:r>
          </a:p>
          <a:p>
            <a:pPr marL="628650" lvl="1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Riesgos y conflictos de derechos humanos</a:t>
            </a:r>
          </a:p>
          <a:p>
            <a:pPr marL="628650" lvl="1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Riesgos económicos, ambientales y sociales</a:t>
            </a:r>
          </a:p>
          <a:p>
            <a:pPr marL="628650" lvl="1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C" sz="1200" dirty="0">
              <a:latin typeface="Avenir Book" panose="02000503020000020003" pitchFamily="2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s-EC" sz="1200" b="1" dirty="0">
              <a:solidFill>
                <a:srgbClr val="65C0B9"/>
              </a:solidFill>
              <a:latin typeface="Avenir Book" panose="02000503020000020003" pitchFamily="2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s-EC" sz="1200" b="1" dirty="0">
              <a:solidFill>
                <a:srgbClr val="65C0B9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" descr="page11image54857376">
            <a:extLst>
              <a:ext uri="{FF2B5EF4-FFF2-40B4-BE49-F238E27FC236}">
                <a16:creationId xmlns:a16="http://schemas.microsoft.com/office/drawing/2014/main" id="{73B1BC44-3572-A830-1D34-2CA50ED5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6" y="1514167"/>
            <a:ext cx="3456042" cy="24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F48291-22D8-9FE1-D517-1BE3C34A3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251" y="103149"/>
            <a:ext cx="731315" cy="6158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44F5DE-F9CF-02CD-3D71-8090D2742F88}"/>
              </a:ext>
            </a:extLst>
          </p:cNvPr>
          <p:cNvSpPr txBox="1"/>
          <p:nvPr/>
        </p:nvSpPr>
        <p:spPr>
          <a:xfrm>
            <a:off x="835742" y="4149213"/>
            <a:ext cx="3303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venir Book" panose="02000503020000020003" pitchFamily="2" charset="0"/>
              </a:rPr>
              <a:t>Las directrices constan de seis capítulos: introducción; contexto y objetivos; alcance de la aplicación; características de la debida diligencia; proceso de la debida diligencias; y tipos de riesgos.</a:t>
            </a:r>
          </a:p>
        </p:txBody>
      </p:sp>
    </p:spTree>
    <p:extLst>
      <p:ext uri="{BB962C8B-B14F-4D97-AF65-F5344CB8AC3E}">
        <p14:creationId xmlns:p14="http://schemas.microsoft.com/office/powerpoint/2010/main" val="1445004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34633</TotalTime>
  <Words>1339</Words>
  <Application>Microsoft Macintosh PowerPoint</Application>
  <PresentationFormat>Panorámica</PresentationFormat>
  <Paragraphs>135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Avenir</vt:lpstr>
      <vt:lpstr>Avenir Book</vt:lpstr>
      <vt:lpstr>Avenir Heavy</vt:lpstr>
      <vt:lpstr>Calibri</vt:lpstr>
      <vt:lpstr>Calibri Light</vt:lpstr>
      <vt:lpstr>Wingdings</vt:lpstr>
      <vt:lpstr>Office Theme</vt:lpstr>
      <vt:lpstr>Presentación de PowerPoint</vt:lpstr>
      <vt:lpstr>Agenda</vt:lpstr>
      <vt:lpstr>Latinoamérica Sustentable</vt:lpstr>
      <vt:lpstr>Directrices ambientales y sociales chinas</vt:lpstr>
      <vt:lpstr>Directrices para el sector minero</vt:lpstr>
      <vt:lpstr>Directrices para la Responsabilidad Social de las  Inversiones Mineras Chinas en el Extranjero</vt:lpstr>
      <vt:lpstr>Directrices para la Responsabilidad Social de las  Inversiones Mineras Chinas en el Extranjero</vt:lpstr>
      <vt:lpstr>Directrices para la Debida Diligencia en la  Cadena de Valor Responsable de la Minería China</vt:lpstr>
      <vt:lpstr>Directrices para la Debida Diligencia en la  Cadena de Valor Responsable de la Minería China</vt:lpstr>
      <vt:lpstr>Mecanismo de Mediación y Consulta para la Industria Minera  y la Cadena de Valor para las Empresas Mineras Chinas</vt:lpstr>
      <vt:lpstr>Mecanismo de Mediación y Consulta para la Industria Minera  y la Cadena de Valor para las Empresas Mineras Chinas</vt:lpstr>
      <vt:lpstr>Observaciones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 Garzin</dc:creator>
  <cp:lastModifiedBy>Paulina Garzon</cp:lastModifiedBy>
  <cp:revision>39</cp:revision>
  <dcterms:created xsi:type="dcterms:W3CDTF">2024-02-20T20:41:17Z</dcterms:created>
  <dcterms:modified xsi:type="dcterms:W3CDTF">2024-05-28T21:26:34Z</dcterms:modified>
</cp:coreProperties>
</file>