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322" r:id="rId5"/>
    <p:sldId id="285" r:id="rId6"/>
    <p:sldId id="286" r:id="rId7"/>
    <p:sldId id="299" r:id="rId8"/>
    <p:sldId id="301" r:id="rId9"/>
    <p:sldId id="290" r:id="rId10"/>
    <p:sldId id="289" r:id="rId11"/>
    <p:sldId id="292" r:id="rId12"/>
    <p:sldId id="294" r:id="rId13"/>
    <p:sldId id="324" r:id="rId14"/>
    <p:sldId id="333" r:id="rId15"/>
    <p:sldId id="295" r:id="rId16"/>
    <p:sldId id="302" r:id="rId17"/>
    <p:sldId id="329" r:id="rId18"/>
    <p:sldId id="303" r:id="rId19"/>
    <p:sldId id="330" r:id="rId20"/>
    <p:sldId id="332" r:id="rId21"/>
    <p:sldId id="304" r:id="rId22"/>
    <p:sldId id="305" r:id="rId23"/>
    <p:sldId id="327" r:id="rId24"/>
    <p:sldId id="306" r:id="rId25"/>
    <p:sldId id="320" r:id="rId26"/>
    <p:sldId id="307" r:id="rId27"/>
    <p:sldId id="309" r:id="rId28"/>
    <p:sldId id="310" r:id="rId29"/>
    <p:sldId id="316" r:id="rId30"/>
    <p:sldId id="318" r:id="rId31"/>
    <p:sldId id="331" r:id="rId32"/>
    <p:sldId id="263" r:id="rId33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781AE"/>
    <a:srgbClr val="505150"/>
    <a:srgbClr val="C7D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52" autoAdjust="0"/>
    <p:restoredTop sz="89051" autoAdjust="0"/>
  </p:normalViewPr>
  <p:slideViewPr>
    <p:cSldViewPr snapToGrid="0" snapToObjects="1">
      <p:cViewPr>
        <p:scale>
          <a:sx n="80" d="100"/>
          <a:sy n="80" d="100"/>
        </p:scale>
        <p:origin x="-1382" y="-47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BE1B03-1B00-4D92-8F65-07C6BF87EBC4}" type="datetimeFigureOut">
              <a:rPr lang="es-AR" smtClean="0"/>
              <a:t>28/5/2024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D0B10-C992-4209-8FB8-07B07C3CCC0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2054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0B10-C992-4209-8FB8-07B07C3CCC07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5837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295D7E1-C63F-4260-A136-6511CA8506CB}" type="slidenum">
              <a:rPr lang="es-AR"/>
              <a:pPr/>
              <a:t>15</a:t>
            </a:fld>
            <a:endParaRPr lang="es-AR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81208" y="8686461"/>
            <a:ext cx="2972472" cy="45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10E520ED-935F-4FED-86E6-9D33B114C273}" type="slidenum">
              <a:rPr lang="es-AR" sz="12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15</a:t>
            </a:fld>
            <a:endParaRPr lang="es-A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881208" y="8686461"/>
            <a:ext cx="2973912" cy="4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753A88AD-79AD-4525-AE78-316370669CB2}" type="slidenum">
              <a:rPr lang="es-AR" sz="12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15</a:t>
            </a:fld>
            <a:endParaRPr lang="es-A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253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2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ES" dirty="0"/>
              <a:t>La huella hídrica es un indicador multidimensional que permite realizar una evaluación global del consumo de agua de una determinada región, ´país o producto</a:t>
            </a:r>
            <a:endParaRPr lang="es-A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Nuevamente la escala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0B10-C992-4209-8FB8-07B07C3CCC07}" type="slidenum">
              <a:rPr lang="es-AR" smtClean="0"/>
              <a:t>23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44379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0B10-C992-4209-8FB8-07B07C3CCC07}" type="slidenum">
              <a:rPr lang="es-AR" smtClean="0"/>
              <a:t>27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86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5">
            <a:extLst>
              <a:ext uri="{FF2B5EF4-FFF2-40B4-BE49-F238E27FC236}">
                <a16:creationId xmlns="" xmlns:a16="http://schemas.microsoft.com/office/drawing/2014/main" id="{F0F78CEB-E362-DA0A-7B97-6A1792BC83B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/>
            <a:fld id="{BE5357AB-6695-41A9-A172-1E04A222C30A}" type="slidenum">
              <a:rPr lang="es-AR" altLang="es-AR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29</a:t>
            </a:fld>
            <a:endParaRPr lang="es-AR" altLang="es-AR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Text Box 1">
            <a:extLst>
              <a:ext uri="{FF2B5EF4-FFF2-40B4-BE49-F238E27FC236}">
                <a16:creationId xmlns="" xmlns:a16="http://schemas.microsoft.com/office/drawing/2014/main" id="{456010EC-6033-11DF-18C7-DE0D92C0E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buClrTx/>
              <a:buFontTx/>
              <a:buNone/>
            </a:pPr>
            <a:fld id="{F499CD1F-C01C-48E0-8AF5-892BFCD0A016}" type="slidenum">
              <a:rPr lang="es-AR" altLang="es-AR" sz="1400">
                <a:solidFill>
                  <a:srgbClr val="FFFFFF"/>
                </a:solidFill>
              </a:rPr>
              <a:pPr eaLnBrk="1">
                <a:buClrTx/>
                <a:buFontTx/>
                <a:buNone/>
              </a:pPr>
              <a:t>29</a:t>
            </a:fld>
            <a:endParaRPr lang="es-AR" altLang="es-AR" sz="1400">
              <a:solidFill>
                <a:srgbClr val="FFFFFF"/>
              </a:solidFill>
            </a:endParaRPr>
          </a:p>
        </p:txBody>
      </p:sp>
      <p:sp>
        <p:nvSpPr>
          <p:cNvPr id="21508" name="Rectangle 2">
            <a:extLst>
              <a:ext uri="{FF2B5EF4-FFF2-40B4-BE49-F238E27FC236}">
                <a16:creationId xmlns="" xmlns:a16="http://schemas.microsoft.com/office/drawing/2014/main" id="{72BCCDB7-954B-3960-04AB-2C07B90FC29A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9" name="Rectangle 3">
            <a:extLst>
              <a:ext uri="{FF2B5EF4-FFF2-40B4-BE49-F238E27FC236}">
                <a16:creationId xmlns="" xmlns:a16="http://schemas.microsoft.com/office/drawing/2014/main" id="{8B9D704A-8492-3D7C-DF0F-3E148E5F752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 altLang="es-A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Cuenca hidrográfica es una porción de terreno donde toda el agua que cae en ella tiende a ser drenada hacia un mismo punto. Los limites naturales de una cuenca se conocen como divisorias de aguas y están representadas por líneas imaginarias que unen las porciones mas altas del terreno desde donde el agua escurre hacia un mismo punto</a:t>
            </a:r>
          </a:p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0B10-C992-4209-8FB8-07B07C3CCC07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5837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F6FC3C-B6BE-4C54-BE21-09CF969A5F50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4062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Cuando la concentración de sales es muy alta se dice que la solución esta saturada y las sales comienzan a precipitar formando costras, visibles en las orillas de las lagunas y en la superficie de los salares e incluso entre la vegetación cercana  a los cuerpos de agua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0B10-C992-4209-8FB8-07B07C3CCC07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5837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s-ES" dirty="0"/>
              <a:t>Estos tipos de humedales a menudo se presentan juntos y combinados en un mismo </a:t>
            </a:r>
            <a:r>
              <a:rPr lang="es-ES" dirty="0" err="1"/>
              <a:t>depocentro</a:t>
            </a:r>
            <a:r>
              <a:rPr lang="es-ES" dirty="0"/>
              <a:t> o fondo de </a:t>
            </a:r>
            <a:r>
              <a:rPr lang="es-ES" dirty="0" smtClean="0"/>
              <a:t>cuenca</a:t>
            </a:r>
            <a:r>
              <a:rPr lang="es-AR" sz="1200" b="1" dirty="0" smtClean="0">
                <a:solidFill>
                  <a:schemeClr val="bg1"/>
                </a:solidFill>
              </a:rPr>
              <a:t>Agua dulce, salada o salobre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AR" sz="1200" b="1" dirty="0" smtClean="0">
                <a:solidFill>
                  <a:schemeClr val="bg1"/>
                </a:solidFill>
              </a:rPr>
              <a:t>Permanente o intermitente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AR" sz="1200" b="1" dirty="0" smtClean="0">
                <a:solidFill>
                  <a:schemeClr val="bg1"/>
                </a:solidFill>
              </a:rPr>
              <a:t>Estancada o corriente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AR" sz="1200" b="1" dirty="0" smtClean="0">
                <a:solidFill>
                  <a:schemeClr val="bg1"/>
                </a:solidFill>
              </a:rPr>
              <a:t>Superficial o </a:t>
            </a:r>
            <a:r>
              <a:rPr lang="es-AR" sz="1200" b="1" dirty="0" err="1" smtClean="0">
                <a:solidFill>
                  <a:schemeClr val="bg1"/>
                </a:solidFill>
              </a:rPr>
              <a:t>subsuperficial</a:t>
            </a:r>
            <a:endParaRPr lang="es-AR" sz="1200" b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s-AR" sz="1200" dirty="0" smtClean="0">
                <a:solidFill>
                  <a:schemeClr val="bg1"/>
                </a:solidFill>
              </a:rPr>
              <a:t>localizados en las </a:t>
            </a:r>
            <a:r>
              <a:rPr lang="es-AR" sz="1200" b="1" dirty="0" err="1" smtClean="0">
                <a:solidFill>
                  <a:schemeClr val="bg1"/>
                </a:solidFill>
              </a:rPr>
              <a:t>ecoregiones</a:t>
            </a:r>
            <a:r>
              <a:rPr lang="es-AR" sz="1200" b="1" dirty="0" smtClean="0">
                <a:solidFill>
                  <a:schemeClr val="bg1"/>
                </a:solidFill>
              </a:rPr>
              <a:t> </a:t>
            </a:r>
            <a:r>
              <a:rPr lang="es-AR" sz="1200" b="1" dirty="0" err="1" smtClean="0">
                <a:solidFill>
                  <a:schemeClr val="bg1"/>
                </a:solidFill>
              </a:rPr>
              <a:t>Altoandina</a:t>
            </a:r>
            <a:r>
              <a:rPr lang="es-AR" sz="1200" b="1" dirty="0" smtClean="0">
                <a:solidFill>
                  <a:schemeClr val="bg1"/>
                </a:solidFill>
              </a:rPr>
              <a:t> y Puna</a:t>
            </a:r>
            <a:r>
              <a:rPr lang="es-AR" sz="1200" dirty="0" smtClean="0">
                <a:solidFill>
                  <a:schemeClr val="bg1"/>
                </a:solidFill>
              </a:rPr>
              <a:t>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AR" sz="1200" dirty="0" smtClean="0">
                <a:solidFill>
                  <a:schemeClr val="bg1"/>
                </a:solidFill>
              </a:rPr>
              <a:t>que se origina por el escurrimiento de agua superficial o subterránea dentro </a:t>
            </a:r>
            <a:r>
              <a:rPr lang="es-AR" sz="1200" b="1" dirty="0" smtClean="0">
                <a:solidFill>
                  <a:schemeClr val="bg1"/>
                </a:solidFill>
              </a:rPr>
              <a:t>cuencas endorreicas centrípetas</a:t>
            </a:r>
            <a:r>
              <a:rPr lang="es-AR" sz="1200" dirty="0" smtClean="0">
                <a:solidFill>
                  <a:schemeClr val="bg1"/>
                </a:solidFill>
              </a:rPr>
              <a:t> y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AR" sz="1200" dirty="0" smtClean="0">
                <a:solidFill>
                  <a:schemeClr val="bg1"/>
                </a:solidFill>
              </a:rPr>
              <a:t>cuya dinámica estacional e interanual depende de la interconexión que existe entre los cuerpos de agua superficiales, los subterráneos (acuíferos) y los regímenes de precipitaciones o atmosféricos; que en su conjunto crean las condiciones necesarias para el desarrollo de una 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es-AR" sz="1200" dirty="0" smtClean="0">
                <a:solidFill>
                  <a:schemeClr val="bg1"/>
                </a:solidFill>
              </a:rPr>
              <a:t>biota evolutivamente adaptada a la dinámica de estos ecosistemas.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AR" sz="1200" b="1" dirty="0" smtClean="0">
                <a:solidFill>
                  <a:schemeClr val="bg1"/>
                </a:solidFill>
              </a:rPr>
              <a:t>Agua fósil  o </a:t>
            </a:r>
            <a:r>
              <a:rPr lang="es-AR" sz="1200" b="1" dirty="0" err="1" smtClean="0">
                <a:solidFill>
                  <a:schemeClr val="bg1"/>
                </a:solidFill>
              </a:rPr>
              <a:t>premoderna</a:t>
            </a:r>
            <a:endParaRPr lang="es-AR" sz="1200" b="1" dirty="0">
              <a:solidFill>
                <a:schemeClr val="bg1"/>
              </a:solidFill>
            </a:endParaRPr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D0B10-C992-4209-8FB8-07B07C3CCC07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5837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8A3940-9D97-4D0A-A1E6-106FC7B584F0}" type="slidenum">
              <a:rPr lang="es-AR">
                <a:solidFill>
                  <a:prstClr val="black"/>
                </a:solidFill>
              </a:rPr>
              <a:pPr/>
              <a:t>11</a:t>
            </a:fld>
            <a:endParaRPr lang="es-AR">
              <a:solidFill>
                <a:prstClr val="black"/>
              </a:solidFill>
            </a:endParaRPr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81208" y="8686461"/>
            <a:ext cx="2972472" cy="45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lnSpc>
                <a:spcPct val="95000"/>
              </a:lnSpc>
            </a:pPr>
            <a:fld id="{3D732364-C81C-43E7-BBEC-9B4FD80C2492}" type="slidenum">
              <a:rPr lang="es-AR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</a:pPr>
              <a:t>11</a:t>
            </a:fld>
            <a:endParaRPr lang="es-A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881208" y="8686461"/>
            <a:ext cx="2973912" cy="4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>
              <a:lnSpc>
                <a:spcPct val="95000"/>
              </a:lnSpc>
            </a:pPr>
            <a:fld id="{648B7DDB-91BE-40C2-BD5B-95C133930CA5}" type="slidenum">
              <a:rPr lang="es-AR" sz="1200">
                <a:solidFill>
                  <a:srgbClr val="000000"/>
                </a:solidFill>
                <a:latin typeface="Times New Roman" pitchFamily="16" charset="0"/>
              </a:rPr>
              <a:pPr algn="r">
                <a:lnSpc>
                  <a:spcPct val="95000"/>
                </a:lnSpc>
              </a:pPr>
              <a:t>11</a:t>
            </a:fld>
            <a:endParaRPr lang="es-A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253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2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AR" sz="1600" dirty="0">
                <a:solidFill>
                  <a:srgbClr val="FFCC99"/>
                </a:solidFill>
                <a:ea typeface="Microsoft YaHei" pitchFamily="1" charset="-122"/>
              </a:rPr>
              <a:t>Dimensionar la escala de la intervención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8A3940-9D97-4D0A-A1E6-106FC7B584F0}" type="slidenum">
              <a:rPr lang="es-AR"/>
              <a:pPr/>
              <a:t>13</a:t>
            </a:fld>
            <a:endParaRPr lang="es-AR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81208" y="8686461"/>
            <a:ext cx="2972472" cy="45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3D732364-C81C-43E7-BBEC-9B4FD80C2492}" type="slidenum">
              <a:rPr lang="es-AR" sz="12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13</a:t>
            </a:fld>
            <a:endParaRPr lang="es-A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881208" y="8686461"/>
            <a:ext cx="2973912" cy="4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648B7DDB-91BE-40C2-BD5B-95C133930CA5}" type="slidenum">
              <a:rPr lang="es-AR" sz="12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13</a:t>
            </a:fld>
            <a:endParaRPr lang="es-A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253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2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AR" sz="1600" dirty="0">
                <a:solidFill>
                  <a:srgbClr val="FFCC99"/>
                </a:solidFill>
                <a:ea typeface="Microsoft YaHei" pitchFamily="1" charset="-122"/>
              </a:rPr>
              <a:t>Dimensionar la escala de la intervención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68A3940-9D97-4D0A-A1E6-106FC7B584F0}" type="slidenum">
              <a:rPr lang="es-AR"/>
              <a:pPr/>
              <a:t>14</a:t>
            </a:fld>
            <a:endParaRPr lang="es-AR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881208" y="8686461"/>
            <a:ext cx="2972472" cy="45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3D732364-C81C-43E7-BBEC-9B4FD80C2492}" type="slidenum">
              <a:rPr lang="es-AR" sz="12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14</a:t>
            </a:fld>
            <a:endParaRPr lang="es-A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881208" y="8686461"/>
            <a:ext cx="2973912" cy="45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r" eaLnBrk="1">
              <a:lnSpc>
                <a:spcPct val="95000"/>
              </a:lnSpc>
              <a:buClrTx/>
              <a:buFontTx/>
              <a:buNone/>
            </a:pPr>
            <a:fld id="{648B7DDB-91BE-40C2-BD5B-95C133930CA5}" type="slidenum">
              <a:rPr lang="es-AR" sz="1200">
                <a:solidFill>
                  <a:srgbClr val="000000"/>
                </a:solidFill>
                <a:latin typeface="Times New Roman" pitchFamily="16" charset="0"/>
              </a:rPr>
              <a:pPr algn="r" eaLnBrk="1">
                <a:lnSpc>
                  <a:spcPct val="95000"/>
                </a:lnSpc>
                <a:buClrTx/>
                <a:buFontTx/>
                <a:buNone/>
              </a:pPr>
              <a:t>14</a:t>
            </a:fld>
            <a:endParaRPr lang="es-AR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2531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2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s-AR" sz="1600" dirty="0">
                <a:solidFill>
                  <a:srgbClr val="FFCC99"/>
                </a:solidFill>
                <a:ea typeface="Microsoft YaHei" pitchFamily="1" charset="-122"/>
              </a:rPr>
              <a:t>Dimensionar la escala de la intervención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84D7-C269-1F41-AF07-28E7897DB393}" type="datetimeFigureOut">
              <a:rPr lang="es-ES" smtClean="0"/>
              <a:t>28/05/2024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767-2BBE-FE4A-BA91-3ACAFC092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9843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84D7-C269-1F41-AF07-28E7897DB393}" type="datetimeFigureOut">
              <a:rPr lang="es-ES" smtClean="0"/>
              <a:t>28/05/2024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767-2BBE-FE4A-BA91-3ACAFC092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916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84D7-C269-1F41-AF07-28E7897DB393}" type="datetimeFigureOut">
              <a:rPr lang="es-ES" smtClean="0"/>
              <a:t>28/05/2024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767-2BBE-FE4A-BA91-3ACAFC092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939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84D7-C269-1F41-AF07-28E7897DB393}" type="datetimeFigureOut">
              <a:rPr lang="es-ES" smtClean="0"/>
              <a:t>28/05/2024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767-2BBE-FE4A-BA91-3ACAFC092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688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84D7-C269-1F41-AF07-28E7897DB393}" type="datetimeFigureOut">
              <a:rPr lang="es-ES" smtClean="0"/>
              <a:t>28/05/2024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767-2BBE-FE4A-BA91-3ACAFC092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32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84D7-C269-1F41-AF07-28E7897DB393}" type="datetimeFigureOut">
              <a:rPr lang="es-ES" smtClean="0"/>
              <a:t>28/05/2024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767-2BBE-FE4A-BA91-3ACAFC092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352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84D7-C269-1F41-AF07-28E7897DB393}" type="datetimeFigureOut">
              <a:rPr lang="es-ES" smtClean="0"/>
              <a:t>28/05/2024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767-2BBE-FE4A-BA91-3ACAFC092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619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84D7-C269-1F41-AF07-28E7897DB393}" type="datetimeFigureOut">
              <a:rPr lang="es-ES" smtClean="0"/>
              <a:t>28/05/2024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767-2BBE-FE4A-BA91-3ACAFC092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32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84D7-C269-1F41-AF07-28E7897DB393}" type="datetimeFigureOut">
              <a:rPr lang="es-ES" smtClean="0"/>
              <a:t>28/05/2024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767-2BBE-FE4A-BA91-3ACAFC092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430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84D7-C269-1F41-AF07-28E7897DB393}" type="datetimeFigureOut">
              <a:rPr lang="es-ES" smtClean="0"/>
              <a:t>28/05/2024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767-2BBE-FE4A-BA91-3ACAFC092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055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984D7-C269-1F41-AF07-28E7897DB393}" type="datetimeFigureOut">
              <a:rPr lang="es-ES" smtClean="0"/>
              <a:t>28/05/2024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92767-2BBE-FE4A-BA91-3ACAFC092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0371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984D7-C269-1F41-AF07-28E7897DB393}" type="datetimeFigureOut">
              <a:rPr lang="es-ES" smtClean="0"/>
              <a:t>28/05/2024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92767-2BBE-FE4A-BA91-3ACAFC0920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742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cfaparina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5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5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48.png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emf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5606"/>
            <a:ext cx="9220200" cy="612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8856" y="205979"/>
            <a:ext cx="5927271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s-AR" sz="3200" dirty="0">
                <a:solidFill>
                  <a:schemeClr val="bg1"/>
                </a:solidFill>
              </a:rPr>
              <a:t>Los desafíos ambientales de la minería de litio en salmuera para Argentina, Bolivia y Chile</a:t>
            </a:r>
          </a:p>
        </p:txBody>
      </p:sp>
      <p:pic>
        <p:nvPicPr>
          <p:cNvPr id="6" name="Imagen 6">
            <a:extLst>
              <a:ext uri="{FF2B5EF4-FFF2-40B4-BE49-F238E27FC236}">
                <a16:creationId xmlns="" xmlns:a16="http://schemas.microsoft.com/office/drawing/2014/main" id="{C65B9D96-04E9-4C9E-92E9-A942C7728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8" y="3654564"/>
            <a:ext cx="1350169" cy="148893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370667" y="3830984"/>
            <a:ext cx="204046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AR" b="1" i="1" dirty="0">
                <a:latin typeface="Aller"/>
              </a:rPr>
              <a:t>Patricia </a:t>
            </a:r>
            <a:r>
              <a:rPr lang="es-AR" b="1" i="1" dirty="0" smtClean="0">
                <a:latin typeface="Aller"/>
              </a:rPr>
              <a:t>Marconi</a:t>
            </a:r>
          </a:p>
          <a:p>
            <a:r>
              <a:rPr lang="es-AR" sz="1400" i="1" dirty="0" smtClean="0">
                <a:latin typeface="Aller"/>
                <a:hlinkClick r:id="rId4"/>
              </a:rPr>
              <a:t>gcfaparina@gmail.com</a:t>
            </a:r>
            <a:r>
              <a:rPr lang="es-AR" sz="1400" i="1" dirty="0" smtClean="0">
                <a:latin typeface="Aller"/>
              </a:rPr>
              <a:t> </a:t>
            </a:r>
            <a:endParaRPr lang="es-AR" sz="1400" i="1" dirty="0"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18822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3" name="Picture 2" descr="C:\Users\Patricia Marconi\Documents\Altiplano de Catamarca\Fundación Humedales\8. Primer Semestre 2023\Campaña Fiambalá\el agua en el altiplano de Catamarca\Laguna Negra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6860"/>
            <a:ext cx="9276341" cy="5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21 Imagen" descr="jamesi 202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5007" y="717687"/>
            <a:ext cx="3430564" cy="44258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20 Imagen" descr="andinus 202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89283" y="717687"/>
            <a:ext cx="3395487" cy="43734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5 Rectángulo"/>
          <p:cNvSpPr/>
          <p:nvPr/>
        </p:nvSpPr>
        <p:spPr>
          <a:xfrm>
            <a:off x="457200" y="205979"/>
            <a:ext cx="822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i="1" dirty="0">
                <a:solidFill>
                  <a:schemeClr val="bg1"/>
                </a:solidFill>
                <a:latin typeface="Aller"/>
              </a:rPr>
              <a:t>Distribución y abundancia de las dos especies de Flamencos Altoandinos </a:t>
            </a:r>
          </a:p>
        </p:txBody>
      </p:sp>
    </p:spTree>
    <p:extLst>
      <p:ext uri="{BB962C8B-B14F-4D97-AF65-F5344CB8AC3E}">
        <p14:creationId xmlns:p14="http://schemas.microsoft.com/office/powerpoint/2010/main" val="99267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tricia Marconi\Documents\Alianza por defensa humedales altoandinos\Seminario La Paz 2024\Laguna_Hedionda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6465"/>
            <a:ext cx="9163849" cy="685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314269" y="290512"/>
            <a:ext cx="5354734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 dirty="0">
              <a:solidFill>
                <a:prstClr val="black"/>
              </a:solidFill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59053" y="758339"/>
            <a:ext cx="3757627" cy="70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lnSpc>
                <a:spcPct val="102000"/>
              </a:lnSpc>
            </a:pPr>
            <a:endParaRPr lang="en-US" sz="3200" b="1" i="1" dirty="0">
              <a:solidFill>
                <a:prstClr val="white"/>
              </a:solidFill>
              <a:latin typeface="Aller"/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305952" y="4212431"/>
            <a:ext cx="460711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>
              <a:solidFill>
                <a:prstClr val="black"/>
              </a:solidFill>
            </a:endParaRPr>
          </a:p>
        </p:txBody>
      </p:sp>
      <p:pic>
        <p:nvPicPr>
          <p:cNvPr id="1027" name="Picture 3" descr="C:\Users\Patricia Marconi\Documents\Alianza por defensa humedales altoandinos\Seminario La Paz 2024\WWF-Sitio Ramsar Los Lípez\Mapa_Sitio_Los_Lipe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4500"/>
            <a:ext cx="4246774" cy="44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654625"/>
            <a:ext cx="42467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dirty="0" smtClean="0"/>
              <a:t>Sitio Ramsar Los Lípez, Potosí, Bolivia</a:t>
            </a:r>
            <a:endParaRPr lang="es-AR" dirty="0"/>
          </a:p>
        </p:txBody>
      </p:sp>
      <p:pic>
        <p:nvPicPr>
          <p:cNvPr id="1029" name="Picture 5" descr="C:\Users\Patricia Marconi\Documents\Alianza por defensa humedales altoandinos\Seminario La Paz 2024\Darwin Initiative\P12500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8" y="3246838"/>
            <a:ext cx="3476612" cy="260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89772" y="290512"/>
            <a:ext cx="406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i="1" dirty="0" smtClean="0"/>
              <a:t>Principal sitio de cría de la Red</a:t>
            </a:r>
            <a:endParaRPr lang="es-AR" b="1" i="1" dirty="0"/>
          </a:p>
        </p:txBody>
      </p:sp>
      <p:sp>
        <p:nvSpPr>
          <p:cNvPr id="5" name="4 Rectángulo"/>
          <p:cNvSpPr/>
          <p:nvPr/>
        </p:nvSpPr>
        <p:spPr>
          <a:xfrm>
            <a:off x="5805493" y="1460417"/>
            <a:ext cx="3200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Aller"/>
              </a:rPr>
              <a:t>Reproducción intermitente</a:t>
            </a:r>
            <a:endParaRPr lang="en-US" dirty="0">
              <a:latin typeface="Aller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8" y="1916201"/>
            <a:ext cx="3462331" cy="1771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7095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517327" y="165100"/>
            <a:ext cx="1704778" cy="400050"/>
          </a:xfrm>
        </p:spPr>
        <p:txBody>
          <a:bodyPr>
            <a:normAutofit fontScale="90000"/>
          </a:bodyPr>
          <a:lstStyle/>
          <a:p>
            <a:r>
              <a:rPr lang="es-AR" sz="3000" dirty="0"/>
              <a:t>Flamencos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type="subTitle" idx="1"/>
          </p:nvPr>
        </p:nvSpPr>
        <p:spPr>
          <a:xfrm>
            <a:off x="15325" y="3791949"/>
            <a:ext cx="2762316" cy="1338501"/>
          </a:xfrm>
          <a:solidFill>
            <a:schemeClr val="tx2">
              <a:lumMod val="75000"/>
              <a:lumOff val="25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</a:pPr>
            <a:r>
              <a:rPr lang="es-AR" sz="1400" dirty="0">
                <a:solidFill>
                  <a:schemeClr val="bg1"/>
                </a:solidFill>
                <a:latin typeface="Myriad Pro" panose="020B0503030403020204" pitchFamily="34" charset="0"/>
              </a:rPr>
              <a:t>El desafío para la Conservación es conservar un complejo de humedales que asegure la disponibilidad de </a:t>
            </a:r>
            <a:r>
              <a:rPr lang="es-AR" sz="1400" dirty="0" err="1">
                <a:solidFill>
                  <a:schemeClr val="bg1"/>
                </a:solidFill>
                <a:latin typeface="Myriad Pro" panose="020B0503030403020204" pitchFamily="34" charset="0"/>
              </a:rPr>
              <a:t>hábita</a:t>
            </a:r>
            <a:r>
              <a:rPr lang="es-AR" sz="1400" dirty="0">
                <a:solidFill>
                  <a:schemeClr val="bg1"/>
                </a:solidFill>
                <a:latin typeface="Myriad Pro" panose="020B0503030403020204" pitchFamily="34" charset="0"/>
              </a:rPr>
              <a:t> en tiempo y espacio</a:t>
            </a:r>
          </a:p>
        </p:txBody>
      </p:sp>
      <p:grpSp>
        <p:nvGrpSpPr>
          <p:cNvPr id="8" name="Group 1">
            <a:extLst>
              <a:ext uri="{FF2B5EF4-FFF2-40B4-BE49-F238E27FC236}">
                <a16:creationId xmlns="" xmlns:a16="http://schemas.microsoft.com/office/drawing/2014/main" id="{7EADD7C4-4F0F-BF45-8F78-AF4682402616}"/>
              </a:ext>
            </a:extLst>
          </p:cNvPr>
          <p:cNvGrpSpPr/>
          <p:nvPr/>
        </p:nvGrpSpPr>
        <p:grpSpPr>
          <a:xfrm>
            <a:off x="192408" y="768823"/>
            <a:ext cx="2457450" cy="2318147"/>
            <a:chOff x="685800" y="1600200"/>
            <a:chExt cx="3276600" cy="3090863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685800" y="1600200"/>
              <a:ext cx="3276600" cy="3090863"/>
              <a:chOff x="432" y="1008"/>
              <a:chExt cx="2064" cy="1947"/>
            </a:xfrm>
            <a:solidFill>
              <a:schemeClr val="accent1">
                <a:lumMod val="20000"/>
                <a:lumOff val="80000"/>
              </a:schemeClr>
            </a:solidFill>
          </p:grpSpPr>
          <p:grpSp>
            <p:nvGrpSpPr>
              <p:cNvPr id="17" name="Group 4"/>
              <p:cNvGrpSpPr>
                <a:grpSpLocks/>
              </p:cNvGrpSpPr>
              <p:nvPr/>
            </p:nvGrpSpPr>
            <p:grpSpPr bwMode="auto">
              <a:xfrm>
                <a:off x="1208" y="1469"/>
                <a:ext cx="1288" cy="979"/>
                <a:chOff x="1208" y="1469"/>
                <a:chExt cx="1288" cy="979"/>
              </a:xfrm>
              <a:grpFill/>
            </p:grpSpPr>
            <p:sp>
              <p:nvSpPr>
                <p:cNvPr id="25" name="Oval 5"/>
                <p:cNvSpPr>
                  <a:spLocks noChangeArrowheads="1"/>
                </p:cNvSpPr>
                <p:nvPr/>
              </p:nvSpPr>
              <p:spPr bwMode="auto">
                <a:xfrm>
                  <a:off x="2225" y="1469"/>
                  <a:ext cx="271" cy="294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yriad Pro Regular" panose="020B0503030403020204" pitchFamily="34" charset="0"/>
                  </a:endParaRPr>
                </a:p>
              </p:txBody>
            </p:sp>
            <p:sp>
              <p:nvSpPr>
                <p:cNvPr id="26" name="Oval 6"/>
                <p:cNvSpPr>
                  <a:spLocks noChangeArrowheads="1"/>
                </p:cNvSpPr>
                <p:nvPr/>
              </p:nvSpPr>
              <p:spPr bwMode="auto">
                <a:xfrm>
                  <a:off x="1208" y="2228"/>
                  <a:ext cx="204" cy="220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Myriad Pro Regular" panose="020B0503030403020204" pitchFamily="34" charset="0"/>
                  </a:endParaRPr>
                </a:p>
              </p:txBody>
            </p:sp>
          </p:grpSp>
          <p:sp>
            <p:nvSpPr>
              <p:cNvPr id="18" name="Oval 7"/>
              <p:cNvSpPr>
                <a:spLocks noChangeArrowheads="1"/>
              </p:cNvSpPr>
              <p:nvPr/>
            </p:nvSpPr>
            <p:spPr bwMode="auto">
              <a:xfrm>
                <a:off x="1008" y="2784"/>
                <a:ext cx="294" cy="17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  <p:sp>
            <p:nvSpPr>
              <p:cNvPr id="19" name="Oval 8"/>
              <p:cNvSpPr>
                <a:spLocks noChangeArrowheads="1"/>
              </p:cNvSpPr>
              <p:nvPr/>
            </p:nvSpPr>
            <p:spPr bwMode="auto">
              <a:xfrm>
                <a:off x="2064" y="2016"/>
                <a:ext cx="316" cy="36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  <p:sp>
            <p:nvSpPr>
              <p:cNvPr id="20" name="Oval 9"/>
              <p:cNvSpPr>
                <a:spLocks noChangeArrowheads="1"/>
              </p:cNvSpPr>
              <p:nvPr/>
            </p:nvSpPr>
            <p:spPr bwMode="auto">
              <a:xfrm>
                <a:off x="1440" y="1872"/>
                <a:ext cx="135" cy="122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  <p:sp>
            <p:nvSpPr>
              <p:cNvPr id="21" name="Oval 10"/>
              <p:cNvSpPr>
                <a:spLocks noChangeArrowheads="1"/>
              </p:cNvSpPr>
              <p:nvPr/>
            </p:nvSpPr>
            <p:spPr bwMode="auto">
              <a:xfrm>
                <a:off x="1728" y="1248"/>
                <a:ext cx="316" cy="36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  <p:sp>
            <p:nvSpPr>
              <p:cNvPr id="22" name="Oval 11"/>
              <p:cNvSpPr>
                <a:spLocks noChangeArrowheads="1"/>
              </p:cNvSpPr>
              <p:nvPr/>
            </p:nvSpPr>
            <p:spPr bwMode="auto">
              <a:xfrm>
                <a:off x="1680" y="2496"/>
                <a:ext cx="271" cy="293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  <p:sp>
            <p:nvSpPr>
              <p:cNvPr id="23" name="Oval 12"/>
              <p:cNvSpPr>
                <a:spLocks noChangeArrowheads="1"/>
              </p:cNvSpPr>
              <p:nvPr/>
            </p:nvSpPr>
            <p:spPr bwMode="auto">
              <a:xfrm>
                <a:off x="672" y="2016"/>
                <a:ext cx="226" cy="220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  <p:sp>
            <p:nvSpPr>
              <p:cNvPr id="24" name="Oval 13"/>
              <p:cNvSpPr>
                <a:spLocks noChangeArrowheads="1"/>
              </p:cNvSpPr>
              <p:nvPr/>
            </p:nvSpPr>
            <p:spPr bwMode="auto">
              <a:xfrm>
                <a:off x="432" y="1008"/>
                <a:ext cx="960" cy="81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yriad Pro Regular" panose="020B0503030403020204" pitchFamily="34" charset="0"/>
                </a:endParaRPr>
              </a:p>
            </p:txBody>
          </p:sp>
        </p:grpSp>
        <p:cxnSp>
          <p:nvCxnSpPr>
            <p:cNvPr id="10" name="Straight Arrow Connector 7">
              <a:extLst>
                <a:ext uri="{FF2B5EF4-FFF2-40B4-BE49-F238E27FC236}">
                  <a16:creationId xmlns="" xmlns:a16="http://schemas.microsoft.com/office/drawing/2014/main" id="{3C26C3D6-0987-C54B-8261-FE4FF9BD84CC}"/>
                </a:ext>
              </a:extLst>
            </p:cNvPr>
            <p:cNvCxnSpPr>
              <a:cxnSpLocks/>
            </p:cNvCxnSpPr>
            <p:nvPr/>
          </p:nvCxnSpPr>
          <p:spPr>
            <a:xfrm>
              <a:off x="1875630" y="2247108"/>
              <a:ext cx="1006476" cy="37771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27">
              <a:extLst>
                <a:ext uri="{FF2B5EF4-FFF2-40B4-BE49-F238E27FC236}">
                  <a16:creationId xmlns="" xmlns:a16="http://schemas.microsoft.com/office/drawing/2014/main" id="{C6566BDD-0207-7845-8933-8F9EA55C62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2106" y="3503396"/>
              <a:ext cx="645319" cy="648383"/>
            </a:xfrm>
            <a:prstGeom prst="straightConnector1">
              <a:avLst/>
            </a:prstGeom>
            <a:ln w="635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2">
              <a:extLst>
                <a:ext uri="{FF2B5EF4-FFF2-40B4-BE49-F238E27FC236}">
                  <a16:creationId xmlns="" xmlns:a16="http://schemas.microsoft.com/office/drawing/2014/main" id="{15B76064-6BBF-734F-96BC-16AD325643D1}"/>
                </a:ext>
              </a:extLst>
            </p:cNvPr>
            <p:cNvCxnSpPr>
              <a:cxnSpLocks/>
              <a:endCxn id="20" idx="4"/>
            </p:cNvCxnSpPr>
            <p:nvPr/>
          </p:nvCxnSpPr>
          <p:spPr>
            <a:xfrm flipH="1">
              <a:off x="2393157" y="2389991"/>
              <a:ext cx="494824" cy="77548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32">
              <a:extLst>
                <a:ext uri="{FF2B5EF4-FFF2-40B4-BE49-F238E27FC236}">
                  <a16:creationId xmlns="" xmlns:a16="http://schemas.microsoft.com/office/drawing/2014/main" id="{D7B44F57-3F74-4548-AAC0-E95D06886EAD}"/>
                </a:ext>
              </a:extLst>
            </p:cNvPr>
            <p:cNvCxnSpPr>
              <a:cxnSpLocks/>
            </p:cNvCxnSpPr>
            <p:nvPr/>
          </p:nvCxnSpPr>
          <p:spPr>
            <a:xfrm>
              <a:off x="1231900" y="3416886"/>
              <a:ext cx="588169" cy="1095877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33">
              <a:extLst>
                <a:ext uri="{FF2B5EF4-FFF2-40B4-BE49-F238E27FC236}">
                  <a16:creationId xmlns="" xmlns:a16="http://schemas.microsoft.com/office/drawing/2014/main" id="{8CA3333A-73AB-1F4E-A773-E44AA782D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9440" y="3767137"/>
              <a:ext cx="241617" cy="74277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38">
              <a:extLst>
                <a:ext uri="{FF2B5EF4-FFF2-40B4-BE49-F238E27FC236}">
                  <a16:creationId xmlns="" xmlns:a16="http://schemas.microsoft.com/office/drawing/2014/main" id="{DE1F4534-66E3-374F-88D1-71E88AB6DB9F}"/>
                </a:ext>
              </a:extLst>
            </p:cNvPr>
            <p:cNvCxnSpPr>
              <a:cxnSpLocks/>
            </p:cNvCxnSpPr>
            <p:nvPr/>
          </p:nvCxnSpPr>
          <p:spPr>
            <a:xfrm>
              <a:off x="2526903" y="3104238"/>
              <a:ext cx="947816" cy="250366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40">
              <a:extLst>
                <a:ext uri="{FF2B5EF4-FFF2-40B4-BE49-F238E27FC236}">
                  <a16:creationId xmlns="" xmlns:a16="http://schemas.microsoft.com/office/drawing/2014/main" id="{69A94BA7-95F6-4248-8475-5B55471CD4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60541" y="2332038"/>
              <a:ext cx="414178" cy="1066769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26 Rectángulo"/>
          <p:cNvSpPr/>
          <p:nvPr/>
        </p:nvSpPr>
        <p:spPr>
          <a:xfrm>
            <a:off x="170835" y="3289230"/>
            <a:ext cx="2304413" cy="34624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68580" tIns="34290" rIns="68580" bIns="34290">
            <a:spAutoFit/>
          </a:bodyPr>
          <a:lstStyle/>
          <a:p>
            <a:pPr>
              <a:buClr>
                <a:srgbClr val="FF6600"/>
              </a:buClr>
              <a:defRPr/>
            </a:pP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ller"/>
              </a:rPr>
              <a:t>Itinerantes o nómades</a:t>
            </a:r>
          </a:p>
        </p:txBody>
      </p:sp>
      <p:pic>
        <p:nvPicPr>
          <p:cNvPr id="28" name="Picture 3" descr="TRACKING RED.080423.jpg">
            <a:extLst>
              <a:ext uri="{FF2B5EF4-FFF2-40B4-BE49-F238E27FC236}">
                <a16:creationId xmlns="" xmlns:a16="http://schemas.microsoft.com/office/drawing/2014/main" id="{E1F0998C-BD8C-854C-88D1-5A5891831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641" y="434343"/>
            <a:ext cx="3523373" cy="462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11">
            <a:extLst>
              <a:ext uri="{FF2B5EF4-FFF2-40B4-BE49-F238E27FC236}">
                <a16:creationId xmlns="" xmlns:a16="http://schemas.microsoft.com/office/drawing/2014/main" id="{D45FEB16-E995-AE4A-A1AD-4A319480276E}"/>
              </a:ext>
            </a:extLst>
          </p:cNvPr>
          <p:cNvGrpSpPr/>
          <p:nvPr/>
        </p:nvGrpSpPr>
        <p:grpSpPr>
          <a:xfrm>
            <a:off x="3594100" y="1320800"/>
            <a:ext cx="1189970" cy="2432190"/>
            <a:chOff x="1371600" y="1830388"/>
            <a:chExt cx="1524000" cy="3046412"/>
          </a:xfrm>
        </p:grpSpPr>
        <p:cxnSp>
          <p:nvCxnSpPr>
            <p:cNvPr id="30" name="Straight Arrow Connector 12">
              <a:extLst>
                <a:ext uri="{FF2B5EF4-FFF2-40B4-BE49-F238E27FC236}">
                  <a16:creationId xmlns="" xmlns:a16="http://schemas.microsoft.com/office/drawing/2014/main" id="{27D326AB-EDC1-3649-AFD9-AFD4E5FA51F8}"/>
                </a:ext>
              </a:extLst>
            </p:cNvPr>
            <p:cNvCxnSpPr/>
            <p:nvPr/>
          </p:nvCxnSpPr>
          <p:spPr bwMode="auto">
            <a:xfrm rot="5400000" flipH="1" flipV="1">
              <a:off x="1371601" y="2209800"/>
              <a:ext cx="762000" cy="3175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13">
              <a:extLst>
                <a:ext uri="{FF2B5EF4-FFF2-40B4-BE49-F238E27FC236}">
                  <a16:creationId xmlns="" xmlns:a16="http://schemas.microsoft.com/office/drawing/2014/main" id="{88F750B2-FCC9-724F-8CCC-2670B64599E7}"/>
                </a:ext>
              </a:extLst>
            </p:cNvPr>
            <p:cNvCxnSpPr/>
            <p:nvPr/>
          </p:nvCxnSpPr>
          <p:spPr bwMode="auto">
            <a:xfrm rot="5400000" flipH="1" flipV="1">
              <a:off x="1524000" y="2590800"/>
              <a:ext cx="382588" cy="230188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14">
              <a:extLst>
                <a:ext uri="{FF2B5EF4-FFF2-40B4-BE49-F238E27FC236}">
                  <a16:creationId xmlns="" xmlns:a16="http://schemas.microsoft.com/office/drawing/2014/main" id="{2A35AF65-89A5-A94D-8E85-77198F5980CA}"/>
                </a:ext>
              </a:extLst>
            </p:cNvPr>
            <p:cNvCxnSpPr/>
            <p:nvPr/>
          </p:nvCxnSpPr>
          <p:spPr bwMode="auto">
            <a:xfrm flipV="1">
              <a:off x="1371600" y="3505200"/>
              <a:ext cx="381000" cy="228600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15">
              <a:extLst>
                <a:ext uri="{FF2B5EF4-FFF2-40B4-BE49-F238E27FC236}">
                  <a16:creationId xmlns="" xmlns:a16="http://schemas.microsoft.com/office/drawing/2014/main" id="{746C79F7-3931-F343-8FD6-F9718735169B}"/>
                </a:ext>
              </a:extLst>
            </p:cNvPr>
            <p:cNvCxnSpPr/>
            <p:nvPr/>
          </p:nvCxnSpPr>
          <p:spPr bwMode="auto">
            <a:xfrm rot="16200000" flipV="1">
              <a:off x="2477294" y="4458494"/>
              <a:ext cx="685800" cy="150812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16">
              <a:extLst>
                <a:ext uri="{FF2B5EF4-FFF2-40B4-BE49-F238E27FC236}">
                  <a16:creationId xmlns="" xmlns:a16="http://schemas.microsoft.com/office/drawing/2014/main" id="{7F3AABEE-E9EF-3543-BE93-B054CC8E8410}"/>
                </a:ext>
              </a:extLst>
            </p:cNvPr>
            <p:cNvCxnSpPr/>
            <p:nvPr/>
          </p:nvCxnSpPr>
          <p:spPr bwMode="auto">
            <a:xfrm rot="10800000">
              <a:off x="1754188" y="3352800"/>
              <a:ext cx="912812" cy="838200"/>
            </a:xfrm>
            <a:prstGeom prst="straightConnector1">
              <a:avLst/>
            </a:prstGeom>
            <a:ln>
              <a:solidFill>
                <a:schemeClr val="accent4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17">
              <a:extLst>
                <a:ext uri="{FF2B5EF4-FFF2-40B4-BE49-F238E27FC236}">
                  <a16:creationId xmlns="" xmlns:a16="http://schemas.microsoft.com/office/drawing/2014/main" id="{DE9E94B0-F06D-F14C-B330-1332B51744D0}"/>
                </a:ext>
              </a:extLst>
            </p:cNvPr>
            <p:cNvCxnSpPr/>
            <p:nvPr/>
          </p:nvCxnSpPr>
          <p:spPr>
            <a:xfrm>
              <a:off x="1828800" y="1905000"/>
              <a:ext cx="228600" cy="6858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18">
              <a:extLst>
                <a:ext uri="{FF2B5EF4-FFF2-40B4-BE49-F238E27FC236}">
                  <a16:creationId xmlns="" xmlns:a16="http://schemas.microsoft.com/office/drawing/2014/main" id="{88DB4C41-71FA-AF4C-9E37-15B869E6BCC6}"/>
                </a:ext>
              </a:extLst>
            </p:cNvPr>
            <p:cNvCxnSpPr/>
            <p:nvPr/>
          </p:nvCxnSpPr>
          <p:spPr>
            <a:xfrm>
              <a:off x="2133600" y="2667000"/>
              <a:ext cx="381000" cy="12954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19">
              <a:extLst>
                <a:ext uri="{FF2B5EF4-FFF2-40B4-BE49-F238E27FC236}">
                  <a16:creationId xmlns="" xmlns:a16="http://schemas.microsoft.com/office/drawing/2014/main" id="{2CB331FC-E531-1648-AC76-509C64191866}"/>
                </a:ext>
              </a:extLst>
            </p:cNvPr>
            <p:cNvCxnSpPr/>
            <p:nvPr/>
          </p:nvCxnSpPr>
          <p:spPr>
            <a:xfrm>
              <a:off x="2590800" y="3886200"/>
              <a:ext cx="228600" cy="3048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6" descr="22.Transmitter.1(Rocha).r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1314" y="199024"/>
            <a:ext cx="1788571" cy="1192159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936" y="1355517"/>
            <a:ext cx="1334542" cy="1192159"/>
          </a:xfrm>
          <a:prstGeom prst="rect">
            <a:avLst/>
          </a:prstGeom>
          <a:ln>
            <a:solidFill>
              <a:schemeClr val="tx1">
                <a:alpha val="99000"/>
              </a:schemeClr>
            </a:solidFill>
          </a:ln>
        </p:spPr>
      </p:pic>
      <p:sp>
        <p:nvSpPr>
          <p:cNvPr id="40" name="39 Rectángulo"/>
          <p:cNvSpPr/>
          <p:nvPr/>
        </p:nvSpPr>
        <p:spPr>
          <a:xfrm>
            <a:off x="6381749" y="2659235"/>
            <a:ext cx="2762251" cy="228524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57175" indent="-2571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81AE"/>
                </a:solidFill>
                <a:latin typeface="Myriad Pro" panose="020B0503030403020204" pitchFamily="34" charset="0"/>
              </a:rPr>
              <a:t>16 transmisores</a:t>
            </a:r>
          </a:p>
          <a:p>
            <a:pPr marL="257175" indent="-2571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81AE"/>
                </a:solidFill>
                <a:latin typeface="Myriad Pro" panose="020B0503030403020204" pitchFamily="34" charset="0"/>
              </a:rPr>
              <a:t>Señal cada 4 d</a:t>
            </a:r>
          </a:p>
          <a:p>
            <a:pPr marL="257175" indent="-2571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81AE"/>
                </a:solidFill>
                <a:latin typeface="Myriad Pro" panose="020B0503030403020204" pitchFamily="34" charset="0"/>
              </a:rPr>
              <a:t>8 en el Altiplano</a:t>
            </a:r>
          </a:p>
          <a:p>
            <a:pPr marL="257175" indent="-2571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81AE"/>
                </a:solidFill>
                <a:latin typeface="Myriad Pro" panose="020B0503030403020204" pitchFamily="34" charset="0"/>
              </a:rPr>
              <a:t>1 a Mar Chiquita</a:t>
            </a:r>
          </a:p>
          <a:p>
            <a:pPr marL="257175" indent="-2571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81AE"/>
                </a:solidFill>
                <a:latin typeface="Myriad Pro" panose="020B0503030403020204" pitchFamily="34" charset="0"/>
              </a:rPr>
              <a:t>5 a Mar Chiquita y Melincué</a:t>
            </a:r>
          </a:p>
          <a:p>
            <a:pPr marL="257175" indent="-257175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781AE"/>
                </a:solidFill>
                <a:latin typeface="Myriad Pro" panose="020B0503030403020204" pitchFamily="34" charset="0"/>
              </a:rPr>
              <a:t>Permanencia en sitios: 4 d - 6 meses</a:t>
            </a:r>
          </a:p>
        </p:txBody>
      </p:sp>
    </p:spTree>
    <p:extLst>
      <p:ext uri="{BB962C8B-B14F-4D97-AF65-F5344CB8AC3E}">
        <p14:creationId xmlns:p14="http://schemas.microsoft.com/office/powerpoint/2010/main" val="2419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="" xmlns:a16="http://schemas.microsoft.com/office/drawing/2014/main" id="{47FC9DE2-9183-6178-8130-E7CF8F62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6365" y="-4678484"/>
            <a:ext cx="12023786" cy="10775624"/>
          </a:xfrm>
          <a:prstGeom prst="rect">
            <a:avLst/>
          </a:prstGeom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314269" y="290512"/>
            <a:ext cx="5354734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 dirty="0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-1" y="0"/>
            <a:ext cx="4391025" cy="158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02000"/>
              </a:lnSpc>
              <a:buClrTx/>
              <a:buFontTx/>
              <a:buNone/>
            </a:pPr>
            <a:r>
              <a:rPr lang="en-US" sz="3200" b="1" i="1" dirty="0" smtClean="0">
                <a:solidFill>
                  <a:schemeClr val="bg1"/>
                </a:solidFill>
                <a:latin typeface="Aller"/>
              </a:rPr>
              <a:t>Red de </a:t>
            </a:r>
            <a:r>
              <a:rPr lang="en-US" sz="3200" b="1" i="1" dirty="0" err="1" smtClean="0">
                <a:solidFill>
                  <a:schemeClr val="bg1"/>
                </a:solidFill>
                <a:latin typeface="Aller"/>
              </a:rPr>
              <a:t>Humedales</a:t>
            </a:r>
            <a:r>
              <a:rPr lang="en-US" sz="3200" b="1" i="1" dirty="0" smtClean="0">
                <a:solidFill>
                  <a:schemeClr val="bg1"/>
                </a:solidFill>
                <a:latin typeface="Aller"/>
              </a:rPr>
              <a:t> altoandinos y Triángulo </a:t>
            </a:r>
            <a:r>
              <a:rPr lang="en-US" sz="3200" b="1" i="1" dirty="0" smtClean="0">
                <a:solidFill>
                  <a:schemeClr val="bg1"/>
                </a:solidFill>
                <a:latin typeface="Aller"/>
              </a:rPr>
              <a:t>del </a:t>
            </a:r>
            <a:r>
              <a:rPr lang="en-US" sz="3200" b="1" i="1" dirty="0">
                <a:solidFill>
                  <a:schemeClr val="bg1"/>
                </a:solidFill>
                <a:latin typeface="Aller"/>
              </a:rPr>
              <a:t>litio 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305952" y="4212431"/>
            <a:ext cx="460711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pic>
        <p:nvPicPr>
          <p:cNvPr id="1026" name="Picture 2" descr="C:\Users\Patricia Marconi\Documents\Altiplano de Catamarca\Publicación Red flamencos-litio\Mapas\mapas finales\Network sites tif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68" y="-295275"/>
            <a:ext cx="423737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77535" y="2700338"/>
            <a:ext cx="4270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AR" i="1" dirty="0" smtClean="0">
                <a:solidFill>
                  <a:srgbClr val="0781AE"/>
                </a:solidFill>
                <a:latin typeface="Aller"/>
              </a:rPr>
              <a:t>Sitios prioritarios: </a:t>
            </a:r>
            <a:r>
              <a:rPr lang="es-AR" i="1" dirty="0">
                <a:solidFill>
                  <a:srgbClr val="0781AE"/>
                </a:solidFill>
                <a:latin typeface="Aller"/>
              </a:rPr>
              <a:t>22 en </a:t>
            </a:r>
            <a:r>
              <a:rPr lang="es-AR" i="1" dirty="0" smtClean="0">
                <a:solidFill>
                  <a:srgbClr val="0781AE"/>
                </a:solidFill>
                <a:latin typeface="Aller"/>
              </a:rPr>
              <a:t>4 países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i="1" dirty="0" smtClean="0">
                <a:solidFill>
                  <a:srgbClr val="0781AE"/>
                </a:solidFill>
                <a:latin typeface="Aller"/>
              </a:rPr>
              <a:t>Minería de litio en salmuera</a:t>
            </a:r>
            <a:r>
              <a:rPr lang="es-AR" i="1" dirty="0">
                <a:solidFill>
                  <a:srgbClr val="0781AE"/>
                </a:solidFill>
                <a:latin typeface="Aller"/>
              </a:rPr>
              <a:t>: </a:t>
            </a:r>
            <a:r>
              <a:rPr lang="es-AR" i="1" dirty="0" smtClean="0">
                <a:solidFill>
                  <a:srgbClr val="0781AE"/>
                </a:solidFill>
                <a:latin typeface="Aller"/>
              </a:rPr>
              <a:t>en todas </a:t>
            </a:r>
            <a:r>
              <a:rPr lang="es-AR" i="1" dirty="0">
                <a:solidFill>
                  <a:srgbClr val="0781AE"/>
                </a:solidFill>
                <a:latin typeface="Aller"/>
              </a:rPr>
              <a:t>las cuencas </a:t>
            </a:r>
            <a:r>
              <a:rPr lang="es-AR" i="1" dirty="0" smtClean="0">
                <a:solidFill>
                  <a:srgbClr val="0781AE"/>
                </a:solidFill>
                <a:latin typeface="Aller"/>
              </a:rPr>
              <a:t>endorreicas de </a:t>
            </a:r>
            <a:r>
              <a:rPr lang="es-AR" i="1" dirty="0" smtClean="0">
                <a:solidFill>
                  <a:srgbClr val="0781AE"/>
                </a:solidFill>
                <a:latin typeface="Aller"/>
              </a:rPr>
              <a:t>Argentina</a:t>
            </a:r>
            <a:r>
              <a:rPr lang="es-AR" i="1" dirty="0" smtClean="0">
                <a:solidFill>
                  <a:srgbClr val="0781AE"/>
                </a:solidFill>
                <a:latin typeface="Aller"/>
              </a:rPr>
              <a:t>, Bolivia y Chile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i="1" dirty="0" smtClean="0">
                <a:solidFill>
                  <a:srgbClr val="0781AE"/>
                </a:solidFill>
                <a:latin typeface="Aller"/>
              </a:rPr>
              <a:t>5 </a:t>
            </a:r>
            <a:r>
              <a:rPr lang="es-AR" i="1" dirty="0" smtClean="0">
                <a:solidFill>
                  <a:srgbClr val="0781AE"/>
                </a:solidFill>
                <a:latin typeface="Aller"/>
              </a:rPr>
              <a:t>proyectos mineros en plena producción y 8 en producción inicial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i="1" dirty="0" smtClean="0">
                <a:solidFill>
                  <a:srgbClr val="0781AE"/>
                </a:solidFill>
                <a:latin typeface="Aller"/>
              </a:rPr>
              <a:t>Más de 30 proyectos en exploración </a:t>
            </a:r>
            <a:r>
              <a:rPr lang="es-AR" i="1" dirty="0" smtClean="0">
                <a:solidFill>
                  <a:srgbClr val="0781AE"/>
                </a:solidFill>
                <a:latin typeface="Aller"/>
              </a:rPr>
              <a:t>avanzada</a:t>
            </a:r>
            <a:endParaRPr lang="es-AR" i="1" dirty="0">
              <a:solidFill>
                <a:srgbClr val="0781AE"/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2893897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="" xmlns:a16="http://schemas.microsoft.com/office/drawing/2014/main" id="{47FC9DE2-9183-6178-8130-E7CF8F62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0165" y="-5097300"/>
            <a:ext cx="12023786" cy="1077562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0" y="3364930"/>
            <a:ext cx="3040583" cy="177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314269" y="290512"/>
            <a:ext cx="5354734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 dirty="0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05713" y="148739"/>
            <a:ext cx="5965146" cy="70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02000"/>
              </a:lnSpc>
              <a:buClrTx/>
              <a:buFontTx/>
              <a:buNone/>
            </a:pPr>
            <a:r>
              <a:rPr lang="en-US" sz="2800" b="1" i="1" dirty="0">
                <a:solidFill>
                  <a:schemeClr val="bg1"/>
                </a:solidFill>
                <a:latin typeface="Aller"/>
              </a:rPr>
              <a:t>Megaminería de litio en salmuera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305952" y="4212431"/>
            <a:ext cx="460711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AR"/>
          </a:p>
        </p:txBody>
      </p:sp>
      <p:pic>
        <p:nvPicPr>
          <p:cNvPr id="16" name="Google Shape;189;g531e90f470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0170" y="141480"/>
            <a:ext cx="3040582" cy="17821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6270170" y="141480"/>
            <a:ext cx="2873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AR" sz="1400" dirty="0">
                <a:solidFill>
                  <a:srgbClr val="000000"/>
                </a:solidFill>
                <a:latin typeface="Calibri" charset="0"/>
              </a:rPr>
              <a:t>Salar de Hombre Muerto, Argentina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AR" sz="1400" i="1" dirty="0">
                <a:solidFill>
                  <a:srgbClr val="000000"/>
                </a:solidFill>
                <a:latin typeface="Calibri" charset="0"/>
              </a:rPr>
              <a:t>Livent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660233" y="3646358"/>
            <a:ext cx="23148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AR" sz="1400" dirty="0">
                <a:solidFill>
                  <a:srgbClr val="000000"/>
                </a:solidFill>
                <a:latin typeface="Calibri" charset="0"/>
              </a:rPr>
              <a:t>Salar de </a:t>
            </a:r>
            <a:r>
              <a:rPr lang="es-AR" sz="1400" dirty="0" err="1">
                <a:solidFill>
                  <a:srgbClr val="000000"/>
                </a:solidFill>
                <a:latin typeface="Calibri" charset="0"/>
              </a:rPr>
              <a:t>Atacama,Chile</a:t>
            </a:r>
            <a:r>
              <a:rPr lang="es-AR" sz="1400" dirty="0">
                <a:solidFill>
                  <a:srgbClr val="000000"/>
                </a:solidFill>
                <a:latin typeface="Calibri" charset="0"/>
              </a:rPr>
              <a:t>, SQM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336" y="1732791"/>
            <a:ext cx="3050416" cy="191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819274" y="1623867"/>
            <a:ext cx="43467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AR" sz="1600" b="1" i="1" dirty="0" smtClean="0">
                <a:solidFill>
                  <a:srgbClr val="0781AE"/>
                </a:solidFill>
                <a:latin typeface="Aller"/>
              </a:rPr>
              <a:t>explotaciones </a:t>
            </a:r>
            <a:r>
              <a:rPr lang="es-AR" sz="1600" b="1" i="1" dirty="0">
                <a:solidFill>
                  <a:srgbClr val="0781AE"/>
                </a:solidFill>
                <a:latin typeface="Aller"/>
              </a:rPr>
              <a:t>a cielo abierto</a:t>
            </a:r>
            <a:r>
              <a:rPr lang="es-AR" sz="1600" i="1" dirty="0">
                <a:solidFill>
                  <a:srgbClr val="0781AE"/>
                </a:solidFill>
                <a:latin typeface="Aller"/>
              </a:rPr>
              <a:t>, </a:t>
            </a:r>
          </a:p>
          <a:p>
            <a:pPr marL="342900" indent="-342900">
              <a:buAutoNum type="arabicPeriod"/>
            </a:pPr>
            <a:r>
              <a:rPr lang="es-AR" sz="1600" i="1" dirty="0" smtClean="0">
                <a:solidFill>
                  <a:srgbClr val="0781AE"/>
                </a:solidFill>
                <a:latin typeface="Aller"/>
              </a:rPr>
              <a:t>uso </a:t>
            </a:r>
            <a:r>
              <a:rPr lang="es-AR" sz="1600" i="1" dirty="0">
                <a:solidFill>
                  <a:srgbClr val="0781AE"/>
                </a:solidFill>
                <a:latin typeface="Aller"/>
              </a:rPr>
              <a:t>de sustancias contaminantes </a:t>
            </a:r>
            <a:endParaRPr lang="es-AR" sz="1600" i="1" dirty="0" smtClean="0">
              <a:solidFill>
                <a:srgbClr val="0781AE"/>
              </a:solidFill>
              <a:latin typeface="Aller"/>
            </a:endParaRPr>
          </a:p>
          <a:p>
            <a:pPr marL="342900" indent="-342900">
              <a:buAutoNum type="arabicPeriod"/>
            </a:pPr>
            <a:r>
              <a:rPr lang="es-AR" sz="1600" b="1" i="1" dirty="0" smtClean="0">
                <a:solidFill>
                  <a:srgbClr val="0781AE"/>
                </a:solidFill>
                <a:latin typeface="Aller"/>
              </a:rPr>
              <a:t>grandes </a:t>
            </a:r>
            <a:r>
              <a:rPr lang="es-AR" sz="1600" b="1" i="1" dirty="0">
                <a:solidFill>
                  <a:srgbClr val="0781AE"/>
                </a:solidFill>
                <a:latin typeface="Aller"/>
              </a:rPr>
              <a:t>necesidades energéticas (ej. 1000000 m3 de gas natural/día), </a:t>
            </a:r>
            <a:endParaRPr lang="es-AR" sz="1600" b="1" i="1" dirty="0" smtClean="0">
              <a:solidFill>
                <a:srgbClr val="0781AE"/>
              </a:solidFill>
              <a:latin typeface="Aller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0D778350-5E60-77AF-A82B-F7ADB3DAB3EC}"/>
              </a:ext>
            </a:extLst>
          </p:cNvPr>
          <p:cNvSpPr txBox="1"/>
          <p:nvPr/>
        </p:nvSpPr>
        <p:spPr>
          <a:xfrm>
            <a:off x="84898" y="545472"/>
            <a:ext cx="490125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600" dirty="0">
                <a:solidFill>
                  <a:schemeClr val="bg1"/>
                </a:solidFill>
              </a:rPr>
              <a:t>Megaminería: actividad que combina todas o algunas de las siguientes </a:t>
            </a:r>
            <a:r>
              <a:rPr lang="es-AR" sz="1600" dirty="0">
                <a:solidFill>
                  <a:schemeClr val="bg1"/>
                </a:solidFill>
                <a:latin typeface="Aller"/>
              </a:rPr>
              <a:t>características</a:t>
            </a:r>
            <a:r>
              <a:rPr lang="es-AR" sz="1600" dirty="0">
                <a:solidFill>
                  <a:schemeClr val="bg1"/>
                </a:solidFill>
              </a:rPr>
              <a:t> (Donadío 2008): </a:t>
            </a:r>
            <a:r>
              <a:rPr lang="es-AR" sz="1800" dirty="0"/>
              <a:t/>
            </a:r>
            <a:br>
              <a:rPr lang="es-AR" sz="1800" dirty="0"/>
            </a:b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305952" y="2723257"/>
            <a:ext cx="58327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i="1" dirty="0">
                <a:solidFill>
                  <a:srgbClr val="0781AE"/>
                </a:solidFill>
                <a:latin typeface="Aller"/>
              </a:rPr>
              <a:t>4. </a:t>
            </a:r>
            <a:r>
              <a:rPr lang="es-AR" sz="1600" b="1" i="1" dirty="0">
                <a:solidFill>
                  <a:srgbClr val="0781AE"/>
                </a:solidFill>
                <a:latin typeface="Aller"/>
              </a:rPr>
              <a:t>utilización de importantes volúmenes de agua por periodos largos de tiempo (ej. 350 L/s durante 15 años ó más), </a:t>
            </a:r>
          </a:p>
          <a:p>
            <a:r>
              <a:rPr lang="es-AR" sz="1600" i="1" dirty="0">
                <a:solidFill>
                  <a:srgbClr val="0781AE"/>
                </a:solidFill>
                <a:latin typeface="Aller"/>
              </a:rPr>
              <a:t>5. producción y amplificación de drenaje ácido de mina y roca, </a:t>
            </a:r>
            <a:br>
              <a:rPr lang="es-AR" sz="1600" i="1" dirty="0">
                <a:solidFill>
                  <a:srgbClr val="0781AE"/>
                </a:solidFill>
                <a:latin typeface="Aller"/>
              </a:rPr>
            </a:br>
            <a:r>
              <a:rPr lang="es-AR" sz="1600" i="1" dirty="0">
                <a:solidFill>
                  <a:srgbClr val="0781AE"/>
                </a:solidFill>
                <a:latin typeface="Aller"/>
              </a:rPr>
              <a:t>6. niveles de tráfico elevados (ej. 1 camión con acoplado cada 10 min, 24 h/día durante 20 años ó más)</a:t>
            </a:r>
            <a:br>
              <a:rPr lang="es-AR" sz="1600" i="1" dirty="0">
                <a:solidFill>
                  <a:srgbClr val="0781AE"/>
                </a:solidFill>
                <a:latin typeface="Aller"/>
              </a:rPr>
            </a:br>
            <a:r>
              <a:rPr lang="es-AR" sz="1600" i="1" dirty="0">
                <a:solidFill>
                  <a:srgbClr val="0781AE"/>
                </a:solidFill>
                <a:latin typeface="Aller"/>
              </a:rPr>
              <a:t> 7. </a:t>
            </a:r>
            <a:r>
              <a:rPr lang="es-AR" sz="1600" b="1" i="1" dirty="0">
                <a:solidFill>
                  <a:srgbClr val="0781AE"/>
                </a:solidFill>
                <a:latin typeface="Aller"/>
              </a:rPr>
              <a:t>generación de pasivos ambientales importantes (ej. escombreras, diques de cola, pilas de sal),</a:t>
            </a:r>
            <a:br>
              <a:rPr lang="es-AR" sz="1600" b="1" i="1" dirty="0">
                <a:solidFill>
                  <a:srgbClr val="0781AE"/>
                </a:solidFill>
                <a:latin typeface="Aller"/>
              </a:rPr>
            </a:br>
            <a:r>
              <a:rPr lang="es-AR" sz="1600" b="1" i="1" dirty="0">
                <a:solidFill>
                  <a:srgbClr val="0781AE"/>
                </a:solidFill>
                <a:latin typeface="Aller"/>
              </a:rPr>
              <a:t>8. Alta inversión económica </a:t>
            </a:r>
            <a:endParaRPr lang="es-AR" sz="1600" i="1" dirty="0">
              <a:solidFill>
                <a:srgbClr val="0781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50" y="-1741714"/>
            <a:ext cx="10222910" cy="833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0" y="458985"/>
            <a:ext cx="5378845" cy="321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11628" y="161925"/>
            <a:ext cx="3962555" cy="5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2000"/>
              </a:lnSpc>
              <a:buClrTx/>
              <a:buFontTx/>
              <a:buNone/>
            </a:pPr>
            <a:r>
              <a:rPr lang="en-US" sz="2700" b="1" i="1" dirty="0" smtClean="0">
                <a:solidFill>
                  <a:srgbClr val="0781AE"/>
                </a:solidFill>
                <a:latin typeface="Aller"/>
              </a:rPr>
              <a:t>Megaminería de agua</a:t>
            </a:r>
            <a:endParaRPr lang="en-US" sz="2700" b="1" i="1" dirty="0">
              <a:solidFill>
                <a:srgbClr val="0781AE"/>
              </a:solidFill>
              <a:latin typeface="Aller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69045" y="3110167"/>
            <a:ext cx="4480929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/>
          <a:lstStyle/>
          <a:p>
            <a:pPr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es-AR" sz="1000" dirty="0">
                <a:solidFill>
                  <a:srgbClr val="000000"/>
                </a:solidFill>
              </a:rPr>
              <a:t>Modelo hidrológico general interpretado, esquemático. Representa las condiciones previas a la explotación </a:t>
            </a:r>
            <a:r>
              <a:rPr lang="es-AR" sz="900" dirty="0">
                <a:solidFill>
                  <a:srgbClr val="000000"/>
                </a:solidFill>
              </a:rPr>
              <a:t>(</a:t>
            </a:r>
            <a:r>
              <a:rPr lang="es-AR" sz="900" dirty="0" err="1">
                <a:solidFill>
                  <a:srgbClr val="000000"/>
                </a:solidFill>
              </a:rPr>
              <a:t>Meconi</a:t>
            </a:r>
            <a:r>
              <a:rPr lang="es-AR" sz="900" dirty="0">
                <a:solidFill>
                  <a:srgbClr val="000000"/>
                </a:solidFill>
              </a:rPr>
              <a:t> &amp; </a:t>
            </a:r>
            <a:r>
              <a:rPr lang="es-AR" sz="900" dirty="0" err="1">
                <a:solidFill>
                  <a:srgbClr val="000000"/>
                </a:solidFill>
              </a:rPr>
              <a:t>Sticco</a:t>
            </a:r>
            <a:r>
              <a:rPr lang="es-AR" sz="900" dirty="0">
                <a:solidFill>
                  <a:srgbClr val="000000"/>
                </a:solidFill>
              </a:rPr>
              <a:t>, 2012). 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5355771" y="4541043"/>
            <a:ext cx="353168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3746" rIns="67491" bIns="33746"/>
          <a:lstStyle/>
          <a:p>
            <a:pPr>
              <a:tabLst>
                <a:tab pos="0" algn="l"/>
                <a:tab pos="335711" algn="l"/>
                <a:tab pos="672614" algn="l"/>
                <a:tab pos="1009515" algn="l"/>
                <a:tab pos="1346418" algn="l"/>
                <a:tab pos="1683319" algn="l"/>
                <a:tab pos="2020222" algn="l"/>
                <a:tab pos="2357123" algn="l"/>
                <a:tab pos="2694025" algn="l"/>
                <a:tab pos="3030927" algn="l"/>
                <a:tab pos="3367829" algn="l"/>
                <a:tab pos="3704731" algn="l"/>
                <a:tab pos="4041633" algn="l"/>
                <a:tab pos="4378535" algn="l"/>
                <a:tab pos="4715437" algn="l"/>
                <a:tab pos="5052339" algn="l"/>
                <a:tab pos="5389241" algn="l"/>
                <a:tab pos="5726143" algn="l"/>
                <a:tab pos="6063045" algn="l"/>
                <a:tab pos="6399947" algn="l"/>
                <a:tab pos="6736849" algn="l"/>
              </a:tabLst>
            </a:pPr>
            <a:r>
              <a:rPr lang="es-AR" sz="1000" dirty="0">
                <a:solidFill>
                  <a:srgbClr val="000000"/>
                </a:solidFill>
              </a:rPr>
              <a:t>Diagrama de flujo para obtención de Carbonato de litio en el salar del Hombre Muerto.</a:t>
            </a:r>
            <a:r>
              <a:rPr lang="es-AR" sz="900" dirty="0">
                <a:solidFill>
                  <a:srgbClr val="000000"/>
                </a:solidFill>
              </a:rPr>
              <a:t>(Revista Panorama Minero, 1996, 2002.). 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305951" y="4212431"/>
            <a:ext cx="4607119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68571" tIns="34285" rIns="68571" bIns="34285" anchor="ctr"/>
          <a:lstStyle/>
          <a:p>
            <a:endParaRPr lang="es-AR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336672" y="3487350"/>
            <a:ext cx="4688268" cy="14558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67491" tIns="35095" rIns="67491" bIns="35095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 eaLnBrk="1">
              <a:buClrTx/>
              <a:buFontTx/>
              <a:buNone/>
            </a:pPr>
            <a:r>
              <a:rPr lang="es-AR" sz="1500" dirty="0" smtClean="0">
                <a:solidFill>
                  <a:srgbClr val="000000"/>
                </a:solidFill>
                <a:latin typeface="Aller"/>
              </a:rPr>
              <a:t>Para obtener 1 tonelada de carbonato de </a:t>
            </a:r>
            <a:r>
              <a:rPr lang="es-AR" sz="1500" dirty="0">
                <a:solidFill>
                  <a:srgbClr val="000000"/>
                </a:solidFill>
                <a:latin typeface="Aller"/>
              </a:rPr>
              <a:t>litio </a:t>
            </a:r>
            <a:r>
              <a:rPr lang="es-AR" sz="1500" dirty="0" smtClean="0">
                <a:solidFill>
                  <a:srgbClr val="000000"/>
                </a:solidFill>
                <a:latin typeface="Aller"/>
              </a:rPr>
              <a:t>el consumo </a:t>
            </a:r>
            <a:r>
              <a:rPr lang="es-AR" sz="1500" dirty="0">
                <a:solidFill>
                  <a:srgbClr val="000000"/>
                </a:solidFill>
                <a:latin typeface="Aller"/>
              </a:rPr>
              <a:t>neto de agua o Huella Hídrica (Arias Alvarado et al. 2022</a:t>
            </a:r>
            <a:r>
              <a:rPr lang="es-AR" sz="1500" dirty="0" smtClean="0">
                <a:solidFill>
                  <a:srgbClr val="000000"/>
                </a:solidFill>
                <a:latin typeface="Aller"/>
              </a:rPr>
              <a:t>) es de:</a:t>
            </a:r>
            <a:endParaRPr lang="es-AR" sz="1500" dirty="0">
              <a:solidFill>
                <a:srgbClr val="000000"/>
              </a:solidFill>
              <a:latin typeface="Aller"/>
            </a:endParaRPr>
          </a:p>
          <a:p>
            <a:pPr eaLnBrk="1">
              <a:buFont typeface="Wingdings" charset="2"/>
              <a:buChar char=""/>
            </a:pPr>
            <a:r>
              <a:rPr lang="es-AR" sz="1500" b="1" dirty="0">
                <a:solidFill>
                  <a:srgbClr val="000000"/>
                </a:solidFill>
                <a:latin typeface="Aller"/>
              </a:rPr>
              <a:t>537.400 litros/año</a:t>
            </a:r>
            <a:r>
              <a:rPr lang="es-AR" sz="1500" dirty="0">
                <a:solidFill>
                  <a:srgbClr val="000000"/>
                </a:solidFill>
                <a:latin typeface="Aller"/>
              </a:rPr>
              <a:t> de agua de salmuera evaporada</a:t>
            </a:r>
          </a:p>
          <a:p>
            <a:pPr eaLnBrk="1">
              <a:buFont typeface="Wingdings" charset="2"/>
              <a:buChar char=""/>
            </a:pPr>
            <a:r>
              <a:rPr lang="es-AR" sz="1500" b="1" dirty="0">
                <a:solidFill>
                  <a:srgbClr val="000000"/>
                </a:solidFill>
                <a:latin typeface="Aller"/>
              </a:rPr>
              <a:t>46.700 litros/año</a:t>
            </a:r>
            <a:r>
              <a:rPr lang="es-AR" sz="1500" dirty="0">
                <a:solidFill>
                  <a:srgbClr val="000000"/>
                </a:solidFill>
                <a:latin typeface="Aller"/>
              </a:rPr>
              <a:t> de agua dulce para </a:t>
            </a:r>
            <a:r>
              <a:rPr lang="es-AR" sz="1500" dirty="0" smtClean="0">
                <a:solidFill>
                  <a:srgbClr val="000000"/>
                </a:solidFill>
                <a:latin typeface="Aller"/>
              </a:rPr>
              <a:t>procesamiento. (Proyecto Sales de Jujuy)</a:t>
            </a:r>
            <a:endParaRPr lang="es-AR" sz="1500" dirty="0">
              <a:solidFill>
                <a:srgbClr val="000000"/>
              </a:solidFill>
              <a:latin typeface="Aller"/>
            </a:endParaRP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8005911" y="3899297"/>
            <a:ext cx="972614" cy="5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491" tIns="35095" rIns="67491" bIns="35095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es-AR" sz="700">
                <a:solidFill>
                  <a:srgbClr val="000000"/>
                </a:solidFill>
              </a:rPr>
              <a:t>(“agua purificada”, agua dulce que se usa en el proceso.) </a:t>
            </a:r>
          </a:p>
          <a:p>
            <a:pPr>
              <a:buClrTx/>
              <a:buFontTx/>
              <a:buNone/>
            </a:pPr>
            <a:endParaRPr lang="es-AR" sz="700">
              <a:solidFill>
                <a:srgbClr val="000000"/>
              </a:solidFill>
            </a:endParaRPr>
          </a:p>
        </p:txBody>
      </p:sp>
      <p:sp>
        <p:nvSpPr>
          <p:cNvPr id="2" name="1 Elipse"/>
          <p:cNvSpPr/>
          <p:nvPr/>
        </p:nvSpPr>
        <p:spPr>
          <a:xfrm>
            <a:off x="5514975" y="1400174"/>
            <a:ext cx="1850571" cy="667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11739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636" y="-65314"/>
            <a:ext cx="9677400" cy="585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7326" y="159543"/>
            <a:ext cx="6213473" cy="932657"/>
          </a:xfrm>
          <a:noFill/>
        </p:spPr>
        <p:txBody>
          <a:bodyPr>
            <a:noAutofit/>
          </a:bodyPr>
          <a:lstStyle/>
          <a:p>
            <a:r>
              <a:rPr lang="es-AR" sz="3200" b="1" i="1" dirty="0" smtClean="0">
                <a:solidFill>
                  <a:schemeClr val="bg1"/>
                </a:solidFill>
                <a:latin typeface="Aller"/>
              </a:rPr>
              <a:t>Consumo de agua dulce</a:t>
            </a:r>
            <a:br>
              <a:rPr lang="es-AR" sz="3200" b="1" i="1" dirty="0" smtClean="0">
                <a:solidFill>
                  <a:schemeClr val="bg1"/>
                </a:solidFill>
                <a:latin typeface="Aller"/>
              </a:rPr>
            </a:br>
            <a:r>
              <a:rPr lang="es-AR" sz="2400" b="1" i="1" dirty="0" smtClean="0">
                <a:solidFill>
                  <a:schemeClr val="bg1"/>
                </a:solidFill>
                <a:latin typeface="Aller"/>
              </a:rPr>
              <a:t>Río Los Patos – Salar del Hombre Muerto</a:t>
            </a:r>
            <a:r>
              <a:rPr lang="es-AR" sz="3200" b="1" i="1" dirty="0" smtClean="0">
                <a:solidFill>
                  <a:schemeClr val="bg1"/>
                </a:solidFill>
                <a:latin typeface="Aller"/>
              </a:rPr>
              <a:t> </a:t>
            </a:r>
            <a:endParaRPr lang="es-AR" sz="3200" b="1" i="1" dirty="0">
              <a:solidFill>
                <a:schemeClr val="bg1"/>
              </a:solidFill>
              <a:latin typeface="Aller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8900" y="1185333"/>
            <a:ext cx="4481738" cy="159124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spcBef>
                <a:spcPts val="450"/>
              </a:spcBef>
              <a:buNone/>
            </a:pPr>
            <a:r>
              <a:rPr lang="es-AR" sz="1600" b="1" dirty="0" smtClean="0">
                <a:latin typeface="Aller"/>
              </a:rPr>
              <a:t>Proyecto Fénix </a:t>
            </a:r>
            <a:r>
              <a:rPr lang="es-AR" sz="1600" dirty="0" smtClean="0">
                <a:latin typeface="Aller"/>
              </a:rPr>
              <a:t>con ampliación (Livent)</a:t>
            </a:r>
          </a:p>
          <a:p>
            <a:pPr>
              <a:spcBef>
                <a:spcPts val="450"/>
              </a:spcBef>
            </a:pPr>
            <a:r>
              <a:rPr lang="es-AR" sz="1600" dirty="0" smtClean="0">
                <a:latin typeface="Aller"/>
              </a:rPr>
              <a:t>Producción  = 40.000 toneladas/año de LCE (litio equivalente)</a:t>
            </a:r>
          </a:p>
          <a:p>
            <a:pPr>
              <a:spcBef>
                <a:spcPts val="450"/>
              </a:spcBef>
            </a:pPr>
            <a:r>
              <a:rPr lang="es-AR" sz="1600" dirty="0" smtClean="0">
                <a:latin typeface="Aller"/>
              </a:rPr>
              <a:t>Demanda de </a:t>
            </a:r>
            <a:r>
              <a:rPr lang="es-AR" sz="1600" b="1" dirty="0" smtClean="0">
                <a:latin typeface="Aller"/>
              </a:rPr>
              <a:t>agua dulce </a:t>
            </a:r>
            <a:r>
              <a:rPr lang="es-AR" sz="1600" dirty="0" smtClean="0">
                <a:latin typeface="Aller"/>
              </a:rPr>
              <a:t>= 650 m3/hora</a:t>
            </a:r>
          </a:p>
          <a:p>
            <a:pPr>
              <a:spcBef>
                <a:spcPts val="450"/>
              </a:spcBef>
            </a:pPr>
            <a:r>
              <a:rPr lang="es-AR" sz="1600" dirty="0" smtClean="0">
                <a:solidFill>
                  <a:srgbClr val="FF0000"/>
                </a:solidFill>
                <a:latin typeface="Aller"/>
              </a:rPr>
              <a:t>Consumo anual 5.694.000 metros cúbicos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096933" y="1185333"/>
            <a:ext cx="4140200" cy="15465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es-AR" sz="1600" b="1" dirty="0">
                <a:latin typeface="Aller"/>
              </a:rPr>
              <a:t>Antofagasta de la Sierra </a:t>
            </a:r>
            <a:r>
              <a:rPr lang="es-AR" sz="1600" dirty="0">
                <a:latin typeface="Aller"/>
              </a:rPr>
              <a:t>= 2.000 habitantes</a:t>
            </a:r>
          </a:p>
          <a:p>
            <a:r>
              <a:rPr lang="es-AR" sz="1600" dirty="0">
                <a:latin typeface="Aller"/>
              </a:rPr>
              <a:t>Consumo de agua por persona por día por habitante = 300 litros</a:t>
            </a:r>
          </a:p>
          <a:p>
            <a:r>
              <a:rPr lang="es-AR" sz="1600" dirty="0">
                <a:latin typeface="Aller"/>
              </a:rPr>
              <a:t>1 metro cúbico de agua = 1.000 litros</a:t>
            </a:r>
          </a:p>
          <a:p>
            <a:r>
              <a:rPr lang="es-AR" sz="1600" dirty="0">
                <a:solidFill>
                  <a:srgbClr val="FF0000"/>
                </a:solidFill>
                <a:latin typeface="Aller"/>
              </a:rPr>
              <a:t>Consumo anual 219.000 metros cúbicos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33206" y="4427919"/>
            <a:ext cx="5259197" cy="715581"/>
          </a:xfrm>
          <a:prstGeom prst="rect">
            <a:avLst/>
          </a:prstGeom>
          <a:solidFill>
            <a:schemeClr val="bg2"/>
          </a:solidFill>
        </p:spPr>
        <p:txBody>
          <a:bodyPr wrap="none" lIns="68580" tIns="34290" rIns="68580" bIns="34290">
            <a:spAutoFit/>
          </a:bodyPr>
          <a:lstStyle/>
          <a:p>
            <a:r>
              <a:rPr lang="es-AR" sz="2100" b="1" dirty="0" smtClean="0">
                <a:solidFill>
                  <a:srgbClr val="FF0000"/>
                </a:solidFill>
              </a:rPr>
              <a:t>El proyecto Fénix consumirá </a:t>
            </a:r>
            <a:r>
              <a:rPr lang="es-AR" sz="2100" b="1" dirty="0">
                <a:solidFill>
                  <a:srgbClr val="FF0000"/>
                </a:solidFill>
              </a:rPr>
              <a:t>en 14 días lo que </a:t>
            </a:r>
            <a:endParaRPr lang="es-AR" sz="2100" b="1" dirty="0" smtClean="0">
              <a:solidFill>
                <a:srgbClr val="FF0000"/>
              </a:solidFill>
            </a:endParaRPr>
          </a:p>
          <a:p>
            <a:r>
              <a:rPr lang="es-AR" sz="2100" b="1" dirty="0" smtClean="0">
                <a:solidFill>
                  <a:srgbClr val="FF0000"/>
                </a:solidFill>
              </a:rPr>
              <a:t>Antofagasta </a:t>
            </a:r>
            <a:r>
              <a:rPr lang="es-AR" sz="2100" b="1" dirty="0">
                <a:solidFill>
                  <a:srgbClr val="FF0000"/>
                </a:solidFill>
              </a:rPr>
              <a:t>de la Sierra </a:t>
            </a:r>
            <a:r>
              <a:rPr lang="es-AR" sz="2100" b="1" dirty="0" smtClean="0">
                <a:solidFill>
                  <a:srgbClr val="FF0000"/>
                </a:solidFill>
              </a:rPr>
              <a:t>consumirá </a:t>
            </a:r>
            <a:r>
              <a:rPr lang="es-AR" sz="2100" b="1" dirty="0">
                <a:solidFill>
                  <a:srgbClr val="FF0000"/>
                </a:solidFill>
              </a:rPr>
              <a:t>en un año</a:t>
            </a:r>
          </a:p>
        </p:txBody>
      </p:sp>
    </p:spTree>
    <p:extLst>
      <p:ext uri="{BB962C8B-B14F-4D97-AF65-F5344CB8AC3E}">
        <p14:creationId xmlns:p14="http://schemas.microsoft.com/office/powerpoint/2010/main" val="329320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2050" name="Picture 2" descr="E:\Fotos y videos Feli 2022\Photos\Jan27.SHM\DSC_39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" y="-74458"/>
            <a:ext cx="9163049" cy="610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888066" y="95912"/>
            <a:ext cx="694266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i="1" dirty="0" smtClean="0">
                <a:solidFill>
                  <a:srgbClr val="FF0000"/>
                </a:solidFill>
                <a:latin typeface="Aller"/>
              </a:rPr>
              <a:t>Consumo de agua dulce</a:t>
            </a:r>
          </a:p>
          <a:p>
            <a:r>
              <a:rPr lang="es-AR" sz="2400" b="1" i="1" dirty="0" smtClean="0">
                <a:solidFill>
                  <a:srgbClr val="FF0000"/>
                </a:solidFill>
                <a:latin typeface="Aller"/>
              </a:rPr>
              <a:t>Vega del río Trapiche Salar del Hombre Muerto</a:t>
            </a:r>
          </a:p>
          <a:p>
            <a:endParaRPr lang="es-AR" b="1" i="1" dirty="0" smtClean="0">
              <a:solidFill>
                <a:srgbClr val="C00000"/>
              </a:solidFill>
              <a:latin typeface="Aller"/>
            </a:endParaRPr>
          </a:p>
        </p:txBody>
      </p:sp>
      <p:sp>
        <p:nvSpPr>
          <p:cNvPr id="6" name="5 CuadroTexto"/>
          <p:cNvSpPr txBox="1"/>
          <p:nvPr/>
        </p:nvSpPr>
        <p:spPr>
          <a:xfrm flipH="1">
            <a:off x="4665132" y="4248402"/>
            <a:ext cx="390313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b="1" i="1" dirty="0">
                <a:solidFill>
                  <a:srgbClr val="FF0000"/>
                </a:solidFill>
                <a:latin typeface="Aller"/>
              </a:rPr>
              <a:t>Desecada por el proyecto Fénix </a:t>
            </a:r>
          </a:p>
          <a:p>
            <a:r>
              <a:rPr lang="es-AR" b="1" i="1" dirty="0">
                <a:solidFill>
                  <a:srgbClr val="FF0000"/>
                </a:solidFill>
                <a:latin typeface="Aller"/>
              </a:rPr>
              <a:t>desde 1997</a:t>
            </a:r>
          </a:p>
        </p:txBody>
      </p:sp>
      <p:pic>
        <p:nvPicPr>
          <p:cNvPr id="3074" name="Picture 2" descr="C:\Users\Patricia Marconi\Documents\Alianza por defensa humedales altoandinos\Seminario La Paz 2024\vega Trapic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9" y="2713235"/>
            <a:ext cx="4501093" cy="253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75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9709" y="-4225478"/>
            <a:ext cx="12023786" cy="107756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0" y="4569537"/>
            <a:ext cx="1060832" cy="34810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49901" y="19973"/>
            <a:ext cx="8920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>
                <a:solidFill>
                  <a:schemeClr val="bg1"/>
                </a:solidFill>
                <a:latin typeface="Aller"/>
                <a:cs typeface="Aller"/>
              </a:rPr>
              <a:t>Transición energética basada en el hiperconsumo de autos eléctricos </a:t>
            </a:r>
            <a:endParaRPr lang="es-ES" sz="2400" dirty="0">
              <a:solidFill>
                <a:schemeClr val="bg1"/>
              </a:solidFill>
              <a:latin typeface="Aller"/>
              <a:cs typeface="Aller"/>
            </a:endParaRPr>
          </a:p>
        </p:txBody>
      </p:sp>
      <p:pic>
        <p:nvPicPr>
          <p:cNvPr id="4098" name="Picture 2" descr="C:\Users\Patricia Marconi\Documents\Altiplano de Catamarca\Fundación Humedales\VII reunión de coordinación\Presentación\demanda de liti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71" y="792028"/>
            <a:ext cx="7676652" cy="435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929007" y="792028"/>
            <a:ext cx="3143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latin typeface="Aller"/>
              </a:rPr>
              <a:t>Creciente demanda de litio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112000" y="4695049"/>
            <a:ext cx="1882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i="1" dirty="0"/>
              <a:t>Mining.com  Julio 2021</a:t>
            </a:r>
          </a:p>
        </p:txBody>
      </p:sp>
    </p:spTree>
    <p:extLst>
      <p:ext uri="{BB962C8B-B14F-4D97-AF65-F5344CB8AC3E}">
        <p14:creationId xmlns:p14="http://schemas.microsoft.com/office/powerpoint/2010/main" val="313434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3FF0C95-541B-83B6-2BEB-5BB7232CB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9709" y="-4225478"/>
            <a:ext cx="12023786" cy="10775624"/>
          </a:xfrm>
          <a:prstGeom prst="rect">
            <a:avLst/>
          </a:prstGeom>
        </p:spPr>
      </p:pic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896173"/>
              </p:ext>
            </p:extLst>
          </p:nvPr>
        </p:nvGraphicFramePr>
        <p:xfrm>
          <a:off x="523873" y="1108584"/>
          <a:ext cx="8058151" cy="37532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5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58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588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27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208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40237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09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9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Metal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4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Producción requerida (ton)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Reservas conocidas (ton)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9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4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Situación Actual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66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b="1" dirty="0">
                          <a:solidFill>
                            <a:srgbClr val="DB7325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Cobre</a:t>
                      </a:r>
                      <a:endParaRPr lang="es-AR" sz="800" b="1" dirty="0">
                        <a:solidFill>
                          <a:srgbClr val="DB732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4.575.523.674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880.000.000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b="1" dirty="0">
                          <a:solidFill>
                            <a:srgbClr val="DB7325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Déficit grave</a:t>
                      </a:r>
                      <a:endParaRPr lang="es-AR" sz="800" b="1" dirty="0">
                        <a:solidFill>
                          <a:srgbClr val="DB732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Reservas sólo cubren el </a:t>
                      </a:r>
                      <a:r>
                        <a:rPr lang="es-AR" sz="1200" b="1" dirty="0">
                          <a:solidFill>
                            <a:srgbClr val="DB7325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20% </a:t>
                      </a:r>
                      <a:endParaRPr lang="es-AR" sz="800" b="1" dirty="0">
                        <a:solidFill>
                          <a:srgbClr val="DB732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50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Zinc  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35.704.918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250.000.000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Reservas suficientes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6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Manganeso 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227.889.504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1.500.000.000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Reservas suficientes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Nickel </a:t>
                      </a:r>
                      <a:endParaRPr lang="es-AR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940.578.114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95.000.000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Enorme déficit</a:t>
                      </a:r>
                      <a:endParaRPr lang="es-AR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Reservas sólo cubren el </a:t>
                      </a:r>
                      <a:r>
                        <a:rPr lang="es-AR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10%</a:t>
                      </a:r>
                      <a:endParaRPr lang="es-AR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Litio</a:t>
                      </a:r>
                      <a:r>
                        <a:rPr lang="en-US" sz="1200" dirty="0" smtClean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944.150.293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95.000.000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Enorme déficit</a:t>
                      </a:r>
                      <a:endParaRPr lang="es-AR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Reservas sólo cubren el </a:t>
                      </a:r>
                      <a:r>
                        <a:rPr lang="es-AR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10%</a:t>
                      </a:r>
                      <a:endParaRPr lang="es-AR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98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Cobalto </a:t>
                      </a:r>
                      <a:endParaRPr lang="es-AR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218.396.990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7.600.000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Enorme déficit</a:t>
                      </a:r>
                      <a:endParaRPr lang="es-AR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Reservas sólo cubren el </a:t>
                      </a:r>
                      <a:r>
                        <a:rPr lang="es-AR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3,48%</a:t>
                      </a:r>
                      <a:endParaRPr lang="es-AR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2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Grafito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8.973.640.257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320.000.000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Enorme déficit</a:t>
                      </a:r>
                      <a:endParaRPr lang="es-AR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Reservas sólo cubren el </a:t>
                      </a:r>
                      <a:r>
                        <a:rPr lang="es-AR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3,57%</a:t>
                      </a:r>
                      <a:endParaRPr lang="es-AR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80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Silicio metálico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49.571.460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Reservas adecuadas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Plata 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145.579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530.000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Reservas adecuadas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Vanadio</a:t>
                      </a:r>
                      <a:endParaRPr lang="es-AR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681.865.986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24.000.000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Enorme déficit</a:t>
                      </a:r>
                      <a:endParaRPr lang="es-AR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Reservas solo cubren el </a:t>
                      </a:r>
                      <a:r>
                        <a:rPr lang="es-AR" sz="1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3.52%</a:t>
                      </a:r>
                      <a:endParaRPr lang="es-AR" sz="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0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Zirconio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2.614,126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70.000.000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s-AR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50"/>
                        </a:spcAft>
                      </a:pPr>
                      <a:r>
                        <a:rPr lang="es-AR" sz="1200" dirty="0"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Reservas adecuadas</a:t>
                      </a:r>
                      <a:endParaRPr lang="es-AR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342900" y="66675"/>
            <a:ext cx="8534400" cy="126957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s-AR" sz="2400" b="1" i="1" dirty="0">
                <a:solidFill>
                  <a:schemeClr val="bg1"/>
                </a:solidFill>
                <a:latin typeface="Aller"/>
              </a:rPr>
              <a:t>Metales necesarios para la transición energética  </a:t>
            </a:r>
          </a:p>
          <a:p>
            <a:pPr algn="ctr"/>
            <a:r>
              <a:rPr lang="es-AR" dirty="0">
                <a:solidFill>
                  <a:schemeClr val="bg1"/>
                </a:solidFill>
              </a:rPr>
              <a:t>(Fuente: Agencia Internacional de Energía, 2022. Organización para la Cooperación y el Desarrollo Económico- OCDE)</a:t>
            </a:r>
          </a:p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0973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9893" y="-5762222"/>
            <a:ext cx="12023786" cy="107756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4569537"/>
            <a:ext cx="1060832" cy="34810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0" y="-12460"/>
            <a:ext cx="408622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600" b="1" i="1" dirty="0">
                <a:solidFill>
                  <a:schemeClr val="bg1"/>
                </a:solidFill>
                <a:latin typeface="Aller"/>
              </a:rPr>
              <a:t>Altiplano de </a:t>
            </a:r>
            <a:r>
              <a:rPr lang="es-AR" sz="2600" b="1" i="1" dirty="0" smtClean="0">
                <a:solidFill>
                  <a:schemeClr val="bg1"/>
                </a:solidFill>
                <a:latin typeface="Aller"/>
              </a:rPr>
              <a:t>Sudamérica</a:t>
            </a:r>
            <a:endParaRPr lang="es-ES" sz="2600" spc="100" dirty="0">
              <a:solidFill>
                <a:schemeClr val="bg1"/>
              </a:solidFill>
              <a:latin typeface="Aller"/>
              <a:cs typeface="Aller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42874" y="1282676"/>
            <a:ext cx="44291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 smtClean="0">
                <a:solidFill>
                  <a:srgbClr val="0781AE"/>
                </a:solidFill>
                <a:latin typeface="Aller"/>
              </a:rPr>
              <a:t>	</a:t>
            </a:r>
          </a:p>
          <a:p>
            <a:r>
              <a:rPr lang="es-AR" sz="1600" b="1" dirty="0" smtClean="0">
                <a:solidFill>
                  <a:srgbClr val="0781AE"/>
                </a:solidFill>
                <a:latin typeface="Aller"/>
              </a:rPr>
              <a:t>Rango </a:t>
            </a:r>
            <a:r>
              <a:rPr lang="es-AR" sz="1600" b="1" dirty="0">
                <a:solidFill>
                  <a:srgbClr val="0781AE"/>
                </a:solidFill>
                <a:latin typeface="Aller"/>
              </a:rPr>
              <a:t>altitudinal: 3000 a casi 7000 msnm.</a:t>
            </a:r>
          </a:p>
          <a:p>
            <a:r>
              <a:rPr lang="es-AR" sz="1600" b="1" dirty="0">
                <a:solidFill>
                  <a:srgbClr val="0781AE"/>
                </a:solidFill>
                <a:latin typeface="Aller"/>
              </a:rPr>
              <a:t>Superficie: 600.000 km2</a:t>
            </a:r>
          </a:p>
          <a:p>
            <a:r>
              <a:rPr lang="es-AR" sz="1600" b="1" dirty="0">
                <a:solidFill>
                  <a:srgbClr val="0781AE"/>
                </a:solidFill>
                <a:latin typeface="Aller"/>
              </a:rPr>
              <a:t>Compartido por 4 países: Argentina, Bolivia, Chile y Perú</a:t>
            </a:r>
          </a:p>
          <a:p>
            <a:r>
              <a:rPr lang="es-AR" sz="1600" b="1" dirty="0">
                <a:solidFill>
                  <a:srgbClr val="0781AE"/>
                </a:solidFill>
                <a:latin typeface="Aller"/>
              </a:rPr>
              <a:t>Eco-regiones: Puna y Altoandino</a:t>
            </a:r>
          </a:p>
        </p:txBody>
      </p:sp>
      <p:pic>
        <p:nvPicPr>
          <p:cNvPr id="8" name="Picture 2" descr="C:\Users\Patricia Marconi\Documents\Altiplano de Catamarca\Fundación Humedales\Difusión\SoAm.Top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008488"/>
            <a:ext cx="5064753" cy="615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>
            <a:off x="6343650" y="896732"/>
            <a:ext cx="478971" cy="129264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1" name="Google Shape;11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1825" y="3629025"/>
            <a:ext cx="2634230" cy="15144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A3BD3EDB-7BA9-8FDA-3D46-DEF71F19048F}"/>
              </a:ext>
            </a:extLst>
          </p:cNvPr>
          <p:cNvSpPr txBox="1"/>
          <p:nvPr/>
        </p:nvSpPr>
        <p:spPr>
          <a:xfrm>
            <a:off x="142873" y="2803247"/>
            <a:ext cx="44291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600"/>
            </a:pPr>
            <a:r>
              <a:rPr lang="es-AR" sz="1600" b="1" dirty="0">
                <a:solidFill>
                  <a:srgbClr val="0781AE"/>
                </a:solidFill>
                <a:latin typeface="Aller"/>
              </a:rPr>
              <a:t>Clima</a:t>
            </a:r>
          </a:p>
          <a:p>
            <a:pPr lvl="0">
              <a:buClr>
                <a:srgbClr val="000000"/>
              </a:buClr>
              <a:buSzPts val="1600"/>
            </a:pP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- </a:t>
            </a:r>
            <a:r>
              <a:rPr lang="en-US" sz="1600" b="1" dirty="0" err="1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árido</a:t>
            </a: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, </a:t>
            </a:r>
            <a:r>
              <a:rPr lang="en-US" sz="1600" b="1" dirty="0" err="1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frío</a:t>
            </a: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 y seco; </a:t>
            </a:r>
            <a:r>
              <a:rPr lang="en-US" sz="1600" b="1" dirty="0" err="1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amplitud</a:t>
            </a: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térmica</a:t>
            </a: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diaria</a:t>
            </a: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 de 30°C; </a:t>
            </a:r>
            <a:r>
              <a:rPr lang="en-US" sz="1600" b="1" dirty="0" err="1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fuertes</a:t>
            </a: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vientos</a:t>
            </a: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 </a:t>
            </a:r>
          </a:p>
          <a:p>
            <a:pPr marL="285750" lvl="0" indent="-285750">
              <a:buClr>
                <a:srgbClr val="000000"/>
              </a:buClr>
              <a:buSzPts val="1600"/>
              <a:buFontTx/>
              <a:buChar char="-"/>
            </a:pPr>
            <a:r>
              <a:rPr lang="en-US" sz="1600" b="1" dirty="0" err="1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precipitaciones</a:t>
            </a: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 entre los 5</a:t>
            </a:r>
            <a:r>
              <a:rPr lang="en-US" sz="1600" b="1" dirty="0" smtClean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0 </a:t>
            </a: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y </a:t>
            </a:r>
            <a:r>
              <a:rPr lang="en-US" sz="1600" b="1" dirty="0" smtClean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400 </a:t>
            </a: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mm </a:t>
            </a:r>
            <a:r>
              <a:rPr lang="en-US" sz="1600" b="1" dirty="0" err="1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anuales</a:t>
            </a: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 </a:t>
            </a:r>
            <a:r>
              <a:rPr lang="en-US" sz="1600" b="1" dirty="0" err="1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durante</a:t>
            </a: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 el </a:t>
            </a:r>
            <a:r>
              <a:rPr lang="en-US" sz="1600" b="1" dirty="0" err="1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verano</a:t>
            </a:r>
            <a:r>
              <a:rPr lang="en-US" sz="1600" b="1" dirty="0">
                <a:solidFill>
                  <a:srgbClr val="0781AE"/>
                </a:solidFill>
                <a:latin typeface="Aller"/>
                <a:ea typeface="Gadugi" pitchFamily="34" charset="0"/>
                <a:cs typeface="Calibri"/>
                <a:sym typeface="Calibri"/>
              </a:rPr>
              <a:t>. </a:t>
            </a:r>
          </a:p>
          <a:p>
            <a:pPr marL="285750" indent="-285750">
              <a:buClr>
                <a:srgbClr val="000000"/>
              </a:buClr>
              <a:buSzPts val="1600"/>
              <a:buFontTx/>
              <a:buChar char="-"/>
            </a:pPr>
            <a:r>
              <a:rPr lang="es-AR" sz="1600" b="1" dirty="0">
                <a:solidFill>
                  <a:srgbClr val="0781AE"/>
                </a:solidFill>
                <a:latin typeface="Aller"/>
              </a:rPr>
              <a:t>Tasa de evaporación </a:t>
            </a:r>
            <a:r>
              <a:rPr lang="es-AR" sz="1600" b="1" dirty="0" smtClean="0">
                <a:solidFill>
                  <a:srgbClr val="0781AE"/>
                </a:solidFill>
                <a:latin typeface="Aller"/>
              </a:rPr>
              <a:t>promedio 2000 </a:t>
            </a:r>
            <a:r>
              <a:rPr lang="es-AR" sz="1600" b="1" dirty="0">
                <a:solidFill>
                  <a:srgbClr val="0781AE"/>
                </a:solidFill>
                <a:latin typeface="Aller"/>
              </a:rPr>
              <a:t>mm/año, se evapora naturalmente entre 7 y 20 veces más agua de la que precipita </a:t>
            </a:r>
          </a:p>
        </p:txBody>
      </p:sp>
    </p:spTree>
    <p:extLst>
      <p:ext uri="{BB962C8B-B14F-4D97-AF65-F5344CB8AC3E}">
        <p14:creationId xmlns:p14="http://schemas.microsoft.com/office/powerpoint/2010/main" val="340140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3FF0C95-541B-83B6-2BEB-5BB7232CB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9709" y="-5099060"/>
            <a:ext cx="12023786" cy="10775624"/>
          </a:xfrm>
          <a:prstGeom prst="rect">
            <a:avLst/>
          </a:prstGeom>
        </p:spPr>
      </p:pic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2329543" y="1510696"/>
            <a:ext cx="6721324" cy="3178627"/>
          </a:xfrm>
        </p:spPr>
        <p:txBody>
          <a:bodyPr>
            <a:no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s-AR" sz="2400" b="1" i="1" dirty="0">
                <a:solidFill>
                  <a:srgbClr val="0781AE"/>
                </a:solidFill>
                <a:latin typeface="Aller"/>
              </a:rPr>
              <a:t>Regulación de la minería de litio en humedales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AR" sz="2400" b="1" i="1" dirty="0">
                <a:solidFill>
                  <a:srgbClr val="0781AE"/>
                </a:solidFill>
                <a:latin typeface="Aller"/>
              </a:rPr>
              <a:t>Fortalecimiento de las comunidades locales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AR" sz="2400" b="1" i="1" dirty="0">
                <a:solidFill>
                  <a:srgbClr val="0781AE"/>
                </a:solidFill>
                <a:latin typeface="Aller"/>
              </a:rPr>
              <a:t>Investigación científica independiente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AR" sz="2400" b="1" i="1" dirty="0">
                <a:solidFill>
                  <a:srgbClr val="0781AE"/>
                </a:solidFill>
                <a:latin typeface="Aller"/>
              </a:rPr>
              <a:t>Comunicación y Divulgación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s-AR" b="1" i="1" dirty="0">
                <a:solidFill>
                  <a:srgbClr val="0781AE"/>
                </a:solidFill>
                <a:latin typeface="Aller"/>
              </a:rPr>
              <a:t>Reformulación de la transición energética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40267" y="407285"/>
            <a:ext cx="3953933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s-AR" sz="3200" b="1" i="1" dirty="0" smtClean="0">
                <a:solidFill>
                  <a:schemeClr val="bg1"/>
                </a:solidFill>
                <a:latin typeface="Aller"/>
              </a:rPr>
              <a:t>¿Cómo seguimos?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171049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3046" y="-4742278"/>
            <a:ext cx="12023786" cy="107756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0" y="4569537"/>
            <a:ext cx="1060832" cy="34810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11480" y="2571750"/>
            <a:ext cx="377071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dirty="0">
              <a:solidFill>
                <a:srgbClr val="0781AE"/>
              </a:solidFill>
              <a:latin typeface="Aller"/>
              <a:cs typeface="Aller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>
                <a:latin typeface="Aller"/>
                <a:cs typeface="Aller"/>
              </a:rPr>
              <a:t>Planificación Ambiental Estratégica y Ordenamiento Territorial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>
                <a:latin typeface="Aller"/>
                <a:cs typeface="Aller"/>
              </a:rPr>
              <a:t>Evaluación de Impacto Ambiental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>
                <a:latin typeface="Aller"/>
                <a:cs typeface="Aller"/>
              </a:rPr>
              <a:t>Participación pública</a:t>
            </a:r>
            <a:endParaRPr lang="es-AR" sz="2000" dirty="0">
              <a:latin typeface="Aller"/>
            </a:endParaRPr>
          </a:p>
          <a:p>
            <a:endParaRPr lang="es-ES" sz="1000" dirty="0">
              <a:solidFill>
                <a:srgbClr val="0781AE"/>
              </a:solidFill>
              <a:latin typeface="Aller"/>
              <a:cs typeface="Aller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BD9AC7D-7A81-FA77-5EBF-76D32B48F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498" y="4454173"/>
            <a:ext cx="658419" cy="63537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EBB610AB-8D79-AC0D-0D1F-FE1460B7710C}"/>
              </a:ext>
            </a:extLst>
          </p:cNvPr>
          <p:cNvSpPr txBox="1"/>
          <p:nvPr/>
        </p:nvSpPr>
        <p:spPr>
          <a:xfrm>
            <a:off x="411480" y="461088"/>
            <a:ext cx="64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1" dirty="0">
                <a:solidFill>
                  <a:schemeClr val="bg1"/>
                </a:solidFill>
                <a:latin typeface="Aller"/>
              </a:rPr>
              <a:t>Regulación de la actividad minera de litio en humedales</a:t>
            </a:r>
            <a:endParaRPr lang="es-AR" sz="2800" b="1" i="1" dirty="0">
              <a:solidFill>
                <a:schemeClr val="bg1"/>
              </a:solidFill>
              <a:latin typeface="Aller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CA1A13AB-7CBC-23A0-0523-E22BA22F7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445" y="1367461"/>
            <a:ext cx="2411430" cy="342442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90CBE56E-4155-B9DB-6D20-18CC10FF3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821" y="0"/>
            <a:ext cx="2273003" cy="259008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="" xmlns:a16="http://schemas.microsoft.com/office/drawing/2014/main" id="{1F784998-F1AB-570C-B2E0-E6AC24062D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3875" y="2501743"/>
            <a:ext cx="2270490" cy="25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3562" y="-4299141"/>
            <a:ext cx="12023786" cy="107756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0" y="4569537"/>
            <a:ext cx="1060832" cy="34810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12550" y="271575"/>
            <a:ext cx="48090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>
                <a:solidFill>
                  <a:schemeClr val="bg1"/>
                </a:solidFill>
                <a:latin typeface="Aller"/>
                <a:cs typeface="Aller"/>
              </a:rPr>
              <a:t>Planificación Ambiental Estratégica y </a:t>
            </a:r>
            <a:r>
              <a:rPr lang="es-ES" sz="2400" b="1" i="1" dirty="0" smtClean="0">
                <a:solidFill>
                  <a:schemeClr val="bg1"/>
                </a:solidFill>
                <a:latin typeface="Aller"/>
                <a:cs typeface="Aller"/>
              </a:rPr>
              <a:t>Ordenamiento</a:t>
            </a:r>
          </a:p>
          <a:p>
            <a:r>
              <a:rPr lang="es-ES" sz="2400" b="1" i="1" dirty="0" smtClean="0">
                <a:solidFill>
                  <a:schemeClr val="bg1"/>
                </a:solidFill>
                <a:latin typeface="Aller"/>
                <a:cs typeface="Aller"/>
              </a:rPr>
              <a:t>Territorial</a:t>
            </a:r>
            <a:endParaRPr lang="es-ES" sz="2400" b="1" i="1" dirty="0">
              <a:solidFill>
                <a:schemeClr val="bg1"/>
              </a:solidFill>
              <a:latin typeface="Aller"/>
              <a:cs typeface="Aller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13273" y="3181832"/>
            <a:ext cx="22619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s-ES" dirty="0">
              <a:solidFill>
                <a:srgbClr val="0781AE"/>
              </a:solidFill>
              <a:latin typeface="Aller"/>
              <a:cs typeface="Aller"/>
            </a:endParaRPr>
          </a:p>
          <a:p>
            <a:r>
              <a:rPr lang="es-AR" dirty="0">
                <a:latin typeface="Aller"/>
              </a:rPr>
              <a:t>Áreas protegidas</a:t>
            </a:r>
          </a:p>
          <a:p>
            <a:r>
              <a:rPr lang="es-AR" dirty="0">
                <a:latin typeface="Aller"/>
              </a:rPr>
              <a:t>Territorios Indígenas</a:t>
            </a:r>
          </a:p>
          <a:p>
            <a:r>
              <a:rPr lang="es-AR" dirty="0">
                <a:latin typeface="Aller"/>
              </a:rPr>
              <a:t>Usos preexistentes</a:t>
            </a:r>
          </a:p>
          <a:p>
            <a:endParaRPr lang="es-AR" dirty="0">
              <a:latin typeface="Aller"/>
            </a:endParaRPr>
          </a:p>
          <a:p>
            <a:endParaRPr lang="es-ES" sz="1000" dirty="0">
              <a:solidFill>
                <a:srgbClr val="0781AE"/>
              </a:solidFill>
              <a:latin typeface="Aller"/>
              <a:cs typeface="Aller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BD9AC7D-7A81-FA77-5EBF-76D32B48F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498" y="4454173"/>
            <a:ext cx="658419" cy="6353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75F9C20-CF9C-129F-7223-C84A48D99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334" y="-105050"/>
            <a:ext cx="3470666" cy="23455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519E450-903C-DE17-E7F0-02635B085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449" y="1189964"/>
            <a:ext cx="3058885" cy="22941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70524E6A-A0B5-B9CD-238D-E2C19C2B98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2664" y="2220983"/>
            <a:ext cx="3831336" cy="284902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439992" y="3869397"/>
            <a:ext cx="18726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Actualmente se registran 22 proyectos mineros litio en </a:t>
            </a:r>
            <a:r>
              <a:rPr lang="es-ES" sz="1400" dirty="0" smtClean="0"/>
              <a:t>humedales altoandinos de Catamarca</a:t>
            </a:r>
            <a:endParaRPr lang="es-AR" sz="1400" dirty="0"/>
          </a:p>
        </p:txBody>
      </p:sp>
    </p:spTree>
    <p:extLst>
      <p:ext uri="{BB962C8B-B14F-4D97-AF65-F5344CB8AC3E}">
        <p14:creationId xmlns:p14="http://schemas.microsoft.com/office/powerpoint/2010/main" val="93058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3046" y="-4314203"/>
            <a:ext cx="12023786" cy="107756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4569537"/>
            <a:ext cx="1060832" cy="34810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47132" y="251078"/>
            <a:ext cx="3191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>
                <a:solidFill>
                  <a:schemeClr val="bg1"/>
                </a:solidFill>
                <a:latin typeface="Aller"/>
                <a:cs typeface="Aller"/>
              </a:rPr>
              <a:t>Evaluación de Impacto Ambiental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47132" y="1307867"/>
            <a:ext cx="2904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i="1" dirty="0" smtClean="0">
                <a:solidFill>
                  <a:schemeClr val="bg1"/>
                </a:solidFill>
                <a:latin typeface="Aller"/>
              </a:rPr>
              <a:t>Procedimiento </a:t>
            </a:r>
            <a:r>
              <a:rPr lang="es-AR" b="1" i="1" dirty="0">
                <a:solidFill>
                  <a:schemeClr val="bg1"/>
                </a:solidFill>
                <a:latin typeface="Aller"/>
              </a:rPr>
              <a:t>de evaluación de Impacto Ambiental</a:t>
            </a:r>
          </a:p>
        </p:txBody>
      </p:sp>
      <p:pic>
        <p:nvPicPr>
          <p:cNvPr id="7" name="image2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853497" y="-127000"/>
            <a:ext cx="5290503" cy="5334000"/>
          </a:xfrm>
          <a:prstGeom prst="rect">
            <a:avLst/>
          </a:prstGeom>
          <a:ln/>
        </p:spPr>
      </p:pic>
      <p:sp>
        <p:nvSpPr>
          <p:cNvPr id="2" name="1 Elipse"/>
          <p:cNvSpPr/>
          <p:nvPr/>
        </p:nvSpPr>
        <p:spPr>
          <a:xfrm>
            <a:off x="5376333" y="922866"/>
            <a:ext cx="2269067" cy="16933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CuadroTexto"/>
          <p:cNvSpPr txBox="1"/>
          <p:nvPr/>
        </p:nvSpPr>
        <p:spPr>
          <a:xfrm>
            <a:off x="414865" y="2898676"/>
            <a:ext cx="3869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i="1" dirty="0" smtClean="0">
                <a:solidFill>
                  <a:srgbClr val="0781AE"/>
                </a:solidFill>
              </a:rPr>
              <a:t>Se subestima el área de influencia directa e indirecta porque no se toma en cuenta: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i="1" dirty="0" smtClean="0">
                <a:solidFill>
                  <a:srgbClr val="0781AE"/>
                </a:solidFill>
              </a:rPr>
              <a:t>La dinámica hidrogeológica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i="1" dirty="0" smtClean="0">
                <a:solidFill>
                  <a:srgbClr val="0781AE"/>
                </a:solidFill>
              </a:rPr>
              <a:t>La capacidad de recarga (agua fósil)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i="1" dirty="0" smtClean="0">
                <a:solidFill>
                  <a:srgbClr val="0781AE"/>
                </a:solidFill>
              </a:rPr>
              <a:t>La conectividad entre cuencas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AR" i="1" dirty="0" smtClean="0">
                <a:solidFill>
                  <a:srgbClr val="0781AE"/>
                </a:solidFill>
              </a:rPr>
              <a:t>El enfoque ecosistémico</a:t>
            </a:r>
          </a:p>
          <a:p>
            <a:endParaRPr lang="es-AR" dirty="0"/>
          </a:p>
        </p:txBody>
      </p:sp>
      <p:sp>
        <p:nvSpPr>
          <p:cNvPr id="8" name="7 CuadroTexto"/>
          <p:cNvSpPr txBox="1"/>
          <p:nvPr/>
        </p:nvSpPr>
        <p:spPr>
          <a:xfrm>
            <a:off x="2023533" y="2540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i="1" dirty="0" smtClean="0">
                <a:solidFill>
                  <a:srgbClr val="0781AE"/>
                </a:solidFill>
                <a:latin typeface="Aller"/>
              </a:rPr>
              <a:t>Alcance</a:t>
            </a:r>
            <a:endParaRPr lang="es-AR" b="1" i="1" dirty="0">
              <a:solidFill>
                <a:srgbClr val="0781AE"/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182105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3047" y="-4314203"/>
            <a:ext cx="12023786" cy="107756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0" y="4569537"/>
            <a:ext cx="1060832" cy="34810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09728" y="719666"/>
            <a:ext cx="22951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>
                <a:solidFill>
                  <a:schemeClr val="bg1"/>
                </a:solidFill>
                <a:latin typeface="Aller"/>
                <a:cs typeface="Aller"/>
              </a:rPr>
              <a:t>Evaluación de Impacto Ambiental</a:t>
            </a:r>
          </a:p>
        </p:txBody>
      </p:sp>
      <p:pic>
        <p:nvPicPr>
          <p:cNvPr id="7" name="image9.jp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404873" y="73152"/>
            <a:ext cx="6739128" cy="4844493"/>
          </a:xfrm>
          <a:prstGeom prst="rect">
            <a:avLst/>
          </a:prstGeom>
          <a:ln/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AEAF1FF8-767B-5213-35B5-0FFF9FA34924}"/>
              </a:ext>
            </a:extLst>
          </p:cNvPr>
          <p:cNvSpPr txBox="1"/>
          <p:nvPr/>
        </p:nvSpPr>
        <p:spPr>
          <a:xfrm>
            <a:off x="285368" y="3191933"/>
            <a:ext cx="1964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i="1" dirty="0">
                <a:solidFill>
                  <a:srgbClr val="0781AE"/>
                </a:solidFill>
              </a:rPr>
              <a:t>Impactos acumulativos y </a:t>
            </a:r>
            <a:r>
              <a:rPr lang="es-ES" sz="2000" b="1" i="1" dirty="0" smtClean="0">
                <a:solidFill>
                  <a:srgbClr val="0781AE"/>
                </a:solidFill>
              </a:rPr>
              <a:t>sinérgicos no son evaluados</a:t>
            </a:r>
            <a:endParaRPr lang="es-AR" sz="2000" b="1" i="1" dirty="0">
              <a:solidFill>
                <a:srgbClr val="0781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3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137150" y="323850"/>
            <a:ext cx="3721100" cy="927227"/>
          </a:xfrm>
        </p:spPr>
        <p:txBody>
          <a:bodyPr>
            <a:noAutofit/>
          </a:bodyPr>
          <a:lstStyle/>
          <a:p>
            <a:r>
              <a:rPr lang="es-AR" i="1" dirty="0">
                <a:solidFill>
                  <a:srgbClr val="0781AE"/>
                </a:solidFill>
              </a:rPr>
              <a:t>Cambio climático: </a:t>
            </a:r>
            <a:r>
              <a:rPr lang="es-AR" i="1" dirty="0" smtClean="0">
                <a:solidFill>
                  <a:srgbClr val="0781AE"/>
                </a:solidFill>
              </a:rPr>
              <a:t/>
            </a:r>
            <a:br>
              <a:rPr lang="es-AR" i="1" dirty="0" smtClean="0">
                <a:solidFill>
                  <a:srgbClr val="0781AE"/>
                </a:solidFill>
              </a:rPr>
            </a:br>
            <a:r>
              <a:rPr lang="es-AR" i="1" dirty="0" smtClean="0">
                <a:solidFill>
                  <a:srgbClr val="0781AE"/>
                </a:solidFill>
              </a:rPr>
              <a:t>no </a:t>
            </a:r>
            <a:r>
              <a:rPr lang="es-AR" i="1" dirty="0">
                <a:solidFill>
                  <a:srgbClr val="0781AE"/>
                </a:solidFill>
              </a:rPr>
              <a:t>está considerado en los Estudios de Impacto Ambiental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53" y="253403"/>
            <a:ext cx="4869197" cy="425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5108574" y="1368167"/>
            <a:ext cx="3740150" cy="5770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es-AR" b="1" dirty="0"/>
              <a:t>Mapa de cambios hidroclimatológicos </a:t>
            </a:r>
          </a:p>
          <a:p>
            <a:r>
              <a:rPr lang="es-AR" sz="1500" dirty="0"/>
              <a:t>Período 1985-2020    Altiplano de Catamarca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86292" y="4506316"/>
            <a:ext cx="2737908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AR" sz="900" dirty="0"/>
              <a:t>La cobertura vegetal se deriva del registro de imágenes </a:t>
            </a:r>
            <a:r>
              <a:rPr lang="es-AR" sz="900" dirty="0" err="1"/>
              <a:t>Landsat</a:t>
            </a:r>
            <a:r>
              <a:rPr lang="es-AR" sz="900" dirty="0"/>
              <a:t> que delinea las regiones de cada complejo de humedales considerado. 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992687" y="2221688"/>
            <a:ext cx="3971925" cy="26084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marL="214313" indent="-214313">
              <a:buFont typeface="Arial" pitchFamily="34" charset="0"/>
              <a:buChar char="•"/>
            </a:pPr>
            <a:r>
              <a:rPr lang="es-AR" sz="1500" dirty="0" smtClean="0">
                <a:latin typeface="Aller"/>
              </a:rPr>
              <a:t>Las </a:t>
            </a:r>
            <a:r>
              <a:rPr lang="es-AR" sz="1500" dirty="0">
                <a:latin typeface="Aller"/>
              </a:rPr>
              <a:t>14 cuencas consideradas han registrado un aumento de la temperatura de al menos </a:t>
            </a:r>
            <a:r>
              <a:rPr lang="es-AR" sz="1500" dirty="0" smtClean="0">
                <a:latin typeface="Aller"/>
              </a:rPr>
              <a:t>0,45°C.</a:t>
            </a:r>
            <a:endParaRPr lang="es-AR" sz="1500" dirty="0">
              <a:latin typeface="Aller"/>
            </a:endParaRPr>
          </a:p>
          <a:p>
            <a:pPr marL="214313" indent="-214313">
              <a:buFont typeface="Arial" pitchFamily="34" charset="0"/>
              <a:buChar char="•"/>
            </a:pPr>
            <a:r>
              <a:rPr lang="es-AR" sz="1500" dirty="0" smtClean="0">
                <a:latin typeface="Aller"/>
              </a:rPr>
              <a:t>Las </a:t>
            </a:r>
            <a:r>
              <a:rPr lang="es-AR" sz="1500" dirty="0">
                <a:latin typeface="Aller"/>
              </a:rPr>
              <a:t>precipitaciones han disminuido en general en todas las áreas de humedales, con las menores disminuciones observadas en la región noreste, de entre 9 y 12% y las mayores entre 14 y 22%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s-AR" sz="1500" dirty="0">
                <a:latin typeface="Aller"/>
              </a:rPr>
              <a:t>Muchos de los humedales muestran una disminución sustancial de la cubierta vegetal, desde el -10% hasta el -31%.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3495675" y="4576178"/>
            <a:ext cx="1209675" cy="2539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s-AR" sz="1200" dirty="0" err="1"/>
              <a:t>Frau</a:t>
            </a:r>
            <a:r>
              <a:rPr lang="es-AR" sz="1200" dirty="0"/>
              <a:t> et al. 2021</a:t>
            </a:r>
          </a:p>
        </p:txBody>
      </p:sp>
    </p:spTree>
    <p:extLst>
      <p:ext uri="{BB962C8B-B14F-4D97-AF65-F5344CB8AC3E}">
        <p14:creationId xmlns:p14="http://schemas.microsoft.com/office/powerpoint/2010/main" val="248259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3046" y="-4788336"/>
            <a:ext cx="12023786" cy="1077562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3134" y="427278"/>
            <a:ext cx="50630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i="1" dirty="0">
                <a:solidFill>
                  <a:schemeClr val="bg1"/>
                </a:solidFill>
                <a:latin typeface="Aller"/>
                <a:cs typeface="Aller"/>
              </a:rPr>
              <a:t>Participación Pública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13909" y="1894226"/>
            <a:ext cx="3511296" cy="286232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AR" b="1" i="1" dirty="0">
                <a:latin typeface="Aller"/>
              </a:rPr>
              <a:t>Estándares y salvaguardas internacionales</a:t>
            </a:r>
          </a:p>
          <a:p>
            <a:r>
              <a:rPr lang="es-AR" sz="1600" i="1" dirty="0" smtClean="0">
                <a:latin typeface="Aller"/>
              </a:rPr>
              <a:t>En </a:t>
            </a:r>
            <a:r>
              <a:rPr lang="es-AR" sz="1600" i="1" dirty="0">
                <a:latin typeface="Aller"/>
              </a:rPr>
              <a:t>los proyectos mineros de litio estas salvaguardas muestran un alcance limitado ya que estos organismos internacionales muestran una desequilibrada tendencia a la valoración de la dimensión económica de los proyectos por sobre la ambiental y la social.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548336" y="1012053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b="1" i="1" dirty="0" smtClean="0">
                <a:solidFill>
                  <a:schemeClr val="bg1"/>
                </a:solidFill>
                <a:latin typeface="Aller"/>
              </a:rPr>
              <a:t>Etapas del ciclo del proyecto</a:t>
            </a:r>
            <a:endParaRPr lang="es-AR" dirty="0"/>
          </a:p>
        </p:txBody>
      </p:sp>
      <p:pic>
        <p:nvPicPr>
          <p:cNvPr id="9" name="image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496964" y="-190500"/>
            <a:ext cx="5290503" cy="5334000"/>
          </a:xfrm>
          <a:prstGeom prst="rect">
            <a:avLst/>
          </a:prstGeom>
          <a:ln/>
        </p:spPr>
      </p:pic>
      <p:sp>
        <p:nvSpPr>
          <p:cNvPr id="8" name="7 Elipse"/>
          <p:cNvSpPr/>
          <p:nvPr/>
        </p:nvSpPr>
        <p:spPr>
          <a:xfrm>
            <a:off x="5774267" y="1735667"/>
            <a:ext cx="3225801" cy="31411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50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3046" y="-4314203"/>
            <a:ext cx="12023786" cy="107756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4569537"/>
            <a:ext cx="1060832" cy="34810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47133" y="719666"/>
            <a:ext cx="34019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i="1" dirty="0">
                <a:solidFill>
                  <a:schemeClr val="bg1"/>
                </a:solidFill>
                <a:latin typeface="Aller"/>
                <a:cs typeface="Aller"/>
              </a:rPr>
              <a:t>Participación</a:t>
            </a:r>
            <a:r>
              <a:rPr lang="es-ES" sz="2800" b="1" dirty="0">
                <a:solidFill>
                  <a:schemeClr val="bg1"/>
                </a:solidFill>
                <a:latin typeface="Aller"/>
                <a:cs typeface="Aller"/>
              </a:rPr>
              <a:t> </a:t>
            </a:r>
            <a:r>
              <a:rPr lang="es-ES" sz="2800" b="1" i="1" dirty="0">
                <a:solidFill>
                  <a:schemeClr val="bg1"/>
                </a:solidFill>
                <a:latin typeface="Aller"/>
                <a:cs typeface="Aller"/>
              </a:rPr>
              <a:t>Pública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1440" y="3207500"/>
            <a:ext cx="247802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AR" b="1" i="1" dirty="0">
                <a:solidFill>
                  <a:srgbClr val="0781AE"/>
                </a:solidFill>
                <a:latin typeface="Aller"/>
              </a:rPr>
              <a:t>Comités de monitoreo ambiental participativo</a:t>
            </a:r>
          </a:p>
          <a:p>
            <a:endParaRPr lang="es-ES" sz="1000" b="1" i="1" dirty="0">
              <a:solidFill>
                <a:srgbClr val="0781AE"/>
              </a:solidFill>
              <a:latin typeface="Aller"/>
              <a:cs typeface="Aller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01C058A-2558-4802-5521-E19461C34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498" y="4454173"/>
            <a:ext cx="658419" cy="6353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923" y="1330909"/>
            <a:ext cx="6414077" cy="381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21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>
            <a:extLst>
              <a:ext uri="{FF2B5EF4-FFF2-40B4-BE49-F238E27FC236}">
                <a16:creationId xmlns="" xmlns:a16="http://schemas.microsoft.com/office/drawing/2014/main" id="{1FBFE880-4F5B-0544-891F-B8391DC1B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258"/>
          <a:stretch/>
        </p:blipFill>
        <p:spPr>
          <a:xfrm>
            <a:off x="0" y="-136634"/>
            <a:ext cx="9173328" cy="6866884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374302" y="57151"/>
            <a:ext cx="8236298" cy="514350"/>
          </a:xfrm>
        </p:spPr>
        <p:txBody>
          <a:bodyPr>
            <a:normAutofit fontScale="90000"/>
          </a:bodyPr>
          <a:lstStyle/>
          <a:p>
            <a:r>
              <a:rPr lang="es-AR" sz="3000" b="1" i="1" dirty="0" smtClean="0">
                <a:solidFill>
                  <a:schemeClr val="bg1"/>
                </a:solidFill>
                <a:latin typeface="Aller"/>
              </a:rPr>
              <a:t>Repensando la transición energética: Litio</a:t>
            </a:r>
            <a:endParaRPr lang="es-AR" sz="3000" b="1" i="1" dirty="0">
              <a:solidFill>
                <a:schemeClr val="bg1"/>
              </a:solidFill>
              <a:latin typeface="Aller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2" y="1013781"/>
            <a:ext cx="2634854" cy="16176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8" name="7 Conector recto"/>
          <p:cNvCxnSpPr/>
          <p:nvPr/>
        </p:nvCxnSpPr>
        <p:spPr>
          <a:xfrm>
            <a:off x="127598" y="1044737"/>
            <a:ext cx="2615008" cy="145557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H="1">
            <a:off x="127598" y="1074375"/>
            <a:ext cx="2615008" cy="15957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833439" y="635794"/>
            <a:ext cx="1183481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AR" sz="2400" b="1" i="1" dirty="0">
                <a:solidFill>
                  <a:schemeClr val="bg1"/>
                </a:solidFill>
              </a:rPr>
              <a:t>¿Cómo?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842545" y="509095"/>
            <a:ext cx="135493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AR" sz="2400" b="1" i="1" dirty="0">
                <a:solidFill>
                  <a:schemeClr val="bg1"/>
                </a:solidFill>
              </a:rPr>
              <a:t>¿Dónde?</a:t>
            </a:r>
          </a:p>
        </p:txBody>
      </p:sp>
      <p:pic>
        <p:nvPicPr>
          <p:cNvPr id="2050" name="Picture 2" descr="C:\Users\Patricia Marconi\Documents\Altiplano de Catamarca\Proyecto Madre Agua\Triángulo del liti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02" y="874441"/>
            <a:ext cx="2317736" cy="21228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656481" y="2777436"/>
            <a:ext cx="1537395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AR" sz="2400" b="1" i="1" dirty="0">
                <a:solidFill>
                  <a:schemeClr val="bg1"/>
                </a:solidFill>
              </a:rPr>
              <a:t>¿Quiénes?</a:t>
            </a:r>
          </a:p>
        </p:txBody>
      </p:sp>
      <p:sp>
        <p:nvSpPr>
          <p:cNvPr id="13" name="12 Elipse"/>
          <p:cNvSpPr/>
          <p:nvPr/>
        </p:nvSpPr>
        <p:spPr>
          <a:xfrm>
            <a:off x="7218783" y="1231684"/>
            <a:ext cx="978694" cy="17650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AR"/>
          </a:p>
        </p:txBody>
      </p:sp>
      <p:pic>
        <p:nvPicPr>
          <p:cNvPr id="2051" name="Picture 3" descr="C:\Users\Patricia Marconi\Documents\Altiplano de Catamarca\Proyecto Madre Agua\Actor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36" y="3108266"/>
            <a:ext cx="2861469" cy="197559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CuadroTexto"/>
          <p:cNvSpPr txBox="1"/>
          <p:nvPr/>
        </p:nvSpPr>
        <p:spPr>
          <a:xfrm>
            <a:off x="3080146" y="635794"/>
            <a:ext cx="1506518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AR" sz="2400" b="1" i="1" dirty="0">
                <a:solidFill>
                  <a:schemeClr val="bg1"/>
                </a:solidFill>
              </a:rPr>
              <a:t>¿</a:t>
            </a:r>
            <a:r>
              <a:rPr lang="es-AR" sz="2400" b="1" i="1" dirty="0" smtClean="0">
                <a:solidFill>
                  <a:schemeClr val="bg1"/>
                </a:solidFill>
              </a:rPr>
              <a:t>Cuándo?</a:t>
            </a:r>
            <a:r>
              <a:rPr lang="es-AR" sz="2400" b="1" dirty="0" smtClean="0"/>
              <a:t>?</a:t>
            </a:r>
            <a:endParaRPr lang="es-AR" sz="2400" b="1" dirty="0"/>
          </a:p>
        </p:txBody>
      </p:sp>
      <p:pic>
        <p:nvPicPr>
          <p:cNvPr id="19" name="Google Shape;13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4786" y="947677"/>
            <a:ext cx="3806117" cy="177595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127000"/>
          </a:effectLst>
        </p:spPr>
      </p:pic>
      <p:sp>
        <p:nvSpPr>
          <p:cNvPr id="16" name="15 Elipse"/>
          <p:cNvSpPr/>
          <p:nvPr/>
        </p:nvSpPr>
        <p:spPr>
          <a:xfrm>
            <a:off x="2829632" y="3278873"/>
            <a:ext cx="831851" cy="682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AR"/>
          </a:p>
        </p:txBody>
      </p:sp>
      <p:sp>
        <p:nvSpPr>
          <p:cNvPr id="17" name="16 Elipse"/>
          <p:cNvSpPr/>
          <p:nvPr/>
        </p:nvSpPr>
        <p:spPr>
          <a:xfrm>
            <a:off x="1096567" y="4044621"/>
            <a:ext cx="677069" cy="488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5202236" y="2180064"/>
            <a:ext cx="24590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?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4150519" y="2114204"/>
            <a:ext cx="228600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?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4162472" y="1495526"/>
            <a:ext cx="245901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?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150519" y="2858227"/>
            <a:ext cx="165020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AR" sz="2400" b="1" i="1" dirty="0">
                <a:solidFill>
                  <a:schemeClr val="bg1"/>
                </a:solidFill>
              </a:rPr>
              <a:t>¿Para qué?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5672751" y="3081550"/>
            <a:ext cx="2152449" cy="3462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68580" tIns="34290" rIns="68580" bIns="34290" rtlCol="0">
            <a:spAutoFit/>
          </a:bodyPr>
          <a:lstStyle/>
          <a:p>
            <a:r>
              <a:rPr lang="es-AR" b="1" dirty="0" smtClean="0"/>
              <a:t>Transición energética</a:t>
            </a:r>
            <a:endParaRPr lang="es-AR" b="1" dirty="0"/>
          </a:p>
        </p:txBody>
      </p:sp>
      <p:pic>
        <p:nvPicPr>
          <p:cNvPr id="4099" name="Picture 3" descr="C:\Users\Patricia Marconi\Documents\Altiplano de Catamarca\Fundación Humedales\7. Segundo Semenstre 2022\Conversatorio\cargando el Tesla en Alemani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24" y="3427799"/>
            <a:ext cx="1867406" cy="173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="" xmlns:a16="http://schemas.microsoft.com/office/drawing/2014/main" id="{AD99A1A0-0E8E-8D19-E918-ACE6209AD20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85900" y="205979"/>
            <a:ext cx="6172200" cy="857250"/>
          </a:xfrm>
        </p:spPr>
        <p:txBody>
          <a:bodyPr anchor="ctr"/>
          <a:lstStyle/>
          <a:p>
            <a:pPr eaLnBrk="1"/>
            <a:endParaRPr lang="es-AR" altLang="es-AR"/>
          </a:p>
        </p:txBody>
      </p:sp>
      <p:pic>
        <p:nvPicPr>
          <p:cNvPr id="12291" name="Picture 2">
            <a:extLst>
              <a:ext uri="{FF2B5EF4-FFF2-40B4-BE49-F238E27FC236}">
                <a16:creationId xmlns="" xmlns:a16="http://schemas.microsoft.com/office/drawing/2014/main" id="{A399BE4C-57C2-1E30-C62D-D703D611A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3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1876" y="-4886214"/>
            <a:ext cx="12023786" cy="107756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4569537"/>
            <a:ext cx="1060832" cy="34810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0803" y="85192"/>
            <a:ext cx="5225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i="1" dirty="0">
                <a:solidFill>
                  <a:schemeClr val="bg1"/>
                </a:solidFill>
                <a:latin typeface="Aller"/>
              </a:rPr>
              <a:t>Ciclo del agua en el Altiplano</a:t>
            </a:r>
            <a:endParaRPr lang="es-ES" sz="2800" spc="100" dirty="0">
              <a:solidFill>
                <a:schemeClr val="bg1"/>
              </a:solidFill>
              <a:latin typeface="Aller"/>
              <a:cs typeface="Aller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687457" y="1185589"/>
            <a:ext cx="222068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0781AE"/>
                </a:solidFill>
                <a:latin typeface="Aller"/>
              </a:rPr>
              <a:t>En el </a:t>
            </a:r>
            <a:r>
              <a:rPr lang="es-AR" b="1" dirty="0" smtClean="0">
                <a:solidFill>
                  <a:srgbClr val="0781AE"/>
                </a:solidFill>
                <a:latin typeface="Aller"/>
              </a:rPr>
              <a:t>Altiplano </a:t>
            </a:r>
            <a:r>
              <a:rPr lang="es-AR" b="1" dirty="0">
                <a:solidFill>
                  <a:srgbClr val="0781AE"/>
                </a:solidFill>
                <a:latin typeface="Aller"/>
              </a:rPr>
              <a:t>el 98% del agua es subterránea</a:t>
            </a:r>
          </a:p>
        </p:txBody>
      </p:sp>
      <p:pic>
        <p:nvPicPr>
          <p:cNvPr id="9" name="Picture 3" descr="C:\Users\Patricia Marconi\Documents\Altiplano de Catamarca\Fundación Humedales\8. Primer Semestre 2023\Campaña Fiambalá\el agua en el altiplano de Catamarca\ciclo del agua en el altiplan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935"/>
            <a:ext cx="6694714" cy="41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C9388238-4A9A-C7D2-B938-8EF6C7507526}"/>
              </a:ext>
            </a:extLst>
          </p:cNvPr>
          <p:cNvSpPr txBox="1"/>
          <p:nvPr/>
        </p:nvSpPr>
        <p:spPr>
          <a:xfrm>
            <a:off x="6729386" y="2656750"/>
            <a:ext cx="2220685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781AE"/>
                </a:solidFill>
              </a:rPr>
              <a:t>Cuenca cerrada o endorreica cuando el agua fluye hacia el mismo punto como si fuera una cubeta y nunca se conecta directamente con el océano.</a:t>
            </a:r>
            <a:endParaRPr lang="es-AR" b="1" dirty="0">
              <a:solidFill>
                <a:srgbClr val="0781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9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EB7ED998-DC16-2BE3-DD5B-87FC3810A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3569" y="-4229977"/>
            <a:ext cx="12023786" cy="1077562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1" y="2313830"/>
            <a:ext cx="3462717" cy="271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033" y="662555"/>
            <a:ext cx="6572967" cy="1737436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126727" y="3057805"/>
            <a:ext cx="4553112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AR" sz="2000" b="1" dirty="0"/>
              <a:t>El agua subterránea fluye regularmente a través y por debajo de las divisorias de aguas topográficas que son las que determinan el flujo de agua superficial.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-1" y="132859"/>
            <a:ext cx="90582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b="1" i="1" dirty="0">
                <a:solidFill>
                  <a:schemeClr val="bg1"/>
                </a:solidFill>
                <a:latin typeface="Aller"/>
              </a:rPr>
              <a:t>Conectividad entre cuencas endorreicas </a:t>
            </a:r>
          </a:p>
          <a:p>
            <a:r>
              <a:rPr lang="es-AR" sz="2000" b="1" i="1" dirty="0">
                <a:latin typeface="Aller"/>
              </a:rPr>
              <a:t>Salar de Atacama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779912" y="2463739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>
                <a:cs typeface="Arial" charset="0"/>
              </a:rPr>
              <a:t>(A) </a:t>
            </a:r>
            <a:r>
              <a:rPr lang="es-AR" sz="1600" dirty="0">
                <a:cs typeface="Arial" charset="0"/>
              </a:rPr>
              <a:t>Perfil topográfico transversal del Salar de Atacama y modelo conceptual del presupuesto hídrico</a:t>
            </a:r>
            <a:endParaRPr lang="es-AR" sz="1600" dirty="0"/>
          </a:p>
        </p:txBody>
      </p:sp>
      <p:sp>
        <p:nvSpPr>
          <p:cNvPr id="7" name="6 CuadroTexto"/>
          <p:cNvSpPr txBox="1"/>
          <p:nvPr/>
        </p:nvSpPr>
        <p:spPr>
          <a:xfrm>
            <a:off x="3601942" y="4444992"/>
            <a:ext cx="5362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b="1" dirty="0"/>
              <a:t>(B)</a:t>
            </a:r>
            <a:r>
              <a:rPr lang="es-AR" sz="1600" dirty="0"/>
              <a:t> Cuencas topográficas y cuencas hidrológicas potenciales (líneas negras) A representa la cuenca topográfica </a:t>
            </a:r>
            <a:r>
              <a:rPr lang="es-AR" sz="1600" dirty="0" err="1"/>
              <a:t>SdA</a:t>
            </a:r>
            <a:r>
              <a:rPr lang="es-AR" sz="1600" dirty="0"/>
              <a:t>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23527" y="1709928"/>
            <a:ext cx="137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>
                <a:solidFill>
                  <a:schemeClr val="bg1"/>
                </a:solidFill>
              </a:rPr>
              <a:t>Corenthal</a:t>
            </a:r>
            <a:r>
              <a:rPr lang="es-AR" dirty="0">
                <a:solidFill>
                  <a:schemeClr val="bg1"/>
                </a:solidFill>
              </a:rPr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111758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3569" y="-5041010"/>
            <a:ext cx="12023786" cy="107756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800" y="4569537"/>
            <a:ext cx="1060832" cy="34810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58957" y="625881"/>
            <a:ext cx="1927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800" b="1" i="1" dirty="0">
                <a:solidFill>
                  <a:schemeClr val="bg1"/>
                </a:solidFill>
                <a:latin typeface="Aller"/>
              </a:rPr>
              <a:t>Salinidad</a:t>
            </a:r>
            <a:endParaRPr lang="es-ES" sz="2800" spc="100" dirty="0">
              <a:solidFill>
                <a:schemeClr val="bg1"/>
              </a:solidFill>
              <a:latin typeface="Aller"/>
              <a:cs typeface="Aller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26" y="-73152"/>
            <a:ext cx="551658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6740E7A4-7C4E-2628-B77A-D0DC3CF9EA04}"/>
              </a:ext>
            </a:extLst>
          </p:cNvPr>
          <p:cNvSpPr txBox="1"/>
          <p:nvPr/>
        </p:nvSpPr>
        <p:spPr>
          <a:xfrm>
            <a:off x="548640" y="2816352"/>
            <a:ext cx="2459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781AE"/>
                </a:solidFill>
              </a:rPr>
              <a:t>El agua transporta sales en solución que son arrastradas del suelo y las rocas </a:t>
            </a:r>
            <a:r>
              <a:rPr lang="es-ES" b="1" dirty="0" smtClean="0">
                <a:solidFill>
                  <a:srgbClr val="0781AE"/>
                </a:solidFill>
              </a:rPr>
              <a:t>por donde </a:t>
            </a:r>
            <a:r>
              <a:rPr lang="es-ES" b="1" dirty="0">
                <a:solidFill>
                  <a:srgbClr val="0781AE"/>
                </a:solidFill>
              </a:rPr>
              <a:t>se desplaza.</a:t>
            </a:r>
            <a:endParaRPr lang="es-AR" b="1" dirty="0">
              <a:solidFill>
                <a:srgbClr val="0781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4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" y="2541230"/>
            <a:ext cx="1040321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Bofedal</a:t>
            </a:r>
            <a:endParaRPr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4" name="Picture 2" descr="C:\Users\Patricia Marconi\Documents\Altiplano de Catamarca\Fundación Humedales\Difusión\Grande desde Gaudí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52" y="0"/>
            <a:ext cx="3819526" cy="227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816677" y="2177594"/>
            <a:ext cx="1833851" cy="3462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pPr lvl="0">
              <a:buClr>
                <a:srgbClr val="000000"/>
              </a:buClr>
              <a:buSzPts val="3200"/>
            </a:pPr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Salar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40321" y="2177594"/>
            <a:ext cx="821379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>
              <a:buClr>
                <a:srgbClr val="000000"/>
              </a:buClr>
              <a:buSzPts val="3200"/>
            </a:pPr>
            <a:r>
              <a:rPr lang="en-US" b="1" dirty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Laguna</a:t>
            </a:r>
            <a:endParaRPr lang="en-US" b="1" dirty="0">
              <a:latin typeface="Calibri" pitchFamily="34" charset="0"/>
              <a:ea typeface="Arial"/>
              <a:cs typeface="Calibri" pitchFamily="34" charset="0"/>
              <a:sym typeface="Arial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828941" y="2481196"/>
            <a:ext cx="1821587" cy="34624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Vega      Río</a:t>
            </a:r>
            <a:endParaRPr lang="es-AR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4" name="Picture 4" descr="C:\Users\Patricia Marconi\Pictures\proyectos YUCHAN\Catamarca Global\humedales selección\bofedal paso San Francisco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048" y="2825770"/>
            <a:ext cx="3680115" cy="24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Patricia Marconi\Pictures\proyectos YUCHAN\Catamarca Global\humedales selección\vega río los pat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563" y="2825769"/>
            <a:ext cx="3695700" cy="238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Google Shape;112;p3"/>
          <p:cNvSpPr txBox="1"/>
          <p:nvPr/>
        </p:nvSpPr>
        <p:spPr>
          <a:xfrm>
            <a:off x="1917135" y="2244158"/>
            <a:ext cx="2887276" cy="6232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TIPOS DE HUMEDALES DEL ALTIPLANO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6777820" y="50007"/>
            <a:ext cx="2084280" cy="855250"/>
          </a:xfrm>
        </p:spPr>
        <p:txBody>
          <a:bodyPr>
            <a:normAutofit fontScale="90000"/>
          </a:bodyPr>
          <a:lstStyle/>
          <a:p>
            <a:pPr algn="ctr"/>
            <a:r>
              <a:rPr lang="es-AR" sz="2700" i="1" dirty="0">
                <a:solidFill>
                  <a:srgbClr val="0781AE"/>
                </a:solidFill>
                <a:latin typeface="Aller"/>
              </a:rPr>
              <a:t>Humedales del Altiplano</a:t>
            </a:r>
          </a:p>
        </p:txBody>
      </p:sp>
      <p:sp>
        <p:nvSpPr>
          <p:cNvPr id="7" name="6 Marcador de texto"/>
          <p:cNvSpPr>
            <a:spLocks noGrp="1"/>
          </p:cNvSpPr>
          <p:nvPr>
            <p:ph type="body" sz="half" idx="2"/>
          </p:nvPr>
        </p:nvSpPr>
        <p:spPr>
          <a:xfrm>
            <a:off x="6692385" y="1033669"/>
            <a:ext cx="2451613" cy="410983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i="1" dirty="0">
                <a:solidFill>
                  <a:srgbClr val="0781AE"/>
                </a:solidFill>
                <a:latin typeface="Aller"/>
              </a:rPr>
              <a:t>Agua dulce, salada o salobre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i="1" dirty="0">
                <a:solidFill>
                  <a:srgbClr val="0781AE"/>
                </a:solidFill>
                <a:latin typeface="Aller"/>
              </a:rPr>
              <a:t>Interconexión entre aguas superficiales y subterráneas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AR" sz="1600" i="1" dirty="0">
                <a:solidFill>
                  <a:srgbClr val="0781AE"/>
                </a:solidFill>
                <a:latin typeface="Aller"/>
              </a:rPr>
              <a:t>90% del agua subterránea es </a:t>
            </a:r>
            <a:r>
              <a:rPr lang="es-AR" sz="1600" i="1" dirty="0" smtClean="0">
                <a:solidFill>
                  <a:srgbClr val="0781AE"/>
                </a:solidFill>
                <a:latin typeface="Aller"/>
              </a:rPr>
              <a:t>pre-moderna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AR" sz="1600" i="1" dirty="0">
              <a:solidFill>
                <a:srgbClr val="0781AE"/>
              </a:solidFill>
              <a:latin typeface="All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600" i="1" u="none" strike="noStrike" cap="none" dirty="0">
                <a:solidFill>
                  <a:srgbClr val="0781AE"/>
                </a:solidFill>
                <a:latin typeface="Aller"/>
                <a:ea typeface="Calibri"/>
                <a:cs typeface="Calibri"/>
                <a:sym typeface="Calibri"/>
              </a:rPr>
              <a:t>Agua fósil</a:t>
            </a:r>
            <a:r>
              <a:rPr lang="es-MX" sz="1600" i="1" dirty="0">
                <a:solidFill>
                  <a:srgbClr val="0781AE"/>
                </a:solidFill>
                <a:latin typeface="Aller"/>
                <a:ea typeface="Calibri"/>
                <a:cs typeface="Arial"/>
                <a:sym typeface="Arial"/>
              </a:rPr>
              <a:t> </a:t>
            </a:r>
            <a:r>
              <a:rPr lang="es-MX" sz="1600" i="1" u="none" strike="noStrike" cap="none" dirty="0">
                <a:solidFill>
                  <a:srgbClr val="0781AE"/>
                </a:solidFill>
                <a:latin typeface="Aller"/>
                <a:ea typeface="Calibri"/>
                <a:cs typeface="Calibri"/>
                <a:sym typeface="Calibri"/>
              </a:rPr>
              <a:t>es agua subterránea que se alojó en los acuíferos hace cientos o miles de años y es un recurso no renovable.</a:t>
            </a:r>
          </a:p>
        </p:txBody>
      </p:sp>
      <p:pic>
        <p:nvPicPr>
          <p:cNvPr id="10242" name="Picture 2" descr="C:\Users\Patricia Marconi\Documents\Altiplano de Catamarca\Fundación Humedales\Difusión\Salar Tres Quebrada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294" y="-24455"/>
            <a:ext cx="3692234" cy="226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12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63" y="824500"/>
            <a:ext cx="5200997" cy="394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1" y="1144007"/>
            <a:ext cx="5286919" cy="399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85464" y="-4954225"/>
            <a:ext cx="12023786" cy="10775624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91886" y="218613"/>
            <a:ext cx="6955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i="1" dirty="0" smtClean="0">
                <a:solidFill>
                  <a:schemeClr val="bg1"/>
                </a:solidFill>
                <a:latin typeface="Aller"/>
              </a:rPr>
              <a:t>Biodiversidad Puneña </a:t>
            </a:r>
            <a:r>
              <a:rPr lang="es-ES" sz="3200" b="1" i="1" dirty="0">
                <a:solidFill>
                  <a:schemeClr val="bg1"/>
                </a:solidFill>
                <a:latin typeface="Aller"/>
              </a:rPr>
              <a:t>y </a:t>
            </a:r>
            <a:r>
              <a:rPr lang="es-ES" sz="3200" b="1" i="1" dirty="0" err="1">
                <a:solidFill>
                  <a:schemeClr val="bg1"/>
                </a:solidFill>
                <a:latin typeface="Aller"/>
              </a:rPr>
              <a:t>Altoandina</a:t>
            </a:r>
            <a:endParaRPr lang="es-AR" sz="3200" b="1" i="1" dirty="0">
              <a:solidFill>
                <a:schemeClr val="bg1"/>
              </a:solidFill>
              <a:latin typeface="Aller"/>
            </a:endParaRPr>
          </a:p>
        </p:txBody>
      </p:sp>
    </p:spTree>
    <p:extLst>
      <p:ext uri="{BB962C8B-B14F-4D97-AF65-F5344CB8AC3E}">
        <p14:creationId xmlns:p14="http://schemas.microsoft.com/office/powerpoint/2010/main" val="970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="" xmlns:a16="http://schemas.microsoft.com/office/drawing/2014/main" id="{4B18F041-309C-DFCD-3E8F-44F7BF7AD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9893" y="-4281090"/>
            <a:ext cx="12023786" cy="1077562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478" y="462799"/>
            <a:ext cx="6310522" cy="475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B59437ED-F78C-7480-4D78-70B0424AAA3D}"/>
              </a:ext>
            </a:extLst>
          </p:cNvPr>
          <p:cNvSpPr txBox="1"/>
          <p:nvPr/>
        </p:nvSpPr>
        <p:spPr>
          <a:xfrm>
            <a:off x="252842" y="377074"/>
            <a:ext cx="21619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i="1" dirty="0">
                <a:solidFill>
                  <a:schemeClr val="bg1"/>
                </a:solidFill>
                <a:latin typeface="Aller"/>
              </a:rPr>
              <a:t>Biodiversidad</a:t>
            </a:r>
          </a:p>
          <a:p>
            <a:r>
              <a:rPr lang="es-ES" sz="2000" b="1" i="1" dirty="0">
                <a:solidFill>
                  <a:schemeClr val="bg1"/>
                </a:solidFill>
                <a:latin typeface="Aller"/>
              </a:rPr>
              <a:t>Puneña y Altoandina</a:t>
            </a:r>
            <a:endParaRPr lang="es-AR" sz="2000" b="1" i="1" dirty="0">
              <a:solidFill>
                <a:schemeClr val="bg1"/>
              </a:solidFill>
              <a:latin typeface="Aller"/>
            </a:endParaRPr>
          </a:p>
        </p:txBody>
      </p:sp>
      <p:pic>
        <p:nvPicPr>
          <p:cNvPr id="1026" name="Picture 2" descr="C:\Users\Patricia Marconi\Documents\Catamarca Global\Mortalidad de flamencos en Laguna Grande\Limnología\Choricystis minor (40X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751" y="3863608"/>
            <a:ext cx="1713091" cy="128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atricia Marconi\Documents\Alianza por defensa humedales altoandinos\Seminario La Paz 2024\estromatolito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7846" y="2098204"/>
            <a:ext cx="2715085" cy="181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atricia Marconi\Documents\Alianza por defensa humedales altoandinos\Seminario La Paz 2024\diatome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609" y="3814249"/>
            <a:ext cx="1813560" cy="137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atricia Marconi\Downloads\WhatsApp Image 2024-05-28 at 12.23.35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7442"/>
            <a:ext cx="1161289" cy="226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0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652" y="0"/>
            <a:ext cx="4597721" cy="558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56430648-FE69-0554-360C-BB9D8B578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3968" y="-4563913"/>
            <a:ext cx="12023786" cy="1077562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784A712C-815E-42E8-828D-1135788B8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23" y="3075400"/>
            <a:ext cx="2770834" cy="207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715EE69-7CF0-404A-B10C-0C311357BD2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890865" y="823899"/>
            <a:ext cx="4009192" cy="226928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479"/>
              </a:spcBef>
              <a:buSzPct val="45000"/>
              <a:buFont typeface="Wingdings" panose="05000000000000000000" pitchFamily="2" charset="2"/>
              <a:buChar char=""/>
            </a:pPr>
            <a:r>
              <a:rPr lang="es-ES" altLang="es-AR" sz="1400" dirty="0">
                <a:solidFill>
                  <a:srgbClr val="000000"/>
                </a:solidFill>
                <a:latin typeface="Aller"/>
              </a:rPr>
              <a:t>Censos de flamencos: relevamientos expeditivos de </a:t>
            </a:r>
            <a:r>
              <a:rPr lang="es-ES" altLang="es-AR" sz="1400" b="1" dirty="0">
                <a:solidFill>
                  <a:srgbClr val="000000"/>
                </a:solidFill>
                <a:latin typeface="Aller"/>
              </a:rPr>
              <a:t>10 días</a:t>
            </a:r>
            <a:r>
              <a:rPr lang="es-ES" altLang="es-AR" sz="1400" dirty="0">
                <a:solidFill>
                  <a:srgbClr val="000000"/>
                </a:solidFill>
                <a:latin typeface="Aller"/>
              </a:rPr>
              <a:t> de duración de todos los humedales</a:t>
            </a:r>
          </a:p>
          <a:p>
            <a:pPr>
              <a:spcBef>
                <a:spcPts val="479"/>
              </a:spcBef>
              <a:buSzPct val="45000"/>
              <a:buFont typeface="Wingdings" panose="05000000000000000000" pitchFamily="2" charset="2"/>
              <a:buChar char=""/>
            </a:pPr>
            <a:r>
              <a:rPr lang="es-ES" altLang="es-AR" sz="1400" dirty="0">
                <a:solidFill>
                  <a:srgbClr val="000000"/>
                </a:solidFill>
                <a:latin typeface="Aller"/>
              </a:rPr>
              <a:t> Censos por especie y por hábitat para todas las aves acuáticas</a:t>
            </a:r>
          </a:p>
          <a:p>
            <a:pPr>
              <a:spcBef>
                <a:spcPts val="479"/>
              </a:spcBef>
              <a:buSzPct val="45000"/>
              <a:buFont typeface="Wingdings" panose="05000000000000000000" pitchFamily="2" charset="2"/>
              <a:buChar char=""/>
            </a:pPr>
            <a:r>
              <a:rPr lang="es-ES" altLang="es-AR" sz="1400" dirty="0">
                <a:solidFill>
                  <a:srgbClr val="000000"/>
                </a:solidFill>
                <a:latin typeface="Aller"/>
              </a:rPr>
              <a:t>Toma de muestras de agua y de muestras limnológicas</a:t>
            </a:r>
          </a:p>
          <a:p>
            <a:pPr>
              <a:spcBef>
                <a:spcPts val="479"/>
              </a:spcBef>
              <a:buSzPct val="45000"/>
              <a:buFont typeface="Wingdings" panose="05000000000000000000" pitchFamily="2" charset="2"/>
              <a:buChar char=""/>
            </a:pPr>
            <a:r>
              <a:rPr lang="es-ES" altLang="es-AR" sz="1400" dirty="0">
                <a:solidFill>
                  <a:srgbClr val="000000"/>
                </a:solidFill>
                <a:latin typeface="Aller"/>
              </a:rPr>
              <a:t>Registro de Uso de la tierra e impactos. </a:t>
            </a:r>
          </a:p>
          <a:p>
            <a:pPr>
              <a:spcBef>
                <a:spcPts val="479"/>
              </a:spcBef>
              <a:buSzPct val="45000"/>
              <a:buFont typeface="Wingdings" panose="05000000000000000000" pitchFamily="2" charset="2"/>
              <a:buChar char=""/>
            </a:pPr>
            <a:r>
              <a:rPr lang="es-ES" altLang="es-AR" sz="1400" dirty="0">
                <a:solidFill>
                  <a:srgbClr val="000000"/>
                </a:solidFill>
                <a:latin typeface="Aller"/>
              </a:rPr>
              <a:t>Registro de colonias de nidificación</a:t>
            </a:r>
            <a:endParaRPr lang="es-AR" sz="1400" dirty="0">
              <a:latin typeface="Aller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C0CA47CB-1777-4D59-9242-10067A323705}"/>
              </a:ext>
            </a:extLst>
          </p:cNvPr>
          <p:cNvSpPr txBox="1"/>
          <p:nvPr/>
        </p:nvSpPr>
        <p:spPr>
          <a:xfrm>
            <a:off x="2284596" y="90096"/>
            <a:ext cx="6478404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r" eaLnBrk="1">
              <a:buClrTx/>
              <a:buFontTx/>
              <a:buNone/>
            </a:pPr>
            <a:r>
              <a:rPr lang="es-AR" altLang="es-AR" sz="2100" b="1" i="1" dirty="0" smtClean="0">
                <a:solidFill>
                  <a:schemeClr val="bg1"/>
                </a:solidFill>
                <a:latin typeface="Aller"/>
              </a:rPr>
              <a:t>Grupo de </a:t>
            </a:r>
            <a:r>
              <a:rPr lang="es-AR" altLang="es-AR" sz="2100" b="1" i="1" dirty="0">
                <a:solidFill>
                  <a:schemeClr val="bg1"/>
                </a:solidFill>
                <a:latin typeface="Aller"/>
              </a:rPr>
              <a:t>Conservación </a:t>
            </a:r>
            <a:r>
              <a:rPr lang="es-AR" altLang="es-AR" sz="2100" b="1" i="1" dirty="0" smtClean="0">
                <a:solidFill>
                  <a:schemeClr val="bg1"/>
                </a:solidFill>
                <a:latin typeface="Aller"/>
              </a:rPr>
              <a:t>Flamencos </a:t>
            </a:r>
            <a:r>
              <a:rPr lang="es-AR" altLang="es-AR" sz="2100" b="1" i="1" dirty="0">
                <a:solidFill>
                  <a:schemeClr val="bg1"/>
                </a:solidFill>
                <a:latin typeface="Aller"/>
              </a:rPr>
              <a:t>Altoandinos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="" xmlns:a16="http://schemas.microsoft.com/office/drawing/2014/main" id="{D56B56EE-1D83-4A77-B9DE-2DCA9BC52F1A}"/>
              </a:ext>
            </a:extLst>
          </p:cNvPr>
          <p:cNvSpPr txBox="1"/>
          <p:nvPr/>
        </p:nvSpPr>
        <p:spPr>
          <a:xfrm>
            <a:off x="1890864" y="542455"/>
            <a:ext cx="1363965" cy="3462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s-ES" b="1" dirty="0"/>
              <a:t>Desde 1997 </a:t>
            </a:r>
            <a:endParaRPr lang="es-AR" b="1" dirty="0"/>
          </a:p>
        </p:txBody>
      </p:sp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AA427E87-3A4D-4CD8-8FD6-C09E81CC5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7" y="155410"/>
            <a:ext cx="1753947" cy="248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3" descr="P. chilensis 2 - Omar Rocha.jpg">
            <a:extLst>
              <a:ext uri="{FF2B5EF4-FFF2-40B4-BE49-F238E27FC236}">
                <a16:creationId xmlns="" xmlns:a16="http://schemas.microsoft.com/office/drawing/2014/main" id="{B8934F41-E64D-9A4F-B364-5E9946D85D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99" y="2843907"/>
            <a:ext cx="733999" cy="9871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5" descr="P. andinus 2 - Omar Rocha.jpg">
            <a:extLst>
              <a:ext uri="{FF2B5EF4-FFF2-40B4-BE49-F238E27FC236}">
                <a16:creationId xmlns="" xmlns:a16="http://schemas.microsoft.com/office/drawing/2014/main" id="{B1C0E7C6-B8B2-7B46-B4AA-45E157DC74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64" y="3086097"/>
            <a:ext cx="716328" cy="9754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4" descr="P. jamesi 2 - Omar Rocha.jpg">
            <a:extLst>
              <a:ext uri="{FF2B5EF4-FFF2-40B4-BE49-F238E27FC236}">
                <a16:creationId xmlns="" xmlns:a16="http://schemas.microsoft.com/office/drawing/2014/main" id="{89EA140A-1CBC-934E-98DA-BE51F7B62A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8" y="4080749"/>
            <a:ext cx="716328" cy="967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1 CuadroTexto"/>
          <p:cNvSpPr txBox="1"/>
          <p:nvPr/>
        </p:nvSpPr>
        <p:spPr>
          <a:xfrm>
            <a:off x="69850" y="3826834"/>
            <a:ext cx="1054100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AR" sz="1100" dirty="0"/>
              <a:t>Flamenco austral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728936" y="4061519"/>
            <a:ext cx="1123950" cy="23852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s-AR" sz="1100" dirty="0"/>
              <a:t>Flamenco andino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36916" y="4630942"/>
            <a:ext cx="776362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s-AR" sz="1100" dirty="0"/>
              <a:t>Flamenco puna</a:t>
            </a:r>
          </a:p>
        </p:txBody>
      </p:sp>
      <p:sp>
        <p:nvSpPr>
          <p:cNvPr id="9" name="8 Elipse"/>
          <p:cNvSpPr/>
          <p:nvPr/>
        </p:nvSpPr>
        <p:spPr>
          <a:xfrm rot="20407063">
            <a:off x="6410174" y="1562507"/>
            <a:ext cx="627368" cy="1845196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CuadroTexto"/>
          <p:cNvSpPr txBox="1"/>
          <p:nvPr/>
        </p:nvSpPr>
        <p:spPr>
          <a:xfrm>
            <a:off x="7017327" y="4564371"/>
            <a:ext cx="184958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AR" dirty="0" smtClean="0"/>
              <a:t>Área considerada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1480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06094AFD16A744E83374A7B0ADA78FC" ma:contentTypeVersion="16" ma:contentTypeDescription="Crear nuevo documento." ma:contentTypeScope="" ma:versionID="07c42d2d6e32db3aa83c060207fc4230">
  <xsd:schema xmlns:xsd="http://www.w3.org/2001/XMLSchema" xmlns:xs="http://www.w3.org/2001/XMLSchema" xmlns:p="http://schemas.microsoft.com/office/2006/metadata/properties" xmlns:ns2="f7ee1952-b63c-42ae-b763-88a00a52db32" xmlns:ns3="07961d0c-7939-4870-bf36-522ba8acc329" targetNamespace="http://schemas.microsoft.com/office/2006/metadata/properties" ma:root="true" ma:fieldsID="19445d70e3910b7c4fdefabcf2591efa" ns2:_="" ns3:_="">
    <xsd:import namespace="f7ee1952-b63c-42ae-b763-88a00a52db32"/>
    <xsd:import namespace="07961d0c-7939-4870-bf36-522ba8acc3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ee1952-b63c-42ae-b763-88a00a52db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2efdddf3-f805-4ce3-b2fc-f77d25e1dc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961d0c-7939-4870-bf36-522ba8acc32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36cd6a2-ef5a-4a4a-8593-86406a395171}" ma:internalName="TaxCatchAll" ma:showField="CatchAllData" ma:web="07961d0c-7939-4870-bf36-522ba8acc3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961d0c-7939-4870-bf36-522ba8acc329" xsi:nil="true"/>
    <lcf76f155ced4ddcb4097134ff3c332f xmlns="f7ee1952-b63c-42ae-b763-88a00a52db3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D936E01-C771-41BA-BF86-96EC400EC1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722AFD-2E3C-4C1C-BE62-64506A313C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ee1952-b63c-42ae-b763-88a00a52db32"/>
    <ds:schemaRef ds:uri="07961d0c-7939-4870-bf36-522ba8acc3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3DF7D4-AF8C-48BA-AB84-4D18E6D5824C}">
  <ds:schemaRefs>
    <ds:schemaRef ds:uri="http://purl.org/dc/terms/"/>
    <ds:schemaRef ds:uri="f7ee1952-b63c-42ae-b763-88a00a52db32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07961d0c-7939-4870-bf36-522ba8acc32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4157</TotalTime>
  <Words>1544</Words>
  <Application>Microsoft Office PowerPoint</Application>
  <PresentationFormat>Presentación en pantalla (16:9)</PresentationFormat>
  <Paragraphs>265</Paragraphs>
  <Slides>29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Humedales del Altiplano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Flamencos</vt:lpstr>
      <vt:lpstr>Presentación de PowerPoint</vt:lpstr>
      <vt:lpstr>Presentación de PowerPoint</vt:lpstr>
      <vt:lpstr>Presentación de PowerPoint</vt:lpstr>
      <vt:lpstr>Consumo de agua dulce Río Los Patos – Salar del Hombre Muerto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Cambio climático:  no está considerado en los Estudios de Impacto Ambiental</vt:lpstr>
      <vt:lpstr>Presentación de PowerPoint</vt:lpstr>
      <vt:lpstr>Presentación de PowerPoint</vt:lpstr>
      <vt:lpstr>Repensando la transición energética: Litio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Maureen Holboll</dc:creator>
  <cp:lastModifiedBy>Patricia Marconi</cp:lastModifiedBy>
  <cp:revision>164</cp:revision>
  <dcterms:created xsi:type="dcterms:W3CDTF">2021-08-23T18:42:04Z</dcterms:created>
  <dcterms:modified xsi:type="dcterms:W3CDTF">2024-05-28T16:09:22Z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0x010100A06094AFD16A744E83374A7B0ADA78FC</vt:lpwstr>
  </property>
</Properties>
</file>