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416" r:id="rId3"/>
    <p:sldId id="258" r:id="rId4"/>
    <p:sldId id="259" r:id="rId5"/>
    <p:sldId id="402" r:id="rId6"/>
    <p:sldId id="280" r:id="rId7"/>
    <p:sldId id="409" r:id="rId8"/>
    <p:sldId id="261" r:id="rId9"/>
    <p:sldId id="262" r:id="rId10"/>
    <p:sldId id="403" r:id="rId11"/>
    <p:sldId id="404" r:id="rId12"/>
    <p:sldId id="405" r:id="rId13"/>
    <p:sldId id="407" r:id="rId14"/>
    <p:sldId id="406" r:id="rId15"/>
    <p:sldId id="417" r:id="rId16"/>
    <p:sldId id="263" r:id="rId17"/>
    <p:sldId id="264" r:id="rId18"/>
    <p:sldId id="418" r:id="rId19"/>
    <p:sldId id="408" r:id="rId20"/>
    <p:sldId id="410" r:id="rId21"/>
    <p:sldId id="411" r:id="rId22"/>
    <p:sldId id="412" r:id="rId23"/>
    <p:sldId id="413" r:id="rId24"/>
    <p:sldId id="414" r:id="rId25"/>
    <p:sldId id="415" r:id="rId26"/>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83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CEDIB%20CENTRAL\00%20Eventos%202022\12%20Presentaci&#243;n%20Uwazi%20ataques%20a%20defensores%20ambientales\Nuevo\CEDIB%20Datos%20Uwazi%20descargados%2024%20abril%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CEDIB%20CENTRAL\00%20Eventos%202022\12%20Presentaci&#243;n%20Uwazi%20ataques%20a%20defensores%20ambientales\Nuevo\CEDIB%20Datos%20Uwazi%20descargados%2024%20abril%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CEDIB%20CENTRAL\00%20Eventos%202022\12%20Presentaci&#243;n%20Uwazi%20ataques%20a%20defensores%20ambientales\Nuevo\CEDIB%20Datos%20Uwazi%20descargados%2024%20abril%20202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410803488273653"/>
          <c:y val="3.0454042081949059E-2"/>
          <c:w val="0.40242959952586571"/>
          <c:h val="0.90532041053007906"/>
        </c:manualLayout>
      </c:layout>
      <c:barChart>
        <c:barDir val="bar"/>
        <c:grouping val="clustered"/>
        <c:varyColors val="0"/>
        <c:ser>
          <c:idx val="0"/>
          <c:order val="0"/>
          <c:spPr>
            <a:solidFill>
              <a:schemeClr val="accent2"/>
            </a:solidFill>
            <a:ln>
              <a:noFill/>
            </a:ln>
            <a:effectLst/>
          </c:spPr>
          <c:invertIfNegative val="0"/>
          <c:cat>
            <c:strRef>
              <c:f>'Gráficos TIPOS INCIDENTES'!$A$5:$A$13</c:f>
              <c:strCache>
                <c:ptCount val="9"/>
                <c:pt idx="0">
                  <c:v>1. Negación de acceso a información pública; acceso limitado; información incompleta o de mala calidad.</c:v>
                </c:pt>
                <c:pt idx="1">
                  <c:v>2. Chantajes y coacciones a sus organizaciones; creación de paralelas, división.</c:v>
                </c:pt>
                <c:pt idx="2">
                  <c:v>3. Desprestigio, estigmatización pública, difamaciones.</c:v>
                </c:pt>
                <c:pt idx="3">
                  <c:v>4. Restricciones a libertad de expresión, prohibiciones de ingresar a comunidades o hablar en reuniones, etc.</c:v>
                </c:pt>
                <c:pt idx="4">
                  <c:v>5. Hostigamientos, acoso administrativo, acoso laboral, intimidación, espionaje, invasión de su privacidad, ataques a su integridad psicológica.</c:v>
                </c:pt>
                <c:pt idx="5">
                  <c:v>6. Restricciones a derechos civiles y políticos (Libertad reunión. Libertad asociación. Libertad  locomoción. Libertad ejercicio liderazgo. Derecho a protesta pacífica).</c:v>
                </c:pt>
                <c:pt idx="6">
                  <c:v>7. Detenciones arbitrarias, procesos judiciales sin debido proceso, no acceso a justicia ni garantías judiciales.</c:v>
                </c:pt>
                <c:pt idx="7">
                  <c:v>8. Ataque, atentado a integridad física del Defensor/a, o de su familia.</c:v>
                </c:pt>
                <c:pt idx="8">
                  <c:v>9. Otros</c:v>
                </c:pt>
              </c:strCache>
            </c:strRef>
          </c:cat>
          <c:val>
            <c:numRef>
              <c:f>'Gráficos TIPOS INCIDENTES'!$C$5:$C$13</c:f>
              <c:numCache>
                <c:formatCode>0</c:formatCode>
                <c:ptCount val="9"/>
                <c:pt idx="0">
                  <c:v>2.5252525252525251</c:v>
                </c:pt>
                <c:pt idx="1">
                  <c:v>15.151515151515152</c:v>
                </c:pt>
                <c:pt idx="2">
                  <c:v>24.747474747474747</c:v>
                </c:pt>
                <c:pt idx="3">
                  <c:v>7.0707070707070709</c:v>
                </c:pt>
                <c:pt idx="4">
                  <c:v>23.232323232323232</c:v>
                </c:pt>
                <c:pt idx="5">
                  <c:v>6.5656565656565657</c:v>
                </c:pt>
                <c:pt idx="6">
                  <c:v>10.1010101010101</c:v>
                </c:pt>
                <c:pt idx="7">
                  <c:v>6.0606060606060606</c:v>
                </c:pt>
                <c:pt idx="8">
                  <c:v>4.5454545454545459</c:v>
                </c:pt>
              </c:numCache>
            </c:numRef>
          </c:val>
          <c:extLst>
            <c:ext xmlns:c16="http://schemas.microsoft.com/office/drawing/2014/chart" uri="{C3380CC4-5D6E-409C-BE32-E72D297353CC}">
              <c16:uniqueId val="{00000000-299D-4040-ABAA-4F3095F6D073}"/>
            </c:ext>
          </c:extLst>
        </c:ser>
        <c:dLbls>
          <c:showLegendKey val="0"/>
          <c:showVal val="0"/>
          <c:showCatName val="0"/>
          <c:showSerName val="0"/>
          <c:showPercent val="0"/>
          <c:showBubbleSize val="0"/>
        </c:dLbls>
        <c:gapWidth val="182"/>
        <c:axId val="1985121184"/>
        <c:axId val="790747648"/>
      </c:barChart>
      <c:catAx>
        <c:axId val="1985121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s-BO"/>
          </a:p>
        </c:txPr>
        <c:crossAx val="790747648"/>
        <c:crosses val="autoZero"/>
        <c:auto val="1"/>
        <c:lblAlgn val="ctr"/>
        <c:lblOffset val="100"/>
        <c:noMultiLvlLbl val="0"/>
      </c:catAx>
      <c:valAx>
        <c:axId val="7907476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985121184"/>
        <c:crosses val="autoZero"/>
        <c:crossBetween val="between"/>
      </c:valAx>
      <c:spPr>
        <a:noFill/>
        <a:ln>
          <a:noFill/>
        </a:ln>
        <a:effectLst/>
      </c:spPr>
    </c:plotArea>
    <c:plotVisOnly val="1"/>
    <c:dispBlanksAs val="gap"/>
    <c:showDLblsOverMax val="0"/>
  </c:chart>
  <c:spPr>
    <a:solidFill>
      <a:schemeClr val="accent4">
        <a:lumMod val="20000"/>
        <a:lumOff val="80000"/>
      </a:schemeClr>
    </a:solidFill>
    <a:ln w="9525" cap="flat" cmpd="sng" algn="ctr">
      <a:noFill/>
      <a:round/>
    </a:ln>
    <a:effectLst/>
  </c:spPr>
  <c:txPr>
    <a:bodyPr/>
    <a:lstStyle/>
    <a:p>
      <a:pPr>
        <a:defRPr/>
      </a:pPr>
      <a:endParaRPr lang="es-B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baseline="0">
                <a:solidFill>
                  <a:schemeClr val="dk1">
                    <a:lumMod val="75000"/>
                    <a:lumOff val="25000"/>
                  </a:schemeClr>
                </a:solidFill>
                <a:latin typeface="+mn-lt"/>
                <a:ea typeface="+mn-ea"/>
                <a:cs typeface="+mn-cs"/>
              </a:defRPr>
            </a:pPr>
            <a:r>
              <a:rPr lang="es-ES" sz="1700" baseline="0"/>
              <a:t>Perpetradores: Clasificación general (%)</a:t>
            </a:r>
          </a:p>
        </c:rich>
      </c:tx>
      <c:layout>
        <c:manualLayout>
          <c:xMode val="edge"/>
          <c:yMode val="edge"/>
          <c:x val="0.18918783621109661"/>
          <c:y val="4.2575838211814793E-2"/>
        </c:manualLayout>
      </c:layout>
      <c:overlay val="0"/>
      <c:spPr>
        <a:noFill/>
        <a:ln>
          <a:noFill/>
        </a:ln>
        <a:effectLst/>
      </c:spPr>
      <c:txPr>
        <a:bodyPr rot="0" spcFirstLastPara="1" vertOverflow="ellipsis" vert="horz" wrap="square" anchor="ctr" anchorCtr="1"/>
        <a:lstStyle/>
        <a:p>
          <a:pPr>
            <a:defRPr sz="1700" b="1" i="0" u="none" strike="noStrike" kern="1200" baseline="0">
              <a:solidFill>
                <a:schemeClr val="dk1">
                  <a:lumMod val="75000"/>
                  <a:lumOff val="25000"/>
                </a:schemeClr>
              </a:solidFill>
              <a:latin typeface="+mn-lt"/>
              <a:ea typeface="+mn-ea"/>
              <a:cs typeface="+mn-cs"/>
            </a:defRPr>
          </a:pPr>
          <a:endParaRPr lang="es-BO"/>
        </a:p>
      </c:txPr>
    </c:title>
    <c:autoTitleDeleted val="0"/>
    <c:plotArea>
      <c:layout>
        <c:manualLayout>
          <c:layoutTarget val="inner"/>
          <c:xMode val="edge"/>
          <c:yMode val="edge"/>
          <c:x val="0.50749073784549492"/>
          <c:y val="0.16548704391121757"/>
          <c:w val="0.42514325029391581"/>
          <c:h val="0.79221080627916174"/>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104-42DC-8546-39E05ABD384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104-42DC-8546-39E05ABD384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104-42DC-8546-39E05ABD384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104-42DC-8546-39E05ABD384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104-42DC-8546-39E05ABD384E}"/>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104-42DC-8546-39E05ABD384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B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'Gráficos PERPETRADORES'!$A$4:$A$9</c:f>
              <c:strCache>
                <c:ptCount val="6"/>
                <c:pt idx="0">
                  <c:v>Autoridades y entidades públicas. </c:v>
                </c:pt>
                <c:pt idx="1">
                  <c:v>Funcionarios públicos</c:v>
                </c:pt>
                <c:pt idx="2">
                  <c:v>Personas, grupos u organizaciones de civiles que apoyan al partido gobernante y sus políticas</c:v>
                </c:pt>
                <c:pt idx="3">
                  <c:v>Empresas y operadores de empresas</c:v>
                </c:pt>
                <c:pt idx="4">
                  <c:v>Policía y fuerzas armadas</c:v>
                </c:pt>
                <c:pt idx="5">
                  <c:v>Anónimos, desconocidos</c:v>
                </c:pt>
              </c:strCache>
            </c:strRef>
          </c:cat>
          <c:val>
            <c:numRef>
              <c:f>'Gráficos PERPETRADORES'!$E$4:$E$9</c:f>
              <c:numCache>
                <c:formatCode>0</c:formatCode>
                <c:ptCount val="6"/>
                <c:pt idx="0">
                  <c:v>37.229437229437231</c:v>
                </c:pt>
                <c:pt idx="1">
                  <c:v>7.7922077922077921</c:v>
                </c:pt>
                <c:pt idx="2">
                  <c:v>29.437229437229437</c:v>
                </c:pt>
                <c:pt idx="3">
                  <c:v>15.584415584415584</c:v>
                </c:pt>
                <c:pt idx="4">
                  <c:v>6.4935064935064934</c:v>
                </c:pt>
                <c:pt idx="5">
                  <c:v>3.4632034632034632</c:v>
                </c:pt>
              </c:numCache>
            </c:numRef>
          </c:val>
          <c:extLst>
            <c:ext xmlns:c16="http://schemas.microsoft.com/office/drawing/2014/chart" uri="{C3380CC4-5D6E-409C-BE32-E72D297353CC}">
              <c16:uniqueId val="{0000000C-D104-42DC-8546-39E05ABD384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spcAft>
                <a:spcPts val="600"/>
              </a:spcAft>
              <a:defRPr sz="1500" b="0" i="0" u="none" strike="noStrike" kern="1200" baseline="0">
                <a:solidFill>
                  <a:schemeClr val="dk1">
                    <a:lumMod val="75000"/>
                    <a:lumOff val="25000"/>
                  </a:schemeClr>
                </a:solidFill>
                <a:latin typeface="+mn-lt"/>
                <a:ea typeface="+mn-ea"/>
                <a:cs typeface="+mn-cs"/>
              </a:defRPr>
            </a:pPr>
            <a:endParaRPr lang="es-BO"/>
          </a:p>
        </c:txPr>
      </c:legendEntry>
      <c:legendEntry>
        <c:idx val="1"/>
        <c:txPr>
          <a:bodyPr rot="0" spcFirstLastPara="1" vertOverflow="ellipsis" vert="horz" wrap="square" anchor="ctr" anchorCtr="1"/>
          <a:lstStyle/>
          <a:p>
            <a:pPr>
              <a:spcAft>
                <a:spcPts val="600"/>
              </a:spcAft>
              <a:defRPr sz="1500" b="0" i="0" u="none" strike="noStrike" kern="1200" baseline="0">
                <a:solidFill>
                  <a:schemeClr val="dk1">
                    <a:lumMod val="75000"/>
                    <a:lumOff val="25000"/>
                  </a:schemeClr>
                </a:solidFill>
                <a:latin typeface="+mn-lt"/>
                <a:ea typeface="+mn-ea"/>
                <a:cs typeface="+mn-cs"/>
              </a:defRPr>
            </a:pPr>
            <a:endParaRPr lang="es-BO"/>
          </a:p>
        </c:txPr>
      </c:legendEntry>
      <c:legendEntry>
        <c:idx val="2"/>
        <c:txPr>
          <a:bodyPr rot="0" spcFirstLastPara="1" vertOverflow="ellipsis" vert="horz" wrap="square" anchor="ctr" anchorCtr="1"/>
          <a:lstStyle/>
          <a:p>
            <a:pPr>
              <a:spcAft>
                <a:spcPts val="600"/>
              </a:spcAft>
              <a:defRPr sz="1500" b="0" i="0" u="none" strike="noStrike" kern="1200" baseline="0">
                <a:solidFill>
                  <a:schemeClr val="dk1">
                    <a:lumMod val="75000"/>
                    <a:lumOff val="25000"/>
                  </a:schemeClr>
                </a:solidFill>
                <a:latin typeface="+mn-lt"/>
                <a:ea typeface="+mn-ea"/>
                <a:cs typeface="+mn-cs"/>
              </a:defRPr>
            </a:pPr>
            <a:endParaRPr lang="es-BO"/>
          </a:p>
        </c:txPr>
      </c:legendEntry>
      <c:legendEntry>
        <c:idx val="3"/>
        <c:txPr>
          <a:bodyPr rot="0" spcFirstLastPara="1" vertOverflow="ellipsis" vert="horz" wrap="square" anchor="ctr" anchorCtr="1"/>
          <a:lstStyle/>
          <a:p>
            <a:pPr>
              <a:spcAft>
                <a:spcPts val="600"/>
              </a:spcAft>
              <a:defRPr sz="1500" b="0" i="0" u="none" strike="noStrike" kern="1200" baseline="0">
                <a:solidFill>
                  <a:schemeClr val="dk1">
                    <a:lumMod val="75000"/>
                    <a:lumOff val="25000"/>
                  </a:schemeClr>
                </a:solidFill>
                <a:latin typeface="+mn-lt"/>
                <a:ea typeface="+mn-ea"/>
                <a:cs typeface="+mn-cs"/>
              </a:defRPr>
            </a:pPr>
            <a:endParaRPr lang="es-BO"/>
          </a:p>
        </c:txPr>
      </c:legendEntry>
      <c:legendEntry>
        <c:idx val="4"/>
        <c:txPr>
          <a:bodyPr rot="0" spcFirstLastPara="1" vertOverflow="ellipsis" vert="horz" wrap="square" anchor="ctr" anchorCtr="1"/>
          <a:lstStyle/>
          <a:p>
            <a:pPr>
              <a:spcAft>
                <a:spcPts val="600"/>
              </a:spcAft>
              <a:defRPr sz="1500" b="0" i="0" u="none" strike="noStrike" kern="1200" baseline="0">
                <a:solidFill>
                  <a:schemeClr val="dk1">
                    <a:lumMod val="75000"/>
                    <a:lumOff val="25000"/>
                  </a:schemeClr>
                </a:solidFill>
                <a:latin typeface="+mn-lt"/>
                <a:ea typeface="+mn-ea"/>
                <a:cs typeface="+mn-cs"/>
              </a:defRPr>
            </a:pPr>
            <a:endParaRPr lang="es-BO"/>
          </a:p>
        </c:txPr>
      </c:legendEntry>
      <c:legendEntry>
        <c:idx val="5"/>
        <c:txPr>
          <a:bodyPr rot="0" spcFirstLastPara="1" vertOverflow="ellipsis" vert="horz" wrap="square" anchor="ctr" anchorCtr="1"/>
          <a:lstStyle/>
          <a:p>
            <a:pPr>
              <a:spcAft>
                <a:spcPts val="600"/>
              </a:spcAft>
              <a:defRPr sz="1500" b="0" i="0" u="none" strike="noStrike" kern="1200" baseline="0">
                <a:solidFill>
                  <a:schemeClr val="dk1">
                    <a:lumMod val="75000"/>
                    <a:lumOff val="25000"/>
                  </a:schemeClr>
                </a:solidFill>
                <a:latin typeface="+mn-lt"/>
                <a:ea typeface="+mn-ea"/>
                <a:cs typeface="+mn-cs"/>
              </a:defRPr>
            </a:pPr>
            <a:endParaRPr lang="es-BO"/>
          </a:p>
        </c:txPr>
      </c:legendEntry>
      <c:layout>
        <c:manualLayout>
          <c:xMode val="edge"/>
          <c:yMode val="edge"/>
          <c:x val="0"/>
          <c:y val="0.12526854206915719"/>
          <c:w val="0.46957591485195971"/>
          <c:h val="0.7540149746564494"/>
        </c:manualLayout>
      </c:layout>
      <c:overlay val="0"/>
      <c:spPr>
        <a:solidFill>
          <a:schemeClr val="bg1">
            <a:alpha val="39000"/>
          </a:schemeClr>
        </a:solidFill>
        <a:ln>
          <a:noFill/>
        </a:ln>
        <a:effectLst/>
      </c:spPr>
      <c:txPr>
        <a:bodyPr rot="0" spcFirstLastPara="1" vertOverflow="ellipsis" vert="horz" wrap="square" anchor="ctr" anchorCtr="1"/>
        <a:lstStyle/>
        <a:p>
          <a:pPr>
            <a:spcAft>
              <a:spcPts val="600"/>
            </a:spcAft>
            <a:defRPr sz="1500" b="0" i="0" u="none" strike="noStrike" kern="1200" baseline="0">
              <a:solidFill>
                <a:schemeClr val="dk1">
                  <a:lumMod val="75000"/>
                  <a:lumOff val="25000"/>
                </a:schemeClr>
              </a:solidFill>
              <a:latin typeface="+mn-lt"/>
              <a:ea typeface="+mn-ea"/>
              <a:cs typeface="+mn-cs"/>
            </a:defRPr>
          </a:pPr>
          <a:endParaRPr lang="es-BO"/>
        </a:p>
      </c:txPr>
    </c:legend>
    <c:plotVisOnly val="1"/>
    <c:dispBlanksAs val="gap"/>
    <c:showDLblsOverMax val="0"/>
  </c:chart>
  <c:spPr>
    <a:solidFill>
      <a:schemeClr val="bg2"/>
    </a:solidFill>
    <a:ln w="9525" cap="flat" cmpd="sng" algn="ctr">
      <a:solidFill>
        <a:schemeClr val="dk1">
          <a:lumMod val="25000"/>
          <a:lumOff val="75000"/>
        </a:schemeClr>
      </a:solidFill>
      <a:round/>
    </a:ln>
    <a:effectLst/>
  </c:spPr>
  <c:txPr>
    <a:bodyPr/>
    <a:lstStyle/>
    <a:p>
      <a:pPr>
        <a:defRPr/>
      </a:pPr>
      <a:endParaRPr lang="es-B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965625894679387E-2"/>
          <c:y val="6.1108033240997242E-2"/>
          <c:w val="0.92564504814316884"/>
          <c:h val="0.62288151977823125"/>
        </c:manualLayout>
      </c:layout>
      <c:barChart>
        <c:barDir val="col"/>
        <c:grouping val="clustered"/>
        <c:varyColors val="0"/>
        <c:ser>
          <c:idx val="0"/>
          <c:order val="0"/>
          <c:spPr>
            <a:solidFill>
              <a:schemeClr val="accent2"/>
            </a:solidFill>
            <a:ln>
              <a:noFill/>
            </a:ln>
            <a:effectLst/>
          </c:spPr>
          <c:invertIfNegative val="0"/>
          <c:cat>
            <c:strRef>
              <c:f>'Gráficos PERPETRADORES'!$A$28:$A$31</c:f>
              <c:strCache>
                <c:ptCount val="4"/>
                <c:pt idx="0">
                  <c:v>Dirigentes y organizaciones sociales afines al partido gobernante. Operadores políticos camuflados en estas organizaciones.</c:v>
                </c:pt>
                <c:pt idx="1">
                  <c:v>Comunarios y residentes locales o colonos afines al partido gobernante</c:v>
                </c:pt>
                <c:pt idx="2">
                  <c:v>Asociaciones de grupos económicos</c:v>
                </c:pt>
                <c:pt idx="3">
                  <c:v>ONGs y otras asociaciones civiles</c:v>
                </c:pt>
              </c:strCache>
            </c:strRef>
          </c:cat>
          <c:val>
            <c:numRef>
              <c:f>'Gráficos PERPETRADORES'!$E$28:$E$31</c:f>
              <c:numCache>
                <c:formatCode>0</c:formatCode>
                <c:ptCount val="4"/>
                <c:pt idx="0">
                  <c:v>61.764705882352942</c:v>
                </c:pt>
                <c:pt idx="1">
                  <c:v>26.470588235294116</c:v>
                </c:pt>
                <c:pt idx="2">
                  <c:v>7.3529411764705879</c:v>
                </c:pt>
                <c:pt idx="3">
                  <c:v>4.4117647058823533</c:v>
                </c:pt>
              </c:numCache>
            </c:numRef>
          </c:val>
          <c:extLst>
            <c:ext xmlns:c16="http://schemas.microsoft.com/office/drawing/2014/chart" uri="{C3380CC4-5D6E-409C-BE32-E72D297353CC}">
              <c16:uniqueId val="{00000000-698D-471C-8680-D64510945DED}"/>
            </c:ext>
          </c:extLst>
        </c:ser>
        <c:dLbls>
          <c:showLegendKey val="0"/>
          <c:showVal val="0"/>
          <c:showCatName val="0"/>
          <c:showSerName val="0"/>
          <c:showPercent val="0"/>
          <c:showBubbleSize val="0"/>
        </c:dLbls>
        <c:gapWidth val="219"/>
        <c:overlap val="-27"/>
        <c:axId val="261886512"/>
        <c:axId val="1153672544"/>
      </c:barChart>
      <c:catAx>
        <c:axId val="26188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s-BO"/>
          </a:p>
        </c:txPr>
        <c:crossAx val="1153672544"/>
        <c:crosses val="autoZero"/>
        <c:auto val="1"/>
        <c:lblAlgn val="ctr"/>
        <c:lblOffset val="100"/>
        <c:noMultiLvlLbl val="0"/>
      </c:catAx>
      <c:valAx>
        <c:axId val="1153672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261886512"/>
        <c:crosses val="autoZero"/>
        <c:crossBetween val="between"/>
      </c:valAx>
      <c:spPr>
        <a:solidFill>
          <a:schemeClr val="bg2"/>
        </a:solidFill>
        <a:ln>
          <a:noFill/>
        </a:ln>
        <a:effectLst/>
      </c:spPr>
    </c:plotArea>
    <c:plotVisOnly val="1"/>
    <c:dispBlanksAs val="gap"/>
    <c:showDLblsOverMax val="0"/>
  </c:chart>
  <c:spPr>
    <a:noFill/>
    <a:ln w="9525" cap="flat" cmpd="sng" algn="ctr">
      <a:solidFill>
        <a:schemeClr val="accent3"/>
      </a:solidFill>
      <a:round/>
    </a:ln>
    <a:effectLst/>
  </c:spPr>
  <c:txPr>
    <a:bodyPr/>
    <a:lstStyle/>
    <a:p>
      <a:pPr>
        <a:defRPr/>
      </a:pPr>
      <a:endParaRPr lang="es-B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D88FBC-DA14-3F02-6DB1-FCEE6DDB24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F334EFE0-DB73-D717-C928-B4ECB6BCE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787591E6-C5E2-9DCC-E304-F2DBC9A72A82}"/>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5" name="Marcador de pie de página 4">
            <a:extLst>
              <a:ext uri="{FF2B5EF4-FFF2-40B4-BE49-F238E27FC236}">
                <a16:creationId xmlns:a16="http://schemas.microsoft.com/office/drawing/2014/main" id="{E4A13C82-3B44-B153-D84F-646BFB5387D8}"/>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EBFE718D-E5FB-5C66-CEEA-1E2A9C2CF7E3}"/>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353764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1655F-F858-ECFB-8F02-B39A7579CA7A}"/>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201C51B0-D8EC-53FD-DF8D-DB36815C992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E28CE533-5ABB-96A0-40A3-A86B8570493D}"/>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5" name="Marcador de pie de página 4">
            <a:extLst>
              <a:ext uri="{FF2B5EF4-FFF2-40B4-BE49-F238E27FC236}">
                <a16:creationId xmlns:a16="http://schemas.microsoft.com/office/drawing/2014/main" id="{DEED9622-FD34-40FA-5184-85A3FAC6963E}"/>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4ABA2F89-1B12-D256-1A7C-9EE9BB9A30DF}"/>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307637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61EBE1-9298-E332-4657-1009C2ABD3F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142C1B6B-ACE1-89B4-C723-0BB7ADF2DC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B56404FB-0D5D-CC71-689B-44FB7A307579}"/>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5" name="Marcador de pie de página 4">
            <a:extLst>
              <a:ext uri="{FF2B5EF4-FFF2-40B4-BE49-F238E27FC236}">
                <a16:creationId xmlns:a16="http://schemas.microsoft.com/office/drawing/2014/main" id="{E4E07A87-ACA5-85F6-FFD7-ACB1356BDAF6}"/>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AB04AF73-46CC-95AB-2DC1-C27CF67D1126}"/>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300541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16921-861A-348E-1315-DF289B612DFD}"/>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BBE90BE4-F3F1-8696-0E20-AEE894AC34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25F252F4-C49C-42C9-A7F1-CBAA32B1BCCC}"/>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5" name="Marcador de pie de página 4">
            <a:extLst>
              <a:ext uri="{FF2B5EF4-FFF2-40B4-BE49-F238E27FC236}">
                <a16:creationId xmlns:a16="http://schemas.microsoft.com/office/drawing/2014/main" id="{7D71F498-0F3F-94E0-15B8-3D55A826E31F}"/>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94857E34-A50D-D5A8-8CD7-C1738605E4D4}"/>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328504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E7E50-08E6-4F31-0D3B-D3A46E29F7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5F615D40-9917-A857-3F33-310D1A8758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B578D1B-D92C-9876-E9E2-8D179B55D03C}"/>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5" name="Marcador de pie de página 4">
            <a:extLst>
              <a:ext uri="{FF2B5EF4-FFF2-40B4-BE49-F238E27FC236}">
                <a16:creationId xmlns:a16="http://schemas.microsoft.com/office/drawing/2014/main" id="{8601F896-EAA6-1220-27E3-8A3EB0E25BD1}"/>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C789B545-4417-3EE3-4D42-5D7E5E5C0AF1}"/>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47067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49048C-A637-D39B-67FC-AE2CC0EBF5B5}"/>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32C43258-CB25-5CA8-EA48-CF830FD6EA7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D147CBF2-FDF6-BA4F-211B-10A0C1BB489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35F780CA-07DC-E6CD-E124-2C2DD9C9A201}"/>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6" name="Marcador de pie de página 5">
            <a:extLst>
              <a:ext uri="{FF2B5EF4-FFF2-40B4-BE49-F238E27FC236}">
                <a16:creationId xmlns:a16="http://schemas.microsoft.com/office/drawing/2014/main" id="{C37B480B-A0DD-102C-917C-A32BBB18B294}"/>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7BE0EE86-2046-6ABA-AD17-F81E3E040260}"/>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2769898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5E69AA-8A93-0B83-DBF3-65874F9DD8E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D89082D6-C818-8CB7-F933-D79CD66C66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43CA4A-540F-D1CD-8CBA-C5010A595D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E0683221-6439-F1FA-E915-1E2E21D062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7E6CA70-328C-FF05-A16B-AFE4EAD6EB6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89D6EB0A-7E62-E15B-D15F-64EC807A3E37}"/>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8" name="Marcador de pie de página 7">
            <a:extLst>
              <a:ext uri="{FF2B5EF4-FFF2-40B4-BE49-F238E27FC236}">
                <a16:creationId xmlns:a16="http://schemas.microsoft.com/office/drawing/2014/main" id="{D540694F-D78D-DF10-1A03-011E358CD55B}"/>
              </a:ext>
            </a:extLst>
          </p:cNvPr>
          <p:cNvSpPr>
            <a:spLocks noGrp="1"/>
          </p:cNvSpPr>
          <p:nvPr>
            <p:ph type="ftr" sz="quarter" idx="11"/>
          </p:nvPr>
        </p:nvSpPr>
        <p:spPr/>
        <p:txBody>
          <a:bodyPr/>
          <a:lstStyle/>
          <a:p>
            <a:endParaRPr lang="es-BO"/>
          </a:p>
        </p:txBody>
      </p:sp>
      <p:sp>
        <p:nvSpPr>
          <p:cNvPr id="9" name="Marcador de número de diapositiva 8">
            <a:extLst>
              <a:ext uri="{FF2B5EF4-FFF2-40B4-BE49-F238E27FC236}">
                <a16:creationId xmlns:a16="http://schemas.microsoft.com/office/drawing/2014/main" id="{3FCBCD89-940A-3C5B-1F74-F21FD1E6924E}"/>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219486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0F90E8-F499-8384-DF8F-F3D7F16FFEF0}"/>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A568EAB7-6613-5482-4CC1-3BD13BF1A3A4}"/>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4" name="Marcador de pie de página 3">
            <a:extLst>
              <a:ext uri="{FF2B5EF4-FFF2-40B4-BE49-F238E27FC236}">
                <a16:creationId xmlns:a16="http://schemas.microsoft.com/office/drawing/2014/main" id="{A1FEFCAA-CE8D-17AB-63D1-E5B81CA46BD4}"/>
              </a:ext>
            </a:extLst>
          </p:cNvPr>
          <p:cNvSpPr>
            <a:spLocks noGrp="1"/>
          </p:cNvSpPr>
          <p:nvPr>
            <p:ph type="ftr" sz="quarter" idx="11"/>
          </p:nvPr>
        </p:nvSpPr>
        <p:spPr/>
        <p:txBody>
          <a:bodyPr/>
          <a:lstStyle/>
          <a:p>
            <a:endParaRPr lang="es-BO"/>
          </a:p>
        </p:txBody>
      </p:sp>
      <p:sp>
        <p:nvSpPr>
          <p:cNvPr id="5" name="Marcador de número de diapositiva 4">
            <a:extLst>
              <a:ext uri="{FF2B5EF4-FFF2-40B4-BE49-F238E27FC236}">
                <a16:creationId xmlns:a16="http://schemas.microsoft.com/office/drawing/2014/main" id="{14E2BC45-456E-CBE5-BF74-75BFABF05ECF}"/>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1307475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3A29A24-8F3B-7394-0024-75E2F5E8C274}"/>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3" name="Marcador de pie de página 2">
            <a:extLst>
              <a:ext uri="{FF2B5EF4-FFF2-40B4-BE49-F238E27FC236}">
                <a16:creationId xmlns:a16="http://schemas.microsoft.com/office/drawing/2014/main" id="{2655C1AF-0A14-4433-E03D-429BB3A4ED96}"/>
              </a:ext>
            </a:extLst>
          </p:cNvPr>
          <p:cNvSpPr>
            <a:spLocks noGrp="1"/>
          </p:cNvSpPr>
          <p:nvPr>
            <p:ph type="ftr" sz="quarter" idx="11"/>
          </p:nvPr>
        </p:nvSpPr>
        <p:spPr/>
        <p:txBody>
          <a:bodyPr/>
          <a:lstStyle/>
          <a:p>
            <a:endParaRPr lang="es-BO"/>
          </a:p>
        </p:txBody>
      </p:sp>
      <p:sp>
        <p:nvSpPr>
          <p:cNvPr id="4" name="Marcador de número de diapositiva 3">
            <a:extLst>
              <a:ext uri="{FF2B5EF4-FFF2-40B4-BE49-F238E27FC236}">
                <a16:creationId xmlns:a16="http://schemas.microsoft.com/office/drawing/2014/main" id="{5B2F4578-2218-60E4-BBB5-D94DEA1695D9}"/>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56401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B8927-94D2-BB40-0469-7C0B39CA8D2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75B24D41-1AD4-F852-5097-A66DE81D9C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4B13B049-6206-D6EA-581B-66A56C062F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AD0F7F0-3DA8-BFE0-9A0D-C234A44A81EA}"/>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6" name="Marcador de pie de página 5">
            <a:extLst>
              <a:ext uri="{FF2B5EF4-FFF2-40B4-BE49-F238E27FC236}">
                <a16:creationId xmlns:a16="http://schemas.microsoft.com/office/drawing/2014/main" id="{7F64AC12-833D-2F9F-8BC3-96382C4FAA8E}"/>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EF59BCCC-319B-6512-FD5F-0E88C70034A6}"/>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322534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5C8D70-44A8-07FC-C6DA-258DA6EEE5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3194BA8F-839A-A3F5-FF82-A8CCADC2F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26D17C57-9CE9-214E-7B98-974A82DE6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8AE976-97A1-50DC-E848-676B105CFF5F}"/>
              </a:ext>
            </a:extLst>
          </p:cNvPr>
          <p:cNvSpPr>
            <a:spLocks noGrp="1"/>
          </p:cNvSpPr>
          <p:nvPr>
            <p:ph type="dt" sz="half" idx="10"/>
          </p:nvPr>
        </p:nvSpPr>
        <p:spPr/>
        <p:txBody>
          <a:bodyPr/>
          <a:lstStyle/>
          <a:p>
            <a:fld id="{D4E4B384-ED4A-43CA-BCDC-4F14E461A1FC}" type="datetimeFigureOut">
              <a:rPr lang="es-BO" smtClean="0"/>
              <a:t>19/6/2024</a:t>
            </a:fld>
            <a:endParaRPr lang="es-BO"/>
          </a:p>
        </p:txBody>
      </p:sp>
      <p:sp>
        <p:nvSpPr>
          <p:cNvPr id="6" name="Marcador de pie de página 5">
            <a:extLst>
              <a:ext uri="{FF2B5EF4-FFF2-40B4-BE49-F238E27FC236}">
                <a16:creationId xmlns:a16="http://schemas.microsoft.com/office/drawing/2014/main" id="{A9EA898E-97D9-EDB0-067D-0BAAF42958E9}"/>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261EE5E3-19FB-98F1-F355-14C22378AC55}"/>
              </a:ext>
            </a:extLst>
          </p:cNvPr>
          <p:cNvSpPr>
            <a:spLocks noGrp="1"/>
          </p:cNvSpPr>
          <p:nvPr>
            <p:ph type="sldNum" sz="quarter" idx="12"/>
          </p:nvPr>
        </p:nvSpPr>
        <p:spPr/>
        <p:txBody>
          <a:bodyPr/>
          <a:lstStyle/>
          <a:p>
            <a:fld id="{FD53D980-4D83-499E-8684-83E31150D63E}" type="slidenum">
              <a:rPr lang="es-BO" smtClean="0"/>
              <a:t>‹Nº›</a:t>
            </a:fld>
            <a:endParaRPr lang="es-BO"/>
          </a:p>
        </p:txBody>
      </p:sp>
    </p:spTree>
    <p:extLst>
      <p:ext uri="{BB962C8B-B14F-4D97-AF65-F5344CB8AC3E}">
        <p14:creationId xmlns:p14="http://schemas.microsoft.com/office/powerpoint/2010/main" val="8084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7A41DEA-20DD-E4D6-0A5A-FF478A54E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9DEE03C6-413F-418B-0F81-F8D4F58FF1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2D345621-3689-11D5-F089-EE446FC81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4B384-ED4A-43CA-BCDC-4F14E461A1FC}" type="datetimeFigureOut">
              <a:rPr lang="es-BO" smtClean="0"/>
              <a:t>19/6/2024</a:t>
            </a:fld>
            <a:endParaRPr lang="es-BO"/>
          </a:p>
        </p:txBody>
      </p:sp>
      <p:sp>
        <p:nvSpPr>
          <p:cNvPr id="5" name="Marcador de pie de página 4">
            <a:extLst>
              <a:ext uri="{FF2B5EF4-FFF2-40B4-BE49-F238E27FC236}">
                <a16:creationId xmlns:a16="http://schemas.microsoft.com/office/drawing/2014/main" id="{F4DD67C5-F230-1E2D-D72E-730065CC81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a:extLst>
              <a:ext uri="{FF2B5EF4-FFF2-40B4-BE49-F238E27FC236}">
                <a16:creationId xmlns:a16="http://schemas.microsoft.com/office/drawing/2014/main" id="{2BE5A3B0-6C58-F8D8-79C8-44503AC935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3D980-4D83-499E-8684-83E31150D63E}" type="slidenum">
              <a:rPr lang="es-BO" smtClean="0"/>
              <a:t>‹Nº›</a:t>
            </a:fld>
            <a:endParaRPr lang="es-BO"/>
          </a:p>
        </p:txBody>
      </p:sp>
    </p:spTree>
    <p:extLst>
      <p:ext uri="{BB962C8B-B14F-4D97-AF65-F5344CB8AC3E}">
        <p14:creationId xmlns:p14="http://schemas.microsoft.com/office/powerpoint/2010/main" val="981617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cedib.org/biblioteca/informe-defensoras-experiencias-de-defensoras-ambientales-y-del-territorio-en-bolivia/"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CBE5CC-030B-FEDB-4DCB-1BD0E4CE07BB}"/>
              </a:ext>
            </a:extLst>
          </p:cNvPr>
          <p:cNvSpPr>
            <a:spLocks noGrp="1"/>
          </p:cNvSpPr>
          <p:nvPr>
            <p:ph type="ctrTitle"/>
          </p:nvPr>
        </p:nvSpPr>
        <p:spPr>
          <a:xfrm>
            <a:off x="694082" y="756943"/>
            <a:ext cx="10803835" cy="3048984"/>
          </a:xfrm>
        </p:spPr>
        <p:txBody>
          <a:bodyPr>
            <a:normAutofit/>
          </a:bodyPr>
          <a:lstStyle/>
          <a:p>
            <a:r>
              <a:rPr lang="es-ES" sz="4400" b="1" dirty="0"/>
              <a:t>Mujeres defensoras ambientales y del territorio en contextos de </a:t>
            </a:r>
            <a:r>
              <a:rPr lang="es-ES" sz="4400" b="1" dirty="0" err="1"/>
              <a:t>extractivismo</a:t>
            </a:r>
            <a:r>
              <a:rPr lang="es-ES" sz="4400" b="1" dirty="0"/>
              <a:t> en Bolivia</a:t>
            </a:r>
            <a:br>
              <a:rPr lang="es-ES" sz="4400" dirty="0"/>
            </a:br>
            <a:r>
              <a:rPr lang="es-ES" sz="3200" dirty="0">
                <a:solidFill>
                  <a:srgbClr val="FF9933"/>
                </a:solidFill>
              </a:rPr>
              <a:t>Situación de desprotección y estrategias de autoprotección colectiva</a:t>
            </a:r>
            <a:endParaRPr lang="es-BO" sz="4400" dirty="0">
              <a:solidFill>
                <a:srgbClr val="FF9933"/>
              </a:solidFill>
            </a:endParaRPr>
          </a:p>
        </p:txBody>
      </p:sp>
      <p:sp>
        <p:nvSpPr>
          <p:cNvPr id="3" name="Subtítulo 2">
            <a:extLst>
              <a:ext uri="{FF2B5EF4-FFF2-40B4-BE49-F238E27FC236}">
                <a16:creationId xmlns:a16="http://schemas.microsoft.com/office/drawing/2014/main" id="{7DB35297-024D-DC26-C056-834338B8316B}"/>
              </a:ext>
            </a:extLst>
          </p:cNvPr>
          <p:cNvSpPr>
            <a:spLocks noGrp="1"/>
          </p:cNvSpPr>
          <p:nvPr>
            <p:ph type="subTitle" idx="1"/>
          </p:nvPr>
        </p:nvSpPr>
        <p:spPr>
          <a:xfrm>
            <a:off x="1523999" y="3834176"/>
            <a:ext cx="9144000" cy="1769165"/>
          </a:xfrm>
        </p:spPr>
        <p:txBody>
          <a:bodyPr>
            <a:noAutofit/>
          </a:bodyPr>
          <a:lstStyle/>
          <a:p>
            <a:pPr>
              <a:lnSpc>
                <a:spcPct val="120000"/>
              </a:lnSpc>
              <a:spcBef>
                <a:spcPts val="600"/>
              </a:spcBef>
              <a:spcAft>
                <a:spcPts val="600"/>
              </a:spcAft>
            </a:pPr>
            <a:r>
              <a:rPr lang="es-ES" sz="1800" dirty="0">
                <a:solidFill>
                  <a:srgbClr val="444444"/>
                </a:solidFill>
                <a:latin typeface="Montserrat" panose="00000500000000000000" pitchFamily="2" charset="0"/>
                <a:cs typeface="Arial" panose="020B0604020202020204" pitchFamily="34" charset="0"/>
              </a:rPr>
              <a:t>Panel “</a:t>
            </a:r>
            <a: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a:t>
            </a:r>
            <a:r>
              <a:rPr lang="es-BO" sz="1800" dirty="0" err="1">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Indigenous</a:t>
            </a:r>
            <a: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 People, </a:t>
            </a:r>
            <a:r>
              <a:rPr lang="es-BO" sz="1800" dirty="0" err="1">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the</a:t>
            </a:r>
            <a: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 </a:t>
            </a:r>
            <a:r>
              <a:rPr lang="es-BO" sz="1800" dirty="0" err="1">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Environment</a:t>
            </a:r>
            <a: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 and </a:t>
            </a:r>
            <a:r>
              <a:rPr lang="es-BO" sz="1800" dirty="0" err="1">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Collective</a:t>
            </a:r>
            <a: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 </a:t>
            </a:r>
            <a:r>
              <a:rPr lang="es-BO" sz="1800" dirty="0" err="1">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Mobilization</a:t>
            </a:r>
            <a: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a:t>
            </a:r>
          </a:p>
          <a:p>
            <a:pPr>
              <a:lnSpc>
                <a:spcPct val="120000"/>
              </a:lnSpc>
              <a:spcBef>
                <a:spcPts val="600"/>
              </a:spcBef>
              <a:spcAft>
                <a:spcPts val="600"/>
              </a:spcAft>
            </a:pPr>
            <a:r>
              <a:rPr lang="es-BO" sz="1800" dirty="0">
                <a:solidFill>
                  <a:srgbClr val="444444"/>
                </a:solidFill>
                <a:latin typeface="Montserrat" panose="00000500000000000000" pitchFamily="2" charset="0"/>
                <a:cs typeface="Arial" panose="020B0604020202020204" pitchFamily="34" charset="0"/>
              </a:rPr>
              <a:t>Congreso Híbrido LASA 2024: Reacción y resistencia: Imaginar futuros posibles en las Américas </a:t>
            </a:r>
          </a:p>
          <a:p>
            <a:pPr>
              <a:lnSpc>
                <a:spcPct val="120000"/>
              </a:lnSpc>
              <a:spcBef>
                <a:spcPts val="600"/>
              </a:spcBef>
              <a:spcAft>
                <a:spcPts val="600"/>
              </a:spcAft>
            </a:pPr>
            <a: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t>12 junio 2024</a:t>
            </a:r>
            <a:br>
              <a:rPr lang="es-BO" sz="1800" dirty="0">
                <a:solidFill>
                  <a:srgbClr val="444444"/>
                </a:solidFill>
                <a:effectLst/>
                <a:latin typeface="Montserrat" panose="00000500000000000000" pitchFamily="2" charset="0"/>
                <a:ea typeface="Times New Roman" panose="02020603050405020304" pitchFamily="18" charset="0"/>
                <a:cs typeface="Arial" panose="020B0604020202020204" pitchFamily="34" charset="0"/>
              </a:rPr>
            </a:br>
            <a:endParaRPr lang="es-ES" sz="1800" dirty="0"/>
          </a:p>
          <a:p>
            <a:pPr>
              <a:lnSpc>
                <a:spcPct val="120000"/>
              </a:lnSpc>
              <a:spcBef>
                <a:spcPts val="600"/>
              </a:spcBef>
              <a:spcAft>
                <a:spcPts val="600"/>
              </a:spcAft>
            </a:pPr>
            <a:r>
              <a:rPr lang="es-ES" sz="1800" dirty="0">
                <a:solidFill>
                  <a:srgbClr val="444444"/>
                </a:solidFill>
                <a:latin typeface="Montserrat" panose="00000500000000000000" pitchFamily="2" charset="0"/>
                <a:cs typeface="Arial" panose="020B0604020202020204" pitchFamily="34" charset="0"/>
              </a:rPr>
              <a:t> 12 junio 2024</a:t>
            </a:r>
            <a:endParaRPr lang="es-BO" sz="1800" dirty="0">
              <a:solidFill>
                <a:srgbClr val="444444"/>
              </a:solidFill>
              <a:latin typeface="Montserrat" panose="00000500000000000000" pitchFamily="2" charset="0"/>
              <a:cs typeface="Arial" panose="020B0604020202020204" pitchFamily="34" charset="0"/>
            </a:endParaRPr>
          </a:p>
        </p:txBody>
      </p:sp>
      <p:pic>
        <p:nvPicPr>
          <p:cNvPr id="4" name="Imagen 3">
            <a:extLst>
              <a:ext uri="{FF2B5EF4-FFF2-40B4-BE49-F238E27FC236}">
                <a16:creationId xmlns:a16="http://schemas.microsoft.com/office/drawing/2014/main" id="{23D5304C-9426-B3AC-480D-2167E258FD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1599" y="5631590"/>
            <a:ext cx="2087825" cy="938933"/>
          </a:xfrm>
          <a:prstGeom prst="rect">
            <a:avLst/>
          </a:prstGeom>
          <a:noFill/>
          <a:ln>
            <a:noFill/>
          </a:ln>
        </p:spPr>
      </p:pic>
    </p:spTree>
    <p:extLst>
      <p:ext uri="{BB962C8B-B14F-4D97-AF65-F5344CB8AC3E}">
        <p14:creationId xmlns:p14="http://schemas.microsoft.com/office/powerpoint/2010/main" val="1208629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3B47A-3BDB-4E98-FED8-1B150B6845F7}"/>
              </a:ext>
            </a:extLst>
          </p:cNvPr>
          <p:cNvSpPr>
            <a:spLocks noGrp="1"/>
          </p:cNvSpPr>
          <p:nvPr>
            <p:ph type="title"/>
          </p:nvPr>
        </p:nvSpPr>
        <p:spPr>
          <a:xfrm>
            <a:off x="838200" y="365125"/>
            <a:ext cx="10515600" cy="1036291"/>
          </a:xfrm>
        </p:spPr>
        <p:txBody>
          <a:bodyPr>
            <a:normAutofit/>
          </a:bodyPr>
          <a:lstStyle/>
          <a:p>
            <a:pPr algn="ctr"/>
            <a:r>
              <a:rPr lang="es-ES" sz="2400" dirty="0">
                <a:effectLst/>
                <a:latin typeface="+mn-lt"/>
                <a:ea typeface="DengXian" panose="02010600030101010101" pitchFamily="2" charset="-122"/>
                <a:cs typeface="Times New Roman" panose="02020603050405020304" pitchFamily="18" charset="0"/>
              </a:rPr>
              <a:t>Tipos de perpetradores de los ataques contra defensores ambientales y del territorio. Bolivia (2017 – 2022)</a:t>
            </a:r>
            <a:endParaRPr lang="es-BO" sz="5400" dirty="0">
              <a:latin typeface="+mn-lt"/>
            </a:endParaRPr>
          </a:p>
        </p:txBody>
      </p:sp>
      <p:graphicFrame>
        <p:nvGraphicFramePr>
          <p:cNvPr id="4" name="Gráfico 3">
            <a:extLst>
              <a:ext uri="{FF2B5EF4-FFF2-40B4-BE49-F238E27FC236}">
                <a16:creationId xmlns:a16="http://schemas.microsoft.com/office/drawing/2014/main" id="{5E8C8CA4-F217-4868-971F-1BC32C9DED59}"/>
              </a:ext>
            </a:extLst>
          </p:cNvPr>
          <p:cNvGraphicFramePr/>
          <p:nvPr>
            <p:extLst>
              <p:ext uri="{D42A27DB-BD31-4B8C-83A1-F6EECF244321}">
                <p14:modId xmlns:p14="http://schemas.microsoft.com/office/powerpoint/2010/main" val="2884260167"/>
              </p:ext>
            </p:extLst>
          </p:nvPr>
        </p:nvGraphicFramePr>
        <p:xfrm>
          <a:off x="129207" y="1262270"/>
          <a:ext cx="7335080" cy="5456583"/>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CBB5A494-3FC8-813A-2B54-842F529BDA62}"/>
              </a:ext>
            </a:extLst>
          </p:cNvPr>
          <p:cNvSpPr txBox="1"/>
          <p:nvPr/>
        </p:nvSpPr>
        <p:spPr>
          <a:xfrm>
            <a:off x="8213034" y="1987826"/>
            <a:ext cx="3140766" cy="3477875"/>
          </a:xfrm>
          <a:prstGeom prst="rect">
            <a:avLst/>
          </a:prstGeom>
          <a:noFill/>
        </p:spPr>
        <p:txBody>
          <a:bodyPr wrap="square" rtlCol="0">
            <a:spAutoFit/>
          </a:bodyPr>
          <a:lstStyle/>
          <a:p>
            <a:r>
              <a:rPr lang="es-BO" sz="2000" dirty="0">
                <a:effectLst/>
                <a:ea typeface="DengXian" panose="02010600030101010101" pitchFamily="2" charset="-122"/>
              </a:rPr>
              <a:t>un 45 % de los perpetradores actúa desde la estructura del poder del Estado. </a:t>
            </a:r>
          </a:p>
          <a:p>
            <a:r>
              <a:rPr lang="es-BO" sz="2000" dirty="0">
                <a:effectLst/>
                <a:ea typeface="DengXian" panose="02010600030101010101" pitchFamily="2" charset="-122"/>
              </a:rPr>
              <a:t>A ello hay que sumar un 29%  de personas, grupos y organizaciones de civiles que atacan a las defensoras y defensores, motivados por su apoyo al partido gobernante y sus políticas.</a:t>
            </a:r>
            <a:endParaRPr lang="es-BO" sz="2000" dirty="0"/>
          </a:p>
        </p:txBody>
      </p:sp>
    </p:spTree>
    <p:extLst>
      <p:ext uri="{BB962C8B-B14F-4D97-AF65-F5344CB8AC3E}">
        <p14:creationId xmlns:p14="http://schemas.microsoft.com/office/powerpoint/2010/main" val="174801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D5741-38F5-BB3D-2B2F-9297364D357D}"/>
              </a:ext>
            </a:extLst>
          </p:cNvPr>
          <p:cNvSpPr>
            <a:spLocks noGrp="1"/>
          </p:cNvSpPr>
          <p:nvPr>
            <p:ph type="title"/>
          </p:nvPr>
        </p:nvSpPr>
        <p:spPr>
          <a:xfrm>
            <a:off x="838200" y="365126"/>
            <a:ext cx="10515600" cy="1016414"/>
          </a:xfrm>
        </p:spPr>
        <p:txBody>
          <a:bodyPr>
            <a:noAutofit/>
          </a:bodyPr>
          <a:lstStyle/>
          <a:p>
            <a:pPr algn="ctr"/>
            <a:r>
              <a:rPr lang="es-BO" sz="2400" dirty="0">
                <a:latin typeface="+mn-lt"/>
                <a:ea typeface="DengXian" panose="02010600030101010101" pitchFamily="2" charset="-122"/>
                <a:cs typeface="Times New Roman" panose="02020603050405020304" pitchFamily="18" charset="0"/>
              </a:rPr>
              <a:t>Perpetradores. Personas, grupos u organizaciones de civiles que apoyan al partido gobernante y sus políticas. (Bolivia, 2017 – 2022)</a:t>
            </a:r>
          </a:p>
        </p:txBody>
      </p:sp>
      <p:graphicFrame>
        <p:nvGraphicFramePr>
          <p:cNvPr id="4" name="Gráfico 3">
            <a:extLst>
              <a:ext uri="{FF2B5EF4-FFF2-40B4-BE49-F238E27FC236}">
                <a16:creationId xmlns:a16="http://schemas.microsoft.com/office/drawing/2014/main" id="{155CBD99-3D6C-4AF8-A9D6-ADA6C4100219}"/>
              </a:ext>
            </a:extLst>
          </p:cNvPr>
          <p:cNvGraphicFramePr/>
          <p:nvPr>
            <p:extLst>
              <p:ext uri="{D42A27DB-BD31-4B8C-83A1-F6EECF244321}">
                <p14:modId xmlns:p14="http://schemas.microsoft.com/office/powerpoint/2010/main" val="985979128"/>
              </p:ext>
            </p:extLst>
          </p:nvPr>
        </p:nvGraphicFramePr>
        <p:xfrm>
          <a:off x="119271" y="1637899"/>
          <a:ext cx="7295322" cy="5090892"/>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67BEFDD9-CCCD-4137-3E5E-B90733E97773}"/>
              </a:ext>
            </a:extLst>
          </p:cNvPr>
          <p:cNvSpPr txBox="1"/>
          <p:nvPr/>
        </p:nvSpPr>
        <p:spPr>
          <a:xfrm>
            <a:off x="7951303" y="1381540"/>
            <a:ext cx="3939207" cy="5632311"/>
          </a:xfrm>
          <a:prstGeom prst="rect">
            <a:avLst/>
          </a:prstGeom>
          <a:noFill/>
        </p:spPr>
        <p:txBody>
          <a:bodyPr wrap="square" rtlCol="0">
            <a:spAutoFit/>
          </a:bodyPr>
          <a:lstStyle/>
          <a:p>
            <a:r>
              <a:rPr lang="es-ES" sz="2000" dirty="0">
                <a:effectLst/>
                <a:ea typeface="DengXian" panose="02010600030101010101" pitchFamily="2" charset="-122"/>
              </a:rPr>
              <a:t>Con la actuación de estos grupos de civiles, los ataques a defensoras y defensores ambientales se camuflan de “conflictos internos”, o “indisciplina orgánica”. </a:t>
            </a:r>
          </a:p>
          <a:p>
            <a:endParaRPr lang="es-ES" sz="2000" dirty="0">
              <a:effectLst/>
              <a:ea typeface="DengXian" panose="02010600030101010101" pitchFamily="2" charset="-122"/>
            </a:endParaRPr>
          </a:p>
          <a:p>
            <a:r>
              <a:rPr lang="es-ES" sz="2000" dirty="0">
                <a:ea typeface="DengXian" panose="02010600030101010101" pitchFamily="2" charset="-122"/>
              </a:rPr>
              <a:t>E</a:t>
            </a:r>
            <a:r>
              <a:rPr lang="es-ES" sz="2000" dirty="0">
                <a:effectLst/>
                <a:ea typeface="DengXian" panose="02010600030101010101" pitchFamily="2" charset="-122"/>
              </a:rPr>
              <a:t>l poder gobernante utiliza el apoyo de estas personas, grupos, comunidades y organizaciones afines para sostener que tiene “todo el respaldo social”.</a:t>
            </a:r>
          </a:p>
          <a:p>
            <a:endParaRPr lang="es-ES" sz="2000" dirty="0">
              <a:effectLst/>
              <a:ea typeface="DengXian" panose="02010600030101010101" pitchFamily="2" charset="-122"/>
            </a:endParaRPr>
          </a:p>
          <a:p>
            <a:r>
              <a:rPr lang="es-ES" sz="2000" dirty="0">
                <a:effectLst/>
                <a:ea typeface="DengXian" panose="02010600030101010101" pitchFamily="2" charset="-122"/>
              </a:rPr>
              <a:t>Ese “respaldo” construido sobre relaciones clientelares y </a:t>
            </a:r>
            <a:r>
              <a:rPr lang="es-ES" sz="2000" dirty="0" err="1">
                <a:effectLst/>
                <a:ea typeface="DengXian" panose="02010600030101010101" pitchFamily="2" charset="-122"/>
              </a:rPr>
              <a:t>prebendales</a:t>
            </a:r>
            <a:r>
              <a:rPr lang="es-ES" sz="2000" dirty="0">
                <a:effectLst/>
                <a:ea typeface="DengXian" panose="02010600030101010101" pitchFamily="2" charset="-122"/>
              </a:rPr>
              <a:t>, que se activan aprovechándose de la situación de precariedad de las comunidades locales.</a:t>
            </a:r>
            <a:endParaRPr lang="es-BO" sz="2000" dirty="0"/>
          </a:p>
        </p:txBody>
      </p:sp>
    </p:spTree>
    <p:extLst>
      <p:ext uri="{BB962C8B-B14F-4D97-AF65-F5344CB8AC3E}">
        <p14:creationId xmlns:p14="http://schemas.microsoft.com/office/powerpoint/2010/main" val="233173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5BCEA-A6BE-9563-FCAB-E037661346F9}"/>
              </a:ext>
            </a:extLst>
          </p:cNvPr>
          <p:cNvSpPr>
            <a:spLocks noGrp="1"/>
          </p:cNvSpPr>
          <p:nvPr>
            <p:ph type="title"/>
          </p:nvPr>
        </p:nvSpPr>
        <p:spPr>
          <a:xfrm>
            <a:off x="838200" y="365126"/>
            <a:ext cx="10515600" cy="966718"/>
          </a:xfrm>
        </p:spPr>
        <p:txBody>
          <a:bodyPr>
            <a:normAutofit/>
          </a:bodyPr>
          <a:lstStyle/>
          <a:p>
            <a:pPr algn="ctr"/>
            <a:r>
              <a:rPr lang="es-ES" sz="4000" dirty="0"/>
              <a:t>Violencias en razón de género</a:t>
            </a:r>
            <a:endParaRPr lang="es-BO" sz="4000" dirty="0"/>
          </a:p>
        </p:txBody>
      </p:sp>
      <p:sp>
        <p:nvSpPr>
          <p:cNvPr id="3" name="Marcador de contenido 2">
            <a:extLst>
              <a:ext uri="{FF2B5EF4-FFF2-40B4-BE49-F238E27FC236}">
                <a16:creationId xmlns:a16="http://schemas.microsoft.com/office/drawing/2014/main" id="{DFDEC04B-28C2-BCF0-65BD-516510C10CE6}"/>
              </a:ext>
            </a:extLst>
          </p:cNvPr>
          <p:cNvSpPr>
            <a:spLocks noGrp="1"/>
          </p:cNvSpPr>
          <p:nvPr>
            <p:ph idx="1"/>
          </p:nvPr>
        </p:nvSpPr>
        <p:spPr>
          <a:xfrm>
            <a:off x="838200" y="1331844"/>
            <a:ext cx="10515600" cy="5446643"/>
          </a:xfrm>
        </p:spPr>
        <p:txBody>
          <a:bodyPr>
            <a:normAutofit/>
          </a:bodyPr>
          <a:lstStyle/>
          <a:p>
            <a:pPr marL="0" indent="0">
              <a:buNone/>
            </a:pPr>
            <a:r>
              <a:rPr lang="es-BO" dirty="0">
                <a:effectLst/>
                <a:ea typeface="DengXian" panose="02010600030101010101" pitchFamily="2" charset="-122"/>
                <a:cs typeface="Times New Roman" panose="02020603050405020304" pitchFamily="18" charset="0"/>
              </a:rPr>
              <a:t>De manera generalizada, las mujeres defensoras refieren experiencias de amenazas de ataques violentos en razón de su género:</a:t>
            </a:r>
          </a:p>
          <a:p>
            <a:pPr lvl="1"/>
            <a:r>
              <a:rPr lang="es-BO" dirty="0">
                <a:ea typeface="DengXian" panose="02010600030101010101" pitchFamily="2" charset="-122"/>
                <a:cs typeface="Times New Roman" panose="02020603050405020304" pitchFamily="18" charset="0"/>
              </a:rPr>
              <a:t>D</a:t>
            </a:r>
            <a:r>
              <a:rPr lang="es-BO" dirty="0">
                <a:effectLst/>
                <a:ea typeface="DengXian" panose="02010600030101010101" pitchFamily="2" charset="-122"/>
                <a:cs typeface="Times New Roman" panose="02020603050405020304" pitchFamily="18" charset="0"/>
              </a:rPr>
              <a:t>ifamación y estigmatización. </a:t>
            </a:r>
          </a:p>
          <a:p>
            <a:pPr lvl="1"/>
            <a:r>
              <a:rPr lang="es-BO" dirty="0">
                <a:ea typeface="DengXian" panose="02010600030101010101" pitchFamily="2" charset="-122"/>
                <a:cs typeface="Times New Roman" panose="02020603050405020304" pitchFamily="18" charset="0"/>
              </a:rPr>
              <a:t>I</a:t>
            </a:r>
            <a:r>
              <a:rPr lang="es-BO" dirty="0">
                <a:effectLst/>
                <a:ea typeface="DengXian" panose="02010600030101010101" pitchFamily="2" charset="-122"/>
                <a:cs typeface="Times New Roman" panose="02020603050405020304" pitchFamily="18" charset="0"/>
              </a:rPr>
              <a:t>nsultos y calumnias como un medio para devaluar su credibilidad</a:t>
            </a:r>
          </a:p>
          <a:p>
            <a:pPr lvl="1"/>
            <a:r>
              <a:rPr lang="es-BO" dirty="0">
                <a:ea typeface="DengXian" panose="02010600030101010101" pitchFamily="2" charset="-122"/>
                <a:cs typeface="Times New Roman" panose="02020603050405020304" pitchFamily="18" charset="0"/>
              </a:rPr>
              <a:t>Se</a:t>
            </a:r>
            <a:r>
              <a:rPr lang="es-BO" dirty="0">
                <a:effectLst/>
                <a:ea typeface="DengXian" panose="02010600030101010101" pitchFamily="2" charset="-122"/>
                <a:cs typeface="Times New Roman" panose="02020603050405020304" pitchFamily="18" charset="0"/>
              </a:rPr>
              <a:t> cuestiona su identidad como defensoras o su identidad indígena o la legitimidad de ser interlocutora válida sobre los temas que reclaman.</a:t>
            </a:r>
          </a:p>
          <a:p>
            <a:pPr lvl="1"/>
            <a:r>
              <a:rPr lang="es-BO" dirty="0">
                <a:effectLst/>
                <a:ea typeface="DengXian" panose="02010600030101010101" pitchFamily="2" charset="-122"/>
                <a:cs typeface="Times New Roman" panose="02020603050405020304" pitchFamily="18" charset="0"/>
              </a:rPr>
              <a:t>Se pone en duda la veracidad de sus palabras</a:t>
            </a:r>
          </a:p>
          <a:p>
            <a:pPr lvl="1"/>
            <a:r>
              <a:rPr lang="es-BO" dirty="0">
                <a:effectLst/>
                <a:ea typeface="DengXian" panose="02010600030101010101" pitchFamily="2" charset="-122"/>
                <a:cs typeface="Times New Roman" panose="02020603050405020304" pitchFamily="18" charset="0"/>
              </a:rPr>
              <a:t>Los juicios de valor desvirtúan el trabajo que realizan y se las relaciona con procesos político partidarios. </a:t>
            </a:r>
          </a:p>
          <a:p>
            <a:pPr lvl="1">
              <a:lnSpc>
                <a:spcPct val="100000"/>
              </a:lnSpc>
            </a:pPr>
            <a:r>
              <a:rPr lang="es-BO" dirty="0">
                <a:ea typeface="DengXian" panose="02010600030101010101" pitchFamily="2" charset="-122"/>
                <a:cs typeface="Times New Roman" panose="02020603050405020304" pitchFamily="18" charset="0"/>
              </a:rPr>
              <a:t>Intimidaciones con amenazas de ataques violentos aludiendo a su cuerpo, zonas corporales sensibles, a su sexualidad o a infringir daño a una persona del núcleo familiar.</a:t>
            </a:r>
          </a:p>
          <a:p>
            <a:pPr marL="457200" lvl="1" indent="0">
              <a:buNone/>
            </a:pPr>
            <a:r>
              <a:rPr lang="es-BO" dirty="0">
                <a:ea typeface="DengXian" panose="02010600030101010101" pitchFamily="2" charset="-122"/>
                <a:cs typeface="Times New Roman" panose="02020603050405020304" pitchFamily="18" charset="0"/>
              </a:rPr>
              <a:t>→ TODO ELLO </a:t>
            </a:r>
            <a:r>
              <a:rPr lang="es-BO" dirty="0">
                <a:effectLst/>
                <a:ea typeface="DengXian" panose="02010600030101010101" pitchFamily="2" charset="-122"/>
                <a:cs typeface="Times New Roman" panose="02020603050405020304" pitchFamily="18" charset="0"/>
              </a:rPr>
              <a:t>para justificar las acciones violentas contra ellas.</a:t>
            </a:r>
          </a:p>
          <a:p>
            <a:endParaRPr lang="es-BO" dirty="0"/>
          </a:p>
        </p:txBody>
      </p:sp>
    </p:spTree>
    <p:extLst>
      <p:ext uri="{BB962C8B-B14F-4D97-AF65-F5344CB8AC3E}">
        <p14:creationId xmlns:p14="http://schemas.microsoft.com/office/powerpoint/2010/main" val="2441218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A991E09-ED27-DBDB-9BB6-D561FAC71CD8}"/>
              </a:ext>
            </a:extLst>
          </p:cNvPr>
          <p:cNvSpPr>
            <a:spLocks noGrp="1"/>
          </p:cNvSpPr>
          <p:nvPr>
            <p:ph idx="1"/>
          </p:nvPr>
        </p:nvSpPr>
        <p:spPr>
          <a:xfrm>
            <a:off x="437322" y="99390"/>
            <a:ext cx="11340548" cy="6758609"/>
          </a:xfrm>
        </p:spPr>
        <p:txBody>
          <a:bodyPr>
            <a:normAutofit/>
          </a:bodyPr>
          <a:lstStyle/>
          <a:p>
            <a:pPr marL="450215" algn="just">
              <a:lnSpc>
                <a:spcPct val="107000"/>
              </a:lnSpc>
              <a:spcBef>
                <a:spcPts val="600"/>
              </a:spcBef>
              <a:spcAft>
                <a:spcPts val="600"/>
              </a:spcAft>
            </a:pPr>
            <a:r>
              <a:rPr lang="es-BO" sz="2000" dirty="0">
                <a:solidFill>
                  <a:schemeClr val="accent2"/>
                </a:solidFill>
                <a:effectLst/>
                <a:latin typeface="Times New Roman" panose="02020603050405020304" pitchFamily="18" charset="0"/>
                <a:ea typeface="DengXian" panose="02010600030101010101" pitchFamily="2" charset="-122"/>
                <a:cs typeface="Times New Roman" panose="02020603050405020304" pitchFamily="18" charset="0"/>
              </a:rPr>
              <a:t>“Se hizo una vigilia para que la empresa cumpla [su compromiso de no contaminar el agua]; mire, nadie se pronuncia. La vigilia ha sido invadida por los mineros, con dinamitazos, han sido perseguidas las mujeres con amenazas de violación y quemar sus casas”. </a:t>
            </a:r>
            <a:r>
              <a:rPr lang="es-BO" sz="2000" dirty="0">
                <a:effectLst/>
                <a:latin typeface="Times New Roman" panose="02020603050405020304" pitchFamily="18" charset="0"/>
                <a:ea typeface="DengXian" panose="02010600030101010101" pitchFamily="2" charset="-122"/>
                <a:cs typeface="Times New Roman" panose="02020603050405020304" pitchFamily="18" charset="0"/>
              </a:rPr>
              <a:t>(p.18. Citando una comunicación personal de defensora indígena de El Alto y territorios en el altiplano, 24-25 de marzo de 2023).</a:t>
            </a:r>
          </a:p>
          <a:p>
            <a:pPr marL="450215" algn="just">
              <a:lnSpc>
                <a:spcPct val="107000"/>
              </a:lnSpc>
              <a:spcBef>
                <a:spcPts val="600"/>
              </a:spcBef>
              <a:spcAft>
                <a:spcPts val="600"/>
              </a:spcAft>
            </a:pPr>
            <a:r>
              <a:rPr lang="es-BO" sz="2000"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“No es la primera vez que haya escuchado. Creo que ya me he acostumbrado a escuchar esa palabra, de que van a violar a las mujeres, a mi hija, o decir sabemos dónde estudia tu hija, meterse con nuestros hijos, eso no hacen con los varones” </a:t>
            </a:r>
            <a:r>
              <a:rPr lang="es-BO" sz="2000" dirty="0">
                <a:effectLst/>
                <a:latin typeface="Times New Roman" panose="02020603050405020304" pitchFamily="18" charset="0"/>
                <a:ea typeface="DengXian" panose="02010600030101010101" pitchFamily="2" charset="-122"/>
                <a:cs typeface="Times New Roman" panose="02020603050405020304" pitchFamily="18" charset="0"/>
              </a:rPr>
              <a:t>(p.19, citando una comunicación personal, defensora indígena de El Alto y territorios en el altiplano, 24-25 de marzo de 2023).</a:t>
            </a:r>
          </a:p>
          <a:p>
            <a:pPr marL="450215" algn="just">
              <a:lnSpc>
                <a:spcPct val="107000"/>
              </a:lnSpc>
              <a:spcBef>
                <a:spcPts val="600"/>
              </a:spcBef>
              <a:spcAft>
                <a:spcPts val="600"/>
              </a:spcAft>
            </a:pPr>
            <a:r>
              <a:rPr lang="es-BO" sz="20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“Le decían a mi marido: ‘mira tu mujer está tirando con otro y vos cuidando a tus hijos’, todo eso hemos vivido” </a:t>
            </a:r>
            <a:r>
              <a:rPr lang="es-BO" sz="2000" dirty="0">
                <a:effectLst/>
                <a:latin typeface="Times New Roman" panose="02020603050405020304" pitchFamily="18" charset="0"/>
                <a:ea typeface="DengXian" panose="02010600030101010101" pitchFamily="2" charset="-122"/>
                <a:cs typeface="Times New Roman" panose="02020603050405020304" pitchFamily="18" charset="0"/>
              </a:rPr>
              <a:t>(p. 19, citando una comunicación personal de defensora indígena de San José de Chiquitos, 24-25 de marzo de 2023).</a:t>
            </a:r>
          </a:p>
          <a:p>
            <a:pPr marL="450215" algn="just">
              <a:lnSpc>
                <a:spcPct val="107000"/>
              </a:lnSpc>
              <a:spcBef>
                <a:spcPts val="600"/>
              </a:spcBef>
              <a:spcAft>
                <a:spcPts val="600"/>
              </a:spcAft>
            </a:pPr>
            <a:r>
              <a:rPr lang="es-BO" sz="2000" dirty="0">
                <a:solidFill>
                  <a:schemeClr val="accent2">
                    <a:lumMod val="75000"/>
                  </a:schemeClr>
                </a:solidFill>
                <a:effectLst/>
                <a:latin typeface="Times New Roman" panose="02020603050405020304" pitchFamily="18" charset="0"/>
                <a:ea typeface="DengXian" panose="02010600030101010101" pitchFamily="2" charset="-122"/>
                <a:cs typeface="Times New Roman" panose="02020603050405020304" pitchFamily="18" charset="0"/>
              </a:rPr>
              <a:t>“Una tiene mucha difamación, una no puede salir sola, tiene que estar con mucha compañía, porque es riesgoso. Unos apoyan la defensa, otros nada que hacer. Yo como mujer salgo al frente a defender, porque cuando teníamos autoridades hombres a la primerita se han dejado comprar, se han hecho comprar con la empresa, con YPFB [empresa estatal petrolera Yacimientos Petrolíferos Fiscales Bolivianos], con la alcaldía. En la Central [sede de la organización campesina en la capital de provincia], se encerraban, seguramente hacían negocio, como hombres por la plata hacen todo”</a:t>
            </a:r>
            <a:r>
              <a:rPr lang="es-BO" sz="2000" dirty="0">
                <a:effectLst/>
                <a:latin typeface="Times New Roman" panose="02020603050405020304" pitchFamily="18" charset="0"/>
                <a:ea typeface="DengXian" panose="02010600030101010101" pitchFamily="2" charset="-122"/>
                <a:cs typeface="Times New Roman" panose="02020603050405020304" pitchFamily="18" charset="0"/>
              </a:rPr>
              <a:t> (Comunicación personal, defensora de </a:t>
            </a:r>
            <a:r>
              <a:rPr lang="es-BO" sz="2000" dirty="0" err="1">
                <a:effectLst/>
                <a:latin typeface="Times New Roman" panose="02020603050405020304" pitchFamily="18" charset="0"/>
                <a:ea typeface="DengXian" panose="02010600030101010101" pitchFamily="2" charset="-122"/>
                <a:cs typeface="Times New Roman" panose="02020603050405020304" pitchFamily="18" charset="0"/>
              </a:rPr>
              <a:t>Tariquía</a:t>
            </a:r>
            <a:r>
              <a:rPr lang="es-BO" sz="2000" dirty="0">
                <a:effectLst/>
                <a:latin typeface="Times New Roman" panose="02020603050405020304" pitchFamily="18" charset="0"/>
                <a:ea typeface="DengXian" panose="02010600030101010101" pitchFamily="2" charset="-122"/>
                <a:cs typeface="Times New Roman" panose="02020603050405020304" pitchFamily="18" charset="0"/>
              </a:rPr>
              <a:t>, 24-25 de marzo de 2023).</a:t>
            </a:r>
          </a:p>
        </p:txBody>
      </p:sp>
    </p:spTree>
    <p:extLst>
      <p:ext uri="{BB962C8B-B14F-4D97-AF65-F5344CB8AC3E}">
        <p14:creationId xmlns:p14="http://schemas.microsoft.com/office/powerpoint/2010/main" val="2977549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10AB0-DB58-700B-0DD0-729A4C6EE699}"/>
              </a:ext>
            </a:extLst>
          </p:cNvPr>
          <p:cNvSpPr>
            <a:spLocks noGrp="1"/>
          </p:cNvSpPr>
          <p:nvPr>
            <p:ph type="title"/>
          </p:nvPr>
        </p:nvSpPr>
        <p:spPr>
          <a:xfrm>
            <a:off x="727212" y="227865"/>
            <a:ext cx="10515600" cy="728179"/>
          </a:xfrm>
        </p:spPr>
        <p:txBody>
          <a:bodyPr>
            <a:normAutofit/>
          </a:bodyPr>
          <a:lstStyle/>
          <a:p>
            <a:pPr algn="ctr"/>
            <a:r>
              <a:rPr lang="es-ES" sz="3600" dirty="0"/>
              <a:t>Violencias en razón de género</a:t>
            </a:r>
            <a:endParaRPr lang="es-BO" sz="3600" dirty="0"/>
          </a:p>
        </p:txBody>
      </p:sp>
      <p:sp>
        <p:nvSpPr>
          <p:cNvPr id="3" name="Marcador de contenido 2">
            <a:extLst>
              <a:ext uri="{FF2B5EF4-FFF2-40B4-BE49-F238E27FC236}">
                <a16:creationId xmlns:a16="http://schemas.microsoft.com/office/drawing/2014/main" id="{4406C9CF-9510-EF43-32DC-87BAEABBC5BB}"/>
              </a:ext>
            </a:extLst>
          </p:cNvPr>
          <p:cNvSpPr>
            <a:spLocks noGrp="1"/>
          </p:cNvSpPr>
          <p:nvPr>
            <p:ph idx="1"/>
          </p:nvPr>
        </p:nvSpPr>
        <p:spPr>
          <a:xfrm>
            <a:off x="311425" y="4134678"/>
            <a:ext cx="11347175" cy="2633870"/>
          </a:xfrm>
        </p:spPr>
        <p:txBody>
          <a:bodyPr>
            <a:normAutofit fontScale="85000" lnSpcReduction="20000"/>
          </a:bodyPr>
          <a:lstStyle/>
          <a:p>
            <a:pPr marL="0" indent="0" algn="just">
              <a:lnSpc>
                <a:spcPct val="107000"/>
              </a:lnSpc>
              <a:spcBef>
                <a:spcPts val="600"/>
              </a:spcBef>
              <a:spcAft>
                <a:spcPts val="600"/>
              </a:spcAft>
              <a:buNone/>
            </a:pPr>
            <a:r>
              <a:rPr lang="es-BO" sz="2400" dirty="0">
                <a:effectLst/>
                <a:ea typeface="DengXian" panose="02010600030101010101" pitchFamily="2" charset="-122"/>
                <a:cs typeface="Times New Roman" panose="02020603050405020304" pitchFamily="18" charset="0"/>
              </a:rPr>
              <a:t>Los testimonios de las mujeres defensoras dan cuenta que los actores del </a:t>
            </a:r>
            <a:r>
              <a:rPr lang="es-BO" sz="2400" dirty="0" err="1">
                <a:effectLst/>
                <a:ea typeface="DengXian" panose="02010600030101010101" pitchFamily="2" charset="-122"/>
                <a:cs typeface="Times New Roman" panose="02020603050405020304" pitchFamily="18" charset="0"/>
              </a:rPr>
              <a:t>extractivismo</a:t>
            </a:r>
            <a:r>
              <a:rPr lang="es-BO" sz="2400" dirty="0">
                <a:effectLst/>
                <a:ea typeface="DengXian" panose="02010600030101010101" pitchFamily="2" charset="-122"/>
                <a:cs typeface="Times New Roman" panose="02020603050405020304" pitchFamily="18" charset="0"/>
              </a:rPr>
              <a:t> </a:t>
            </a:r>
            <a:r>
              <a:rPr lang="es-BO" sz="2400" b="1" dirty="0">
                <a:effectLst/>
                <a:ea typeface="DengXian" panose="02010600030101010101" pitchFamily="2" charset="-122"/>
                <a:cs typeface="Times New Roman" panose="02020603050405020304" pitchFamily="18" charset="0"/>
              </a:rPr>
              <a:t>las atacan con plena conciencia de las relaciones de poder en las que ellas están en lugar de desventaja y ellos se asumen teniendo el control</a:t>
            </a:r>
            <a:r>
              <a:rPr lang="es-BO" sz="2400" dirty="0">
                <a:effectLst/>
                <a:ea typeface="DengXian" panose="02010600030101010101" pitchFamily="2" charset="-122"/>
                <a:cs typeface="Times New Roman" panose="02020603050405020304" pitchFamily="18" charset="0"/>
              </a:rPr>
              <a:t>. </a:t>
            </a:r>
            <a:r>
              <a:rPr lang="es-BO" sz="2400" dirty="0">
                <a:ea typeface="DengXian" panose="02010600030101010101" pitchFamily="2" charset="-122"/>
                <a:cs typeface="Times New Roman" panose="02020603050405020304" pitchFamily="18" charset="0"/>
              </a:rPr>
              <a:t>S</a:t>
            </a:r>
            <a:r>
              <a:rPr lang="es-BO" sz="2400" dirty="0">
                <a:effectLst/>
                <a:ea typeface="DengXian" panose="02010600030101010101" pitchFamily="2" charset="-122"/>
                <a:cs typeface="Times New Roman" panose="02020603050405020304" pitchFamily="18" charset="0"/>
              </a:rPr>
              <a:t>e las ataca no solo en el contexto de las disputas por el territorio, sino en el plano de las relaciones patriarcales que rigen la vida social.</a:t>
            </a:r>
          </a:p>
          <a:p>
            <a:pPr marL="221615" indent="0" algn="just">
              <a:lnSpc>
                <a:spcPct val="107000"/>
              </a:lnSpc>
              <a:spcBef>
                <a:spcPts val="600"/>
              </a:spcBef>
              <a:spcAft>
                <a:spcPts val="600"/>
              </a:spcAft>
              <a:buNone/>
            </a:pPr>
            <a:r>
              <a:rPr lang="es-BO" sz="2400" dirty="0">
                <a:effectLst/>
                <a:ea typeface="DengXian" panose="02010600030101010101" pitchFamily="2" charset="-122"/>
                <a:cs typeface="Times New Roman" panose="02020603050405020304" pitchFamily="18" charset="0"/>
              </a:rPr>
              <a:t>“En ambos planos se produce una analogía entre cuerpos y territorios; el poder machista pretende dominar y controlar el cuerpo de las mujeres de similar forma como domina y explota un territorio. Por ello, en el caso de las mujeres, tanto el cuerpo como el territorio se asumen como un símbolo de vida y familia, y, a la vez, de autonomía y protección personal” (Vargas: 2024, 17).</a:t>
            </a:r>
          </a:p>
          <a:p>
            <a:endParaRPr lang="es-BO" dirty="0"/>
          </a:p>
        </p:txBody>
      </p:sp>
      <p:pic>
        <p:nvPicPr>
          <p:cNvPr id="5" name="Imagen 4">
            <a:extLst>
              <a:ext uri="{FF2B5EF4-FFF2-40B4-BE49-F238E27FC236}">
                <a16:creationId xmlns:a16="http://schemas.microsoft.com/office/drawing/2014/main" id="{4C5F8970-9FFB-939F-E48C-111F98F4AF8D}"/>
              </a:ext>
            </a:extLst>
          </p:cNvPr>
          <p:cNvPicPr>
            <a:picLocks noChangeAspect="1"/>
          </p:cNvPicPr>
          <p:nvPr/>
        </p:nvPicPr>
        <p:blipFill>
          <a:blip r:embed="rId2"/>
          <a:stretch>
            <a:fillRect/>
          </a:stretch>
        </p:blipFill>
        <p:spPr>
          <a:xfrm>
            <a:off x="6318050" y="955576"/>
            <a:ext cx="5375813" cy="3041579"/>
          </a:xfrm>
          <a:prstGeom prst="rect">
            <a:avLst/>
          </a:prstGeom>
        </p:spPr>
      </p:pic>
      <p:pic>
        <p:nvPicPr>
          <p:cNvPr id="11" name="Imagen 10">
            <a:extLst>
              <a:ext uri="{FF2B5EF4-FFF2-40B4-BE49-F238E27FC236}">
                <a16:creationId xmlns:a16="http://schemas.microsoft.com/office/drawing/2014/main" id="{F60D97E2-FEB7-C660-6B12-E8A77E46DB2F}"/>
              </a:ext>
            </a:extLst>
          </p:cNvPr>
          <p:cNvPicPr>
            <a:picLocks noChangeAspect="1"/>
          </p:cNvPicPr>
          <p:nvPr/>
        </p:nvPicPr>
        <p:blipFill>
          <a:blip r:embed="rId3"/>
          <a:stretch>
            <a:fillRect/>
          </a:stretch>
        </p:blipFill>
        <p:spPr>
          <a:xfrm>
            <a:off x="498137" y="956044"/>
            <a:ext cx="5486875" cy="3040643"/>
          </a:xfrm>
          <a:prstGeom prst="rect">
            <a:avLst/>
          </a:prstGeom>
        </p:spPr>
      </p:pic>
    </p:spTree>
    <p:extLst>
      <p:ext uri="{BB962C8B-B14F-4D97-AF65-F5344CB8AC3E}">
        <p14:creationId xmlns:p14="http://schemas.microsoft.com/office/powerpoint/2010/main" val="182829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073EB-804E-EF35-3F30-685671CA8CD6}"/>
              </a:ext>
            </a:extLst>
          </p:cNvPr>
          <p:cNvSpPr>
            <a:spLocks noGrp="1"/>
          </p:cNvSpPr>
          <p:nvPr>
            <p:ph type="title"/>
          </p:nvPr>
        </p:nvSpPr>
        <p:spPr>
          <a:xfrm>
            <a:off x="838200" y="365126"/>
            <a:ext cx="10515600" cy="1195318"/>
          </a:xfrm>
        </p:spPr>
        <p:txBody>
          <a:bodyPr>
            <a:normAutofit/>
          </a:bodyPr>
          <a:lstStyle/>
          <a:p>
            <a:pPr algn="ctr"/>
            <a:r>
              <a:rPr lang="es-BO" sz="3600" dirty="0">
                <a:ea typeface="DengXian" panose="02010600030101010101" pitchFamily="2" charset="-122"/>
                <a:cs typeface="Times New Roman" panose="02020603050405020304" pitchFamily="18" charset="0"/>
              </a:rPr>
              <a:t>R</a:t>
            </a:r>
            <a:r>
              <a:rPr lang="es-BO" sz="3600" dirty="0">
                <a:effectLst/>
                <a:ea typeface="DengXian" panose="02010600030101010101" pitchFamily="2" charset="-122"/>
                <a:cs typeface="Times New Roman" panose="02020603050405020304" pitchFamily="18" charset="0"/>
              </a:rPr>
              <a:t>iesgo e indefensión</a:t>
            </a:r>
            <a:endParaRPr lang="es-BO" sz="3600" dirty="0"/>
          </a:p>
        </p:txBody>
      </p:sp>
      <p:sp>
        <p:nvSpPr>
          <p:cNvPr id="3" name="Marcador de contenido 2">
            <a:extLst>
              <a:ext uri="{FF2B5EF4-FFF2-40B4-BE49-F238E27FC236}">
                <a16:creationId xmlns:a16="http://schemas.microsoft.com/office/drawing/2014/main" id="{E0D468DB-38DE-BB73-94D5-4A16AC6B847F}"/>
              </a:ext>
            </a:extLst>
          </p:cNvPr>
          <p:cNvSpPr>
            <a:spLocks noGrp="1"/>
          </p:cNvSpPr>
          <p:nvPr>
            <p:ph idx="1"/>
          </p:nvPr>
        </p:nvSpPr>
        <p:spPr>
          <a:xfrm>
            <a:off x="427383" y="1371600"/>
            <a:ext cx="11191459" cy="5277677"/>
          </a:xfrm>
        </p:spPr>
        <p:txBody>
          <a:bodyPr>
            <a:normAutofit lnSpcReduction="10000"/>
          </a:bodyPr>
          <a:lstStyle/>
          <a:p>
            <a:pPr marL="0" indent="0">
              <a:buNone/>
            </a:pPr>
            <a:r>
              <a:rPr lang="es-ES" sz="3600" dirty="0"/>
              <a:t>Situación</a:t>
            </a:r>
            <a:r>
              <a:rPr lang="es-BO" sz="3600" dirty="0"/>
              <a:t> de riesgo e indefensión:</a:t>
            </a:r>
          </a:p>
          <a:p>
            <a:pPr marL="457200" lvl="1" indent="0">
              <a:buNone/>
            </a:pPr>
            <a:r>
              <a:rPr lang="es-BO" sz="3200" dirty="0"/>
              <a:t>► Estado extractivista promotor de violencia. No protege derechos.</a:t>
            </a:r>
          </a:p>
          <a:p>
            <a:pPr marL="457200" lvl="1" indent="0">
              <a:buNone/>
            </a:pPr>
            <a:r>
              <a:rPr lang="es-BO" sz="3200" dirty="0"/>
              <a:t>► Debilitamiento de las instituciones democráticas. Defensoría del Pueblo subordinada al poder político.</a:t>
            </a:r>
          </a:p>
          <a:p>
            <a:pPr marL="457200" lvl="1" indent="0">
              <a:buNone/>
            </a:pPr>
            <a:r>
              <a:rPr lang="es-BO" sz="3200" dirty="0"/>
              <a:t>► Precariedad económica de las Defensoras.</a:t>
            </a:r>
          </a:p>
          <a:p>
            <a:pPr marL="457200" lvl="1" indent="0">
              <a:buNone/>
            </a:pPr>
            <a:r>
              <a:rPr lang="es-BO" sz="3200" dirty="0"/>
              <a:t>► Naturalización de la cooptación de líderes de las organizaciones.</a:t>
            </a:r>
          </a:p>
          <a:p>
            <a:pPr marL="457200" lvl="1" indent="0">
              <a:buNone/>
            </a:pPr>
            <a:r>
              <a:rPr lang="es-BO" sz="3200" dirty="0"/>
              <a:t>► Leyes acomodadas a la actividad extractiva,</a:t>
            </a:r>
          </a:p>
          <a:p>
            <a:pPr marL="457200" lvl="1" indent="0">
              <a:buNone/>
            </a:pPr>
            <a:r>
              <a:rPr lang="es-BO" sz="3200" dirty="0"/>
              <a:t>► Inexistente normativa de protección a Defensores de DDHH</a:t>
            </a:r>
          </a:p>
          <a:p>
            <a:pPr marL="457200" lvl="1" indent="0">
              <a:buNone/>
            </a:pPr>
            <a:r>
              <a:rPr lang="es-BO" sz="3200" dirty="0"/>
              <a:t>► Rol de los actores internacionales</a:t>
            </a:r>
          </a:p>
          <a:p>
            <a:pPr marL="0" indent="0">
              <a:buNone/>
            </a:pPr>
            <a:endParaRPr lang="es-BO" dirty="0"/>
          </a:p>
          <a:p>
            <a:endParaRPr lang="es-ES" dirty="0"/>
          </a:p>
        </p:txBody>
      </p:sp>
    </p:spTree>
    <p:extLst>
      <p:ext uri="{BB962C8B-B14F-4D97-AF65-F5344CB8AC3E}">
        <p14:creationId xmlns:p14="http://schemas.microsoft.com/office/powerpoint/2010/main" val="523340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89C53-3436-D6CC-6F22-38788F1EA190}"/>
              </a:ext>
            </a:extLst>
          </p:cNvPr>
          <p:cNvSpPr>
            <a:spLocks noGrp="1"/>
          </p:cNvSpPr>
          <p:nvPr>
            <p:ph type="title"/>
          </p:nvPr>
        </p:nvSpPr>
        <p:spPr/>
        <p:txBody>
          <a:bodyPr/>
          <a:lstStyle/>
          <a:p>
            <a:pPr algn="ctr"/>
            <a:r>
              <a:rPr lang="es-BO" sz="4400" dirty="0">
                <a:effectLst/>
                <a:ea typeface="DengXian" panose="02010600030101010101" pitchFamily="2" charset="-122"/>
                <a:cs typeface="Times New Roman" panose="02020603050405020304" pitchFamily="18" charset="0"/>
              </a:rPr>
              <a:t>III. Autoprotección colectiva</a:t>
            </a:r>
            <a:endParaRPr lang="es-BO" dirty="0"/>
          </a:p>
        </p:txBody>
      </p:sp>
      <p:sp>
        <p:nvSpPr>
          <p:cNvPr id="3" name="Marcador de contenido 2">
            <a:extLst>
              <a:ext uri="{FF2B5EF4-FFF2-40B4-BE49-F238E27FC236}">
                <a16:creationId xmlns:a16="http://schemas.microsoft.com/office/drawing/2014/main" id="{BEFAB122-C7B0-217A-23AD-D9545C19A5DB}"/>
              </a:ext>
            </a:extLst>
          </p:cNvPr>
          <p:cNvSpPr>
            <a:spLocks noGrp="1"/>
          </p:cNvSpPr>
          <p:nvPr>
            <p:ph idx="1"/>
          </p:nvPr>
        </p:nvSpPr>
        <p:spPr>
          <a:xfrm>
            <a:off x="357810" y="1825625"/>
            <a:ext cx="10147852" cy="4351338"/>
          </a:xfrm>
        </p:spPr>
        <p:txBody>
          <a:bodyPr>
            <a:normAutofit fontScale="92500"/>
          </a:bodyPr>
          <a:lstStyle/>
          <a:p>
            <a:r>
              <a:rPr lang="es-ES" dirty="0"/>
              <a:t>El origen de las estrategias de autoprotección colectiva.</a:t>
            </a:r>
          </a:p>
          <a:p>
            <a:r>
              <a:rPr lang="es-ES" dirty="0"/>
              <a:t>Las formas y estrategias:</a:t>
            </a:r>
          </a:p>
          <a:p>
            <a:pPr marL="0" indent="0">
              <a:buNone/>
              <a:tabLst>
                <a:tab pos="536575" algn="l"/>
              </a:tabLst>
            </a:pPr>
            <a:r>
              <a:rPr lang="es-ES" dirty="0"/>
              <a:t>	►</a:t>
            </a:r>
            <a:r>
              <a:rPr lang="es-BO" sz="2400" dirty="0"/>
              <a:t>Articulación entre las resistencias creando una coordinadora nacional</a:t>
            </a:r>
          </a:p>
          <a:p>
            <a:pPr marL="0" indent="0">
              <a:buNone/>
              <a:tabLst>
                <a:tab pos="536575" algn="l"/>
              </a:tabLst>
            </a:pPr>
            <a:r>
              <a:rPr lang="es-BO" sz="2400" dirty="0"/>
              <a:t>	► Fortalecimiento de redes de apoyo</a:t>
            </a:r>
          </a:p>
          <a:p>
            <a:pPr marL="0" indent="0">
              <a:buNone/>
              <a:tabLst>
                <a:tab pos="536575" algn="l"/>
              </a:tabLst>
            </a:pPr>
            <a:r>
              <a:rPr lang="es-BO" sz="2400" dirty="0"/>
              <a:t>	► Denuncia pública y posicionamiento constante sobre la coyuntura del país</a:t>
            </a:r>
          </a:p>
          <a:p>
            <a:pPr marL="0" indent="0">
              <a:buNone/>
              <a:tabLst>
                <a:tab pos="536575" algn="l"/>
              </a:tabLst>
            </a:pPr>
            <a:r>
              <a:rPr lang="es-BO" sz="2400" dirty="0"/>
              <a:t>	► Administrar inteligentemente su mayor o menor visibilidad</a:t>
            </a:r>
          </a:p>
          <a:p>
            <a:pPr marL="0" indent="0">
              <a:buNone/>
              <a:tabLst>
                <a:tab pos="536575" algn="l"/>
              </a:tabLst>
            </a:pPr>
            <a:r>
              <a:rPr lang="es-BO" sz="2400" dirty="0"/>
              <a:t>	► Cuidado de la comunicación interna y externa</a:t>
            </a:r>
          </a:p>
          <a:p>
            <a:pPr marL="0" indent="0">
              <a:buNone/>
              <a:tabLst>
                <a:tab pos="536575" algn="l"/>
              </a:tabLst>
            </a:pPr>
            <a:r>
              <a:rPr lang="es-BO" sz="2400" dirty="0"/>
              <a:t>	► Procesos formativos</a:t>
            </a:r>
          </a:p>
          <a:p>
            <a:pPr marL="0" indent="0">
              <a:buNone/>
              <a:tabLst>
                <a:tab pos="536575" algn="l"/>
              </a:tabLst>
            </a:pPr>
            <a:r>
              <a:rPr lang="es-BO" sz="2400" dirty="0"/>
              <a:t>	► Acciones que promueven la autonomía en los territorios. Resistencia en los 	territorios</a:t>
            </a:r>
          </a:p>
          <a:p>
            <a:pPr marL="0" indent="0">
              <a:buNone/>
              <a:tabLst>
                <a:tab pos="536575" algn="l"/>
              </a:tabLst>
            </a:pPr>
            <a:endParaRPr lang="es-BO" sz="2400" dirty="0"/>
          </a:p>
          <a:p>
            <a:pPr marL="0" indent="0">
              <a:buNone/>
            </a:pPr>
            <a:endParaRPr lang="es-BO" sz="2400" dirty="0"/>
          </a:p>
          <a:p>
            <a:pPr marL="0" indent="0">
              <a:buNone/>
            </a:pPr>
            <a:endParaRPr lang="es-BO" dirty="0"/>
          </a:p>
        </p:txBody>
      </p:sp>
      <p:pic>
        <p:nvPicPr>
          <p:cNvPr id="4" name="Imagen 3">
            <a:extLst>
              <a:ext uri="{FF2B5EF4-FFF2-40B4-BE49-F238E27FC236}">
                <a16:creationId xmlns:a16="http://schemas.microsoft.com/office/drawing/2014/main" id="{94A8CC44-E6AC-CD62-B327-6CD00D46DF7B}"/>
              </a:ext>
            </a:extLst>
          </p:cNvPr>
          <p:cNvPicPr>
            <a:picLocks noChangeAspect="1"/>
          </p:cNvPicPr>
          <p:nvPr/>
        </p:nvPicPr>
        <p:blipFill>
          <a:blip r:embed="rId2"/>
          <a:stretch>
            <a:fillRect/>
          </a:stretch>
        </p:blipFill>
        <p:spPr>
          <a:xfrm>
            <a:off x="9372600" y="238746"/>
            <a:ext cx="2581712" cy="3330870"/>
          </a:xfrm>
          <a:prstGeom prst="rect">
            <a:avLst/>
          </a:prstGeom>
        </p:spPr>
      </p:pic>
    </p:spTree>
    <p:extLst>
      <p:ext uri="{BB962C8B-B14F-4D97-AF65-F5344CB8AC3E}">
        <p14:creationId xmlns:p14="http://schemas.microsoft.com/office/powerpoint/2010/main" val="17734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1DA7CD4-B183-C1BF-A476-239B8FE1828B}"/>
              </a:ext>
            </a:extLst>
          </p:cNvPr>
          <p:cNvSpPr>
            <a:spLocks noGrp="1"/>
          </p:cNvSpPr>
          <p:nvPr>
            <p:ph idx="1"/>
          </p:nvPr>
        </p:nvSpPr>
        <p:spPr>
          <a:xfrm>
            <a:off x="838200" y="1451114"/>
            <a:ext cx="5522843" cy="5131212"/>
          </a:xfrm>
        </p:spPr>
        <p:txBody>
          <a:bodyPr>
            <a:noAutofit/>
          </a:bodyPr>
          <a:lstStyle/>
          <a:p>
            <a:r>
              <a:rPr lang="es-BO" sz="2000" dirty="0">
                <a:effectLst/>
                <a:ea typeface="DengXian" panose="02010600030101010101" pitchFamily="2" charset="-122"/>
              </a:rPr>
              <a:t>Se trata del hecho fundamental de resistir en los territorios afirmando el derecho de autodeterminación en ellos. </a:t>
            </a:r>
          </a:p>
          <a:p>
            <a:r>
              <a:rPr lang="es-BO" sz="2000" dirty="0">
                <a:effectLst/>
                <a:ea typeface="DengXian" panose="02010600030101010101" pitchFamily="2" charset="-122"/>
              </a:rPr>
              <a:t>Es un hecho y actitud fundamental sobre el que se basan las resistencias y la demanda de derechos.</a:t>
            </a:r>
          </a:p>
          <a:p>
            <a:r>
              <a:rPr lang="es-BO" sz="2000" dirty="0">
                <a:effectLst/>
                <a:ea typeface="DengXian" panose="02010600030101010101" pitchFamily="2" charset="-122"/>
                <a:cs typeface="Times New Roman" panose="02020603050405020304" pitchFamily="18" charset="0"/>
              </a:rPr>
              <a:t>“Reafirmamos el derecho a la soberanía en el territorio y ratificamos su defensa, y si vienen a violentarnos, los responsables serán el Estado boliviano y otros” (Pronunciamiento de comunidades de Tierras Bajas afectadas por minería, 2024, resolución </a:t>
            </a:r>
            <a:r>
              <a:rPr lang="es-BO" sz="2000" dirty="0" err="1">
                <a:effectLst/>
                <a:ea typeface="DengXian" panose="02010600030101010101" pitchFamily="2" charset="-122"/>
                <a:cs typeface="Times New Roman" panose="02020603050405020304" pitchFamily="18" charset="0"/>
              </a:rPr>
              <a:t>Nº</a:t>
            </a:r>
            <a:r>
              <a:rPr lang="es-BO" sz="2000" dirty="0">
                <a:effectLst/>
                <a:ea typeface="DengXian" panose="02010600030101010101" pitchFamily="2" charset="-122"/>
                <a:cs typeface="Times New Roman" panose="02020603050405020304" pitchFamily="18" charset="0"/>
              </a:rPr>
              <a:t> 7).</a:t>
            </a:r>
          </a:p>
          <a:p>
            <a:r>
              <a:rPr lang="es-BO" sz="2000" dirty="0"/>
              <a:t>Doble función: </a:t>
            </a:r>
            <a:r>
              <a:rPr lang="es-BO" sz="2000" dirty="0">
                <a:ea typeface="DengXian" panose="02010600030101010101" pitchFamily="2" charset="-122"/>
              </a:rPr>
              <a:t>es </a:t>
            </a:r>
            <a:r>
              <a:rPr lang="es-BO" sz="2000" dirty="0">
                <a:effectLst/>
                <a:ea typeface="DengXian" panose="02010600030101010101" pitchFamily="2" charset="-122"/>
              </a:rPr>
              <a:t>causa de riesgo, a la vez es factor de protección para los defensores: cohesiona, da sustento, es la sustancia del ejercicio del derecho a defender DDHH.</a:t>
            </a:r>
            <a:endParaRPr lang="es-BO" sz="2000" dirty="0"/>
          </a:p>
        </p:txBody>
      </p:sp>
      <p:pic>
        <p:nvPicPr>
          <p:cNvPr id="5" name="Imagen 4">
            <a:extLst>
              <a:ext uri="{FF2B5EF4-FFF2-40B4-BE49-F238E27FC236}">
                <a16:creationId xmlns:a16="http://schemas.microsoft.com/office/drawing/2014/main" id="{0273F844-9CB0-864B-7C7D-91D9B272D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427" y="636105"/>
            <a:ext cx="4340640" cy="6142382"/>
          </a:xfrm>
          <a:prstGeom prst="rect">
            <a:avLst/>
          </a:prstGeom>
        </p:spPr>
      </p:pic>
      <p:sp>
        <p:nvSpPr>
          <p:cNvPr id="2" name="Título 1">
            <a:extLst>
              <a:ext uri="{FF2B5EF4-FFF2-40B4-BE49-F238E27FC236}">
                <a16:creationId xmlns:a16="http://schemas.microsoft.com/office/drawing/2014/main" id="{95452CD3-E85B-F2F1-A2B7-FCF74E0327EF}"/>
              </a:ext>
            </a:extLst>
          </p:cNvPr>
          <p:cNvSpPr>
            <a:spLocks noGrp="1"/>
          </p:cNvSpPr>
          <p:nvPr>
            <p:ph type="title"/>
          </p:nvPr>
        </p:nvSpPr>
        <p:spPr>
          <a:xfrm>
            <a:off x="838200" y="275674"/>
            <a:ext cx="10515600" cy="1016414"/>
          </a:xfrm>
        </p:spPr>
        <p:txBody>
          <a:bodyPr>
            <a:normAutofit/>
          </a:bodyPr>
          <a:lstStyle/>
          <a:p>
            <a:pPr algn="ctr"/>
            <a:r>
              <a:rPr lang="es-BO" sz="3200" dirty="0"/>
              <a:t>Acciones que promueven la autonomía en los territorios. Resistencia en los territorios</a:t>
            </a:r>
          </a:p>
        </p:txBody>
      </p:sp>
    </p:spTree>
    <p:extLst>
      <p:ext uri="{BB962C8B-B14F-4D97-AF65-F5344CB8AC3E}">
        <p14:creationId xmlns:p14="http://schemas.microsoft.com/office/powerpoint/2010/main" val="377765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70B22-AC8A-5173-C101-B5FEA68A4195}"/>
              </a:ext>
            </a:extLst>
          </p:cNvPr>
          <p:cNvSpPr>
            <a:spLocks noGrp="1"/>
          </p:cNvSpPr>
          <p:nvPr>
            <p:ph type="title"/>
          </p:nvPr>
        </p:nvSpPr>
        <p:spPr/>
        <p:txBody>
          <a:bodyPr/>
          <a:lstStyle/>
          <a:p>
            <a:pPr algn="ctr"/>
            <a:r>
              <a:rPr lang="es-BO" sz="4400" dirty="0"/>
              <a:t>Más allá de la “</a:t>
            </a:r>
            <a:r>
              <a:rPr lang="es-BO" sz="4400" dirty="0" err="1"/>
              <a:t>romantización</a:t>
            </a:r>
            <a:r>
              <a:rPr lang="es-BO" sz="4400" dirty="0"/>
              <a:t>”</a:t>
            </a:r>
            <a:endParaRPr lang="es-BO" dirty="0"/>
          </a:p>
        </p:txBody>
      </p:sp>
      <p:sp>
        <p:nvSpPr>
          <p:cNvPr id="3" name="Marcador de contenido 2">
            <a:extLst>
              <a:ext uri="{FF2B5EF4-FFF2-40B4-BE49-F238E27FC236}">
                <a16:creationId xmlns:a16="http://schemas.microsoft.com/office/drawing/2014/main" id="{9A425153-B422-21A5-F390-4C840927C80A}"/>
              </a:ext>
            </a:extLst>
          </p:cNvPr>
          <p:cNvSpPr>
            <a:spLocks noGrp="1"/>
          </p:cNvSpPr>
          <p:nvPr>
            <p:ph idx="1"/>
          </p:nvPr>
        </p:nvSpPr>
        <p:spPr/>
        <p:txBody>
          <a:bodyPr>
            <a:normAutofit fontScale="85000" lnSpcReduction="10000"/>
          </a:bodyPr>
          <a:lstStyle/>
          <a:p>
            <a:pPr marL="893763" indent="0" algn="just">
              <a:buNone/>
            </a:pPr>
            <a:r>
              <a:rPr lang="es-BO"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“El objetivo no debería ser que haya ‘defensoras del territorio’; ya basta de cargarnos a las mujeres una carga más. ¿Acaso nosotras nomás tenemos que defender algo que es patrimonio de todos, los territorios, las áreas protegidas? Yo veo en esas modas de las </a:t>
            </a:r>
            <a:r>
              <a:rPr lang="es-BO" dirty="0" err="1">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ONGs</a:t>
            </a:r>
            <a:r>
              <a:rPr lang="es-BO"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 un poco de esta </a:t>
            </a:r>
            <a:r>
              <a:rPr lang="es-BO" dirty="0" err="1">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romantización</a:t>
            </a:r>
            <a:r>
              <a:rPr lang="es-BO"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 del rol de las mujeres. Ya no queremos que nos maten. Si somos nosotras las que ponemos el cuerpo para frenar la destrucción de los territorios, no es para que nos hagan un homenaje de mal gusto como ‘mujeres defensoras’, igual como se romantiza el rol de las ‘madres abnegadas’, lavando la mala conciencia de las opresiones contra las mujeres. El objetivo no debe ser crear unos rótulos o hacer unos monumentos a las mujeres defensoras, sino más bien parar el </a:t>
            </a:r>
            <a:r>
              <a:rPr lang="es-BO" dirty="0" err="1">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extractivismo</a:t>
            </a:r>
            <a:r>
              <a:rPr lang="es-BO" dirty="0">
                <a:solidFill>
                  <a:srgbClr val="00B050"/>
                </a:solidFill>
                <a:effectLst/>
                <a:latin typeface="Times New Roman" panose="02020603050405020304" pitchFamily="18" charset="0"/>
                <a:ea typeface="DengXian" panose="02010600030101010101" pitchFamily="2" charset="-122"/>
                <a:cs typeface="Times New Roman" panose="02020603050405020304" pitchFamily="18" charset="0"/>
              </a:rPr>
              <a:t> que nos está matando. Ese es el punto a donde hay que atacar entre todos” </a:t>
            </a:r>
          </a:p>
          <a:p>
            <a:pPr marL="0" indent="0" algn="just">
              <a:buNone/>
            </a:pPr>
            <a:r>
              <a:rPr lang="es-BO" dirty="0">
                <a:effectLst/>
                <a:latin typeface="Times New Roman" panose="02020603050405020304" pitchFamily="18" charset="0"/>
                <a:ea typeface="DengXian" panose="02010600030101010101" pitchFamily="2" charset="-122"/>
                <a:cs typeface="Times New Roman" panose="02020603050405020304" pitchFamily="18" charset="0"/>
              </a:rPr>
              <a:t>	(Comunicación grupal de defensora indígena del Parque Nacional Madidi, 	La Paz, 24 de marzo 2023).</a:t>
            </a:r>
            <a:endParaRPr lang="es-BO"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s-BO" dirty="0"/>
          </a:p>
        </p:txBody>
      </p:sp>
    </p:spTree>
    <p:extLst>
      <p:ext uri="{BB962C8B-B14F-4D97-AF65-F5344CB8AC3E}">
        <p14:creationId xmlns:p14="http://schemas.microsoft.com/office/powerpoint/2010/main" val="2499281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B10971-227F-B468-9546-4BC8B8505D67}"/>
              </a:ext>
            </a:extLst>
          </p:cNvPr>
          <p:cNvSpPr>
            <a:spLocks noGrp="1"/>
          </p:cNvSpPr>
          <p:nvPr>
            <p:ph type="title"/>
          </p:nvPr>
        </p:nvSpPr>
        <p:spPr>
          <a:xfrm>
            <a:off x="838200" y="178904"/>
            <a:ext cx="10515600" cy="777875"/>
          </a:xfrm>
        </p:spPr>
        <p:txBody>
          <a:bodyPr>
            <a:normAutofit/>
          </a:bodyPr>
          <a:lstStyle/>
          <a:p>
            <a:pPr algn="ctr"/>
            <a:r>
              <a:rPr lang="es-ES" sz="3600" dirty="0"/>
              <a:t>Concluyendo… </a:t>
            </a:r>
            <a:endParaRPr lang="es-BO" sz="3600" dirty="0"/>
          </a:p>
        </p:txBody>
      </p:sp>
      <p:sp>
        <p:nvSpPr>
          <p:cNvPr id="3" name="Marcador de contenido 2">
            <a:extLst>
              <a:ext uri="{FF2B5EF4-FFF2-40B4-BE49-F238E27FC236}">
                <a16:creationId xmlns:a16="http://schemas.microsoft.com/office/drawing/2014/main" id="{19CC43E2-CE0A-E7E6-FEAB-3158B416C73A}"/>
              </a:ext>
            </a:extLst>
          </p:cNvPr>
          <p:cNvSpPr>
            <a:spLocks noGrp="1"/>
          </p:cNvSpPr>
          <p:nvPr>
            <p:ph idx="1"/>
          </p:nvPr>
        </p:nvSpPr>
        <p:spPr>
          <a:xfrm>
            <a:off x="838200" y="1172817"/>
            <a:ext cx="10515600" cy="5685183"/>
          </a:xfrm>
        </p:spPr>
        <p:txBody>
          <a:bodyPr>
            <a:normAutofit fontScale="92500"/>
          </a:bodyPr>
          <a:lstStyle/>
          <a:p>
            <a:pPr marL="221615" indent="0" algn="just">
              <a:lnSpc>
                <a:spcPct val="107000"/>
              </a:lnSpc>
              <a:spcBef>
                <a:spcPts val="600"/>
              </a:spcBef>
              <a:spcAft>
                <a:spcPts val="600"/>
              </a:spcAft>
              <a:buNone/>
            </a:pPr>
            <a:r>
              <a:rPr lang="es-BO" sz="2100" dirty="0">
                <a:effectLst/>
                <a:latin typeface="Times New Roman" panose="02020603050405020304" pitchFamily="18" charset="0"/>
                <a:ea typeface="DengXian" panose="02010600030101010101" pitchFamily="2" charset="-122"/>
                <a:cs typeface="Times New Roman" panose="02020603050405020304" pitchFamily="18" charset="0"/>
              </a:rPr>
              <a:t>Las necesidades de las mujeres defensoras son amplias por cuanto las amenazas vienen de diferentes actores y estructuras sociales instaladas. </a:t>
            </a:r>
            <a:r>
              <a:rPr lang="es-BO" sz="2100" dirty="0">
                <a:effectLst/>
                <a:highlight>
                  <a:srgbClr val="FFFF00"/>
                </a:highlight>
                <a:latin typeface="Times New Roman" panose="02020603050405020304" pitchFamily="18" charset="0"/>
                <a:ea typeface="DengXian" panose="02010600030101010101" pitchFamily="2" charset="-122"/>
                <a:cs typeface="Times New Roman" panose="02020603050405020304" pitchFamily="18" charset="0"/>
              </a:rPr>
              <a:t>El modelo económico extractivista es el factor determinante de las violencias contra las defensoras. El objetivo mayor va a ser siempre que el modelo económico extractivista se extinga</a:t>
            </a:r>
            <a:r>
              <a:rPr lang="es-BO" sz="2100" dirty="0">
                <a:effectLst/>
                <a:latin typeface="Times New Roman" panose="02020603050405020304" pitchFamily="18" charset="0"/>
                <a:ea typeface="DengXian" panose="02010600030101010101" pitchFamily="2" charset="-122"/>
                <a:cs typeface="Times New Roman" panose="02020603050405020304" pitchFamily="18" charset="0"/>
              </a:rPr>
              <a:t>, buscando la implementación de otro tipo de modelo económico sustentable y coherente con preservar la vida digna. </a:t>
            </a:r>
            <a:endParaRPr lang="es-BO" sz="2100" dirty="0">
              <a:effectLst/>
              <a:latin typeface="Calibri" panose="020F0502020204030204" pitchFamily="34" charset="0"/>
              <a:ea typeface="DengXian" panose="02010600030101010101" pitchFamily="2" charset="-122"/>
              <a:cs typeface="Times New Roman" panose="02020603050405020304" pitchFamily="18" charset="0"/>
            </a:endParaRPr>
          </a:p>
          <a:p>
            <a:pPr marL="221615" indent="0" algn="just">
              <a:lnSpc>
                <a:spcPct val="107000"/>
              </a:lnSpc>
              <a:spcBef>
                <a:spcPts val="600"/>
              </a:spcBef>
              <a:spcAft>
                <a:spcPts val="600"/>
              </a:spcAft>
              <a:buNone/>
            </a:pPr>
            <a:r>
              <a:rPr lang="es-BO" sz="2100" dirty="0">
                <a:effectLst/>
                <a:latin typeface="Times New Roman" panose="02020603050405020304" pitchFamily="18" charset="0"/>
                <a:ea typeface="DengXian" panose="02010600030101010101" pitchFamily="2" charset="-122"/>
                <a:cs typeface="Times New Roman" panose="02020603050405020304" pitchFamily="18" charset="0"/>
              </a:rPr>
              <a:t>Este nuevo modelo </a:t>
            </a:r>
            <a:r>
              <a:rPr lang="es-BO" sz="2100" dirty="0">
                <a:effectLst/>
                <a:highlight>
                  <a:srgbClr val="FFFF00"/>
                </a:highlight>
                <a:latin typeface="Times New Roman" panose="02020603050405020304" pitchFamily="18" charset="0"/>
                <a:ea typeface="DengXian" panose="02010600030101010101" pitchFamily="2" charset="-122"/>
                <a:cs typeface="Times New Roman" panose="02020603050405020304" pitchFamily="18" charset="0"/>
              </a:rPr>
              <a:t>eliminaría la necesidad de que existan personas que tengan que exponer sus vidas por preservar sus territorios y sus habitantes. No se necesita construir nuevas versiones de “mujeres abnegadas”, “mujeres defensoras”, con cierto  lirismo que hace juego con la perpetuación del sistema extractivista</a:t>
            </a:r>
            <a:r>
              <a:rPr lang="es-BO" sz="2100" dirty="0">
                <a:effectLst/>
                <a:latin typeface="Times New Roman" panose="02020603050405020304" pitchFamily="18" charset="0"/>
                <a:ea typeface="DengXian" panose="02010600030101010101" pitchFamily="2" charset="-122"/>
                <a:cs typeface="Times New Roman" panose="02020603050405020304" pitchFamily="18" charset="0"/>
              </a:rPr>
              <a:t>. La defensa de derechos debe apuntar a abolir este sistema y crear otro nuevo, no a construir nuevas formas de exaltación de heroísmos que encubren la realidad.</a:t>
            </a:r>
            <a:endParaRPr lang="es-BO" sz="2100" dirty="0">
              <a:effectLst/>
              <a:latin typeface="Calibri" panose="020F0502020204030204" pitchFamily="34" charset="0"/>
              <a:ea typeface="DengXian" panose="02010600030101010101" pitchFamily="2" charset="-122"/>
              <a:cs typeface="Times New Roman" panose="02020603050405020304" pitchFamily="18" charset="0"/>
            </a:endParaRPr>
          </a:p>
          <a:p>
            <a:pPr marL="221615" indent="0" algn="just">
              <a:lnSpc>
                <a:spcPct val="107000"/>
              </a:lnSpc>
              <a:spcBef>
                <a:spcPts val="600"/>
              </a:spcBef>
              <a:spcAft>
                <a:spcPts val="600"/>
              </a:spcAft>
              <a:buNone/>
            </a:pPr>
            <a:r>
              <a:rPr lang="es-BO" sz="2100" dirty="0">
                <a:effectLst/>
                <a:latin typeface="Times New Roman" panose="02020603050405020304" pitchFamily="18" charset="0"/>
                <a:ea typeface="DengXian" panose="02010600030101010101" pitchFamily="2" charset="-122"/>
                <a:cs typeface="Times New Roman" panose="02020603050405020304" pitchFamily="18" charset="0"/>
              </a:rPr>
              <a:t>Mientras no se tenga la garantía plena de la preservación de los territorios y un modelo económico sostenible, hay una latente necesidad de protección y seguridad que el Estado debería proporcionar a todas las personas que defiendan los derechos. </a:t>
            </a:r>
            <a:r>
              <a:rPr lang="es-BO" sz="2100" dirty="0">
                <a:effectLst/>
                <a:highlight>
                  <a:srgbClr val="FFFF00"/>
                </a:highlight>
                <a:latin typeface="Times New Roman" panose="02020603050405020304" pitchFamily="18" charset="0"/>
                <a:ea typeface="DengXian" panose="02010600030101010101" pitchFamily="2" charset="-122"/>
                <a:cs typeface="Times New Roman" panose="02020603050405020304" pitchFamily="18" charset="0"/>
              </a:rPr>
              <a:t>Aunque resulte contradictorio esperar que el Estado extractivista garantice y genere condiciones de protección para los defensores ambientales y territoriales, no se debe dejar de exigirle el cumplimiento de sus fundamentales obligaciones.</a:t>
            </a:r>
            <a:endParaRPr lang="es-BO" sz="2100" dirty="0">
              <a:effectLst/>
              <a:highlight>
                <a:srgbClr val="FFFF00"/>
              </a:highlight>
              <a:latin typeface="Calibri" panose="020F0502020204030204" pitchFamily="34" charset="0"/>
              <a:ea typeface="DengXian" panose="02010600030101010101" pitchFamily="2" charset="-122"/>
              <a:cs typeface="Times New Roman" panose="02020603050405020304" pitchFamily="18" charset="0"/>
            </a:endParaRPr>
          </a:p>
          <a:p>
            <a:pPr marL="221615" indent="0" algn="just">
              <a:lnSpc>
                <a:spcPct val="107000"/>
              </a:lnSpc>
              <a:spcBef>
                <a:spcPts val="600"/>
              </a:spcBef>
              <a:spcAft>
                <a:spcPts val="600"/>
              </a:spcAft>
              <a:buNone/>
            </a:pPr>
            <a:r>
              <a:rPr lang="es-BO" sz="2100" dirty="0">
                <a:effectLst/>
                <a:latin typeface="Times New Roman" panose="02020603050405020304" pitchFamily="18" charset="0"/>
                <a:ea typeface="DengXian" panose="02010600030101010101" pitchFamily="2" charset="-122"/>
                <a:cs typeface="Times New Roman" panose="02020603050405020304" pitchFamily="18" charset="0"/>
              </a:rPr>
              <a:t>(Vargas: 2024, 45 – 46).</a:t>
            </a:r>
            <a:endParaRPr lang="es-BO" sz="21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s-BO" dirty="0"/>
          </a:p>
        </p:txBody>
      </p:sp>
    </p:spTree>
    <p:extLst>
      <p:ext uri="{BB962C8B-B14F-4D97-AF65-F5344CB8AC3E}">
        <p14:creationId xmlns:p14="http://schemas.microsoft.com/office/powerpoint/2010/main" val="290403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55471B-9798-A653-3B21-6274A55947A7}"/>
              </a:ext>
            </a:extLst>
          </p:cNvPr>
          <p:cNvSpPr>
            <a:spLocks noGrp="1"/>
          </p:cNvSpPr>
          <p:nvPr>
            <p:ph type="title"/>
          </p:nvPr>
        </p:nvSpPr>
        <p:spPr>
          <a:xfrm>
            <a:off x="838200" y="365126"/>
            <a:ext cx="10515600" cy="678484"/>
          </a:xfrm>
        </p:spPr>
        <p:txBody>
          <a:bodyPr>
            <a:normAutofit fontScale="90000"/>
          </a:bodyPr>
          <a:lstStyle/>
          <a:p>
            <a:pPr algn="ctr"/>
            <a:r>
              <a:rPr lang="es-BO" dirty="0"/>
              <a:t>Introducción</a:t>
            </a:r>
          </a:p>
        </p:txBody>
      </p:sp>
      <p:sp>
        <p:nvSpPr>
          <p:cNvPr id="3" name="Marcador de contenido 2">
            <a:extLst>
              <a:ext uri="{FF2B5EF4-FFF2-40B4-BE49-F238E27FC236}">
                <a16:creationId xmlns:a16="http://schemas.microsoft.com/office/drawing/2014/main" id="{D18E7191-6162-D06F-86D0-9AD6E6B328A6}"/>
              </a:ext>
            </a:extLst>
          </p:cNvPr>
          <p:cNvSpPr>
            <a:spLocks noGrp="1"/>
          </p:cNvSpPr>
          <p:nvPr>
            <p:ph idx="1"/>
          </p:nvPr>
        </p:nvSpPr>
        <p:spPr>
          <a:xfrm>
            <a:off x="838200" y="1272208"/>
            <a:ext cx="10515600" cy="5377069"/>
          </a:xfrm>
        </p:spPr>
        <p:txBody>
          <a:bodyPr>
            <a:normAutofit fontScale="92500" lnSpcReduction="20000"/>
          </a:bodyPr>
          <a:lstStyle/>
          <a:p>
            <a:pPr algn="just">
              <a:lnSpc>
                <a:spcPct val="107000"/>
              </a:lnSpc>
              <a:spcBef>
                <a:spcPts val="600"/>
              </a:spcBef>
              <a:spcAft>
                <a:spcPts val="600"/>
              </a:spcAft>
            </a:pPr>
            <a:r>
              <a:rPr lang="es-BO"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adopción por el Estado boliviano de una política económica fuertemente basada en </a:t>
            </a:r>
            <a:r>
              <a:rPr lang="es-BO"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extractivismo</a:t>
            </a:r>
            <a:r>
              <a:rPr lang="es-BO"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bajo la hegemonía por casi dos décadas de un régimen político que se presenta como defensor de derechos de la naturaleza y de los pueblos indígenas, ha generado un escenario de violencia creciente y sistemática contra defensores de derechos humanos, y particularmente contra mujeres defensoras de derechos ambientales y territoriales. Este escenario es poco conocido por la comunidad internacional y por organismos internacionales de protección de derechos humanos, lo que incrementa el estado de indefensión de las defensoras. </a:t>
            </a:r>
            <a:endParaRPr lang="es-BO" sz="2400" dirty="0">
              <a:effectLst/>
              <a:latin typeface="Calibri" panose="020F0502020204030204" pitchFamily="34" charset="0"/>
              <a:ea typeface="DengXian" panose="02010600030101010101" pitchFamily="2" charset="-122"/>
              <a:cs typeface="Times New Roman" panose="02020603050405020304" pitchFamily="18" charset="0"/>
            </a:endParaRPr>
          </a:p>
          <a:p>
            <a:pPr algn="just">
              <a:lnSpc>
                <a:spcPct val="107000"/>
              </a:lnSpc>
              <a:spcBef>
                <a:spcPts val="600"/>
              </a:spcBef>
              <a:spcAft>
                <a:spcPts val="600"/>
              </a:spcAft>
            </a:pPr>
            <a:r>
              <a:rPr lang="es-BO"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pesar de este contexto adverso, ellas han comenzado a articular sus luchas y sus acciones de autoprotección colectiva, a través de diversas prácticas colectivas que, además de fortalecer sus procesos de lucha, configuran eficaces estrategias de protección. Analizar, comprender y dar visibilidad a esta compleja realidad es un desafío para actores de la academia y de organizaciones de protección de derechos humanos, con el fin de aportar a la reducción de los riesgos para las defensoras y urgir a los Estados un efectivo cumplimiento de sus obligaciones respecto de la protección a los defensores de derechos humanos.</a:t>
            </a:r>
            <a:endParaRPr lang="es-BO" sz="2400" dirty="0">
              <a:effectLst/>
              <a:latin typeface="Calibri" panose="020F0502020204030204" pitchFamily="34" charset="0"/>
              <a:ea typeface="DengXian" panose="02010600030101010101" pitchFamily="2" charset="-122"/>
              <a:cs typeface="Times New Roman" panose="02020603050405020304" pitchFamily="18" charset="0"/>
            </a:endParaRPr>
          </a:p>
          <a:p>
            <a:pPr marL="0" indent="0">
              <a:buNone/>
            </a:pPr>
            <a:endParaRPr lang="es-BO" dirty="0"/>
          </a:p>
        </p:txBody>
      </p:sp>
    </p:spTree>
    <p:extLst>
      <p:ext uri="{BB962C8B-B14F-4D97-AF65-F5344CB8AC3E}">
        <p14:creationId xmlns:p14="http://schemas.microsoft.com/office/powerpoint/2010/main" val="3129093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0E49C0-A8A6-A39C-825D-B1D01CA5F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624" y="2223052"/>
            <a:ext cx="7572436" cy="3597966"/>
          </a:xfrm>
          <a:prstGeom prst="rect">
            <a:avLst/>
          </a:prstGeom>
        </p:spPr>
      </p:pic>
      <p:sp>
        <p:nvSpPr>
          <p:cNvPr id="11" name="AutoShape 4" descr="Informe Defensoras. Experiencias de defensoras ambientales y del territorio en Bolivia">
            <a:extLst>
              <a:ext uri="{FF2B5EF4-FFF2-40B4-BE49-F238E27FC236}">
                <a16:creationId xmlns:a16="http://schemas.microsoft.com/office/drawing/2014/main" id="{5B543F7F-1C99-4DA7-EF09-A2BB5AD9EAA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BO"/>
          </a:p>
        </p:txBody>
      </p:sp>
      <p:pic>
        <p:nvPicPr>
          <p:cNvPr id="13" name="Imagen 12">
            <a:extLst>
              <a:ext uri="{FF2B5EF4-FFF2-40B4-BE49-F238E27FC236}">
                <a16:creationId xmlns:a16="http://schemas.microsoft.com/office/drawing/2014/main" id="{A0CBD833-F20F-CE55-1EB6-62D8C1B72A03}"/>
              </a:ext>
            </a:extLst>
          </p:cNvPr>
          <p:cNvPicPr>
            <a:picLocks noChangeAspect="1"/>
          </p:cNvPicPr>
          <p:nvPr/>
        </p:nvPicPr>
        <p:blipFill>
          <a:blip r:embed="rId3"/>
          <a:stretch>
            <a:fillRect/>
          </a:stretch>
        </p:blipFill>
        <p:spPr>
          <a:xfrm>
            <a:off x="250274" y="1025458"/>
            <a:ext cx="3640736" cy="4795560"/>
          </a:xfrm>
          <a:prstGeom prst="rect">
            <a:avLst/>
          </a:prstGeom>
        </p:spPr>
      </p:pic>
    </p:spTree>
    <p:extLst>
      <p:ext uri="{BB962C8B-B14F-4D97-AF65-F5344CB8AC3E}">
        <p14:creationId xmlns:p14="http://schemas.microsoft.com/office/powerpoint/2010/main" val="3976181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422B4D-0F67-FE15-A568-B36A0C977A35}"/>
              </a:ext>
            </a:extLst>
          </p:cNvPr>
          <p:cNvPicPr>
            <a:picLocks noChangeAspect="1"/>
          </p:cNvPicPr>
          <p:nvPr/>
        </p:nvPicPr>
        <p:blipFill>
          <a:blip r:embed="rId2"/>
          <a:stretch>
            <a:fillRect/>
          </a:stretch>
        </p:blipFill>
        <p:spPr>
          <a:xfrm>
            <a:off x="1399707" y="0"/>
            <a:ext cx="9392585" cy="6858000"/>
          </a:xfrm>
          <a:prstGeom prst="rect">
            <a:avLst/>
          </a:prstGeom>
        </p:spPr>
      </p:pic>
    </p:spTree>
    <p:extLst>
      <p:ext uri="{BB962C8B-B14F-4D97-AF65-F5344CB8AC3E}">
        <p14:creationId xmlns:p14="http://schemas.microsoft.com/office/powerpoint/2010/main" val="1702171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1613B15-2F13-4CF5-3C94-B6FF37C48FC7}"/>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52389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5D28154-890E-27D8-F4D9-689A8807F57D}"/>
              </a:ext>
            </a:extLst>
          </p:cNvPr>
          <p:cNvPicPr>
            <a:picLocks noChangeAspect="1"/>
          </p:cNvPicPr>
          <p:nvPr/>
        </p:nvPicPr>
        <p:blipFill>
          <a:blip r:embed="rId2"/>
          <a:stretch>
            <a:fillRect/>
          </a:stretch>
        </p:blipFill>
        <p:spPr>
          <a:xfrm>
            <a:off x="128305" y="949187"/>
            <a:ext cx="12063695" cy="4959625"/>
          </a:xfrm>
          <a:prstGeom prst="rect">
            <a:avLst/>
          </a:prstGeom>
        </p:spPr>
      </p:pic>
    </p:spTree>
    <p:extLst>
      <p:ext uri="{BB962C8B-B14F-4D97-AF65-F5344CB8AC3E}">
        <p14:creationId xmlns:p14="http://schemas.microsoft.com/office/powerpoint/2010/main" val="397790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CECBE9-1A31-A615-777E-950069232186}"/>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144329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F1558A-5DC2-111B-3A3C-44D7FAABE8CA}"/>
              </a:ext>
            </a:extLst>
          </p:cNvPr>
          <p:cNvSpPr txBox="1"/>
          <p:nvPr/>
        </p:nvSpPr>
        <p:spPr>
          <a:xfrm>
            <a:off x="2700958" y="2788431"/>
            <a:ext cx="6097656" cy="923330"/>
          </a:xfrm>
          <a:prstGeom prst="rect">
            <a:avLst/>
          </a:prstGeom>
          <a:noFill/>
        </p:spPr>
        <p:txBody>
          <a:bodyPr wrap="square">
            <a:spAutoFit/>
          </a:bodyPr>
          <a:lstStyle/>
          <a:p>
            <a:r>
              <a:rPr lang="es-BO" dirty="0">
                <a:hlinkClick r:id="rId2"/>
              </a:rPr>
              <a:t>https://www.cedib.org/biblioteca/informe-defensoras-experiencias-de-defensoras-ambientales-y-del-territorio-en-bolivia/</a:t>
            </a:r>
            <a:r>
              <a:rPr lang="es-BO" dirty="0"/>
              <a:t> </a:t>
            </a:r>
          </a:p>
        </p:txBody>
      </p:sp>
    </p:spTree>
    <p:extLst>
      <p:ext uri="{BB962C8B-B14F-4D97-AF65-F5344CB8AC3E}">
        <p14:creationId xmlns:p14="http://schemas.microsoft.com/office/powerpoint/2010/main" val="277022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B80EE3-6C46-1C05-2FCF-5275FF168AF5}"/>
              </a:ext>
            </a:extLst>
          </p:cNvPr>
          <p:cNvSpPr>
            <a:spLocks noGrp="1"/>
          </p:cNvSpPr>
          <p:nvPr>
            <p:ph type="title"/>
          </p:nvPr>
        </p:nvSpPr>
        <p:spPr>
          <a:xfrm>
            <a:off x="450574" y="579796"/>
            <a:ext cx="10515600" cy="708301"/>
          </a:xfrm>
        </p:spPr>
        <p:txBody>
          <a:bodyPr/>
          <a:lstStyle/>
          <a:p>
            <a:pPr algn="ctr"/>
            <a:r>
              <a:rPr lang="es-BO" dirty="0"/>
              <a:t>CONTENIDO</a:t>
            </a:r>
          </a:p>
        </p:txBody>
      </p:sp>
      <p:sp>
        <p:nvSpPr>
          <p:cNvPr id="3" name="Marcador de contenido 2">
            <a:extLst>
              <a:ext uri="{FF2B5EF4-FFF2-40B4-BE49-F238E27FC236}">
                <a16:creationId xmlns:a16="http://schemas.microsoft.com/office/drawing/2014/main" id="{D3AF3603-7FFF-3EBC-9772-6B4F60484FFD}"/>
              </a:ext>
            </a:extLst>
          </p:cNvPr>
          <p:cNvSpPr>
            <a:spLocks noGrp="1"/>
          </p:cNvSpPr>
          <p:nvPr>
            <p:ph idx="1"/>
          </p:nvPr>
        </p:nvSpPr>
        <p:spPr>
          <a:xfrm>
            <a:off x="281609" y="1926866"/>
            <a:ext cx="5970104" cy="4351338"/>
          </a:xfrm>
        </p:spPr>
        <p:txBody>
          <a:bodyPr/>
          <a:lstStyle/>
          <a:p>
            <a:pPr marL="514350" indent="-514350">
              <a:buFont typeface="+mj-lt"/>
              <a:buAutoNum type="arabicPeriod"/>
            </a:pPr>
            <a:r>
              <a:rPr lang="es-BO" sz="3200" dirty="0">
                <a:effectLst/>
                <a:ea typeface="DengXian" panose="02010600030101010101" pitchFamily="2" charset="-122"/>
                <a:cs typeface="Times New Roman" panose="02020603050405020304" pitchFamily="18" charset="0"/>
              </a:rPr>
              <a:t>Contexto: </a:t>
            </a:r>
            <a:r>
              <a:rPr lang="es-BO" sz="3200" dirty="0" err="1">
                <a:effectLst/>
                <a:ea typeface="DengXian" panose="02010600030101010101" pitchFamily="2" charset="-122"/>
                <a:cs typeface="Times New Roman" panose="02020603050405020304" pitchFamily="18" charset="0"/>
              </a:rPr>
              <a:t>extractivismo</a:t>
            </a:r>
            <a:r>
              <a:rPr lang="es-BO" sz="3200" dirty="0">
                <a:effectLst/>
                <a:ea typeface="DengXian" panose="02010600030101010101" pitchFamily="2" charset="-122"/>
                <a:cs typeface="Times New Roman" panose="02020603050405020304" pitchFamily="18" charset="0"/>
              </a:rPr>
              <a:t> intensificado bajo el régimen del MAS</a:t>
            </a:r>
          </a:p>
          <a:p>
            <a:pPr marL="514350" indent="-514350">
              <a:buFont typeface="+mj-lt"/>
              <a:buAutoNum type="arabicPeriod"/>
            </a:pPr>
            <a:r>
              <a:rPr lang="es-BO" sz="3200" dirty="0">
                <a:effectLst/>
                <a:ea typeface="DengXian" panose="02010600030101010101" pitchFamily="2" charset="-122"/>
                <a:cs typeface="Times New Roman" panose="02020603050405020304" pitchFamily="18" charset="0"/>
              </a:rPr>
              <a:t>Violencia contra las mujeres defensoras. Riesgo e indefensión</a:t>
            </a:r>
          </a:p>
          <a:p>
            <a:pPr marL="514350" indent="-514350">
              <a:buFont typeface="+mj-lt"/>
              <a:buAutoNum type="arabicPeriod"/>
            </a:pPr>
            <a:r>
              <a:rPr lang="es-BO" sz="3200" dirty="0">
                <a:effectLst/>
                <a:ea typeface="DengXian" panose="02010600030101010101" pitchFamily="2" charset="-122"/>
                <a:cs typeface="Times New Roman" panose="02020603050405020304" pitchFamily="18" charset="0"/>
              </a:rPr>
              <a:t>Autoprotección colectiva</a:t>
            </a:r>
          </a:p>
          <a:p>
            <a:pPr marL="0" indent="0">
              <a:buNone/>
            </a:pPr>
            <a:endParaRPr lang="es-BO" dirty="0"/>
          </a:p>
        </p:txBody>
      </p:sp>
      <p:pic>
        <p:nvPicPr>
          <p:cNvPr id="5" name="Picture 2" descr="https://www.elperiodico-digital.com/wp-content/uploads/2019/08/tariquia.jpg">
            <a:extLst>
              <a:ext uri="{FF2B5EF4-FFF2-40B4-BE49-F238E27FC236}">
                <a16:creationId xmlns:a16="http://schemas.microsoft.com/office/drawing/2014/main" id="{C47833B2-52FB-746C-D8C6-41105FB79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154" y="4214192"/>
            <a:ext cx="3582020" cy="23880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cipca.org.bo/img/contents/796aef69ba7a47fa706d28cac83280ab.jpg">
            <a:extLst>
              <a:ext uri="{FF2B5EF4-FFF2-40B4-BE49-F238E27FC236}">
                <a16:creationId xmlns:a16="http://schemas.microsoft.com/office/drawing/2014/main" id="{27302043-7076-EB8B-445C-A9E0DC053E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5671" y="717346"/>
            <a:ext cx="2520503" cy="326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56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E0E8E4-9D64-CEEF-8D83-A2252A04ECE7}"/>
              </a:ext>
            </a:extLst>
          </p:cNvPr>
          <p:cNvSpPr>
            <a:spLocks noGrp="1"/>
          </p:cNvSpPr>
          <p:nvPr>
            <p:ph type="title"/>
          </p:nvPr>
        </p:nvSpPr>
        <p:spPr>
          <a:xfrm>
            <a:off x="838200" y="280601"/>
            <a:ext cx="10515600" cy="842521"/>
          </a:xfrm>
        </p:spPr>
        <p:txBody>
          <a:bodyPr>
            <a:normAutofit/>
          </a:bodyPr>
          <a:lstStyle/>
          <a:p>
            <a:pPr algn="ctr"/>
            <a:r>
              <a:rPr lang="es-BO" sz="3200" b="1" dirty="0">
                <a:effectLst/>
                <a:ea typeface="DengXian" panose="02010600030101010101" pitchFamily="2" charset="-122"/>
                <a:cs typeface="Times New Roman" panose="02020603050405020304" pitchFamily="18" charset="0"/>
              </a:rPr>
              <a:t>I. Contexto: </a:t>
            </a:r>
            <a:r>
              <a:rPr lang="es-BO" sz="3200" b="1" dirty="0" err="1">
                <a:effectLst/>
                <a:ea typeface="DengXian" panose="02010600030101010101" pitchFamily="2" charset="-122"/>
                <a:cs typeface="Times New Roman" panose="02020603050405020304" pitchFamily="18" charset="0"/>
              </a:rPr>
              <a:t>extractivismo</a:t>
            </a:r>
            <a:r>
              <a:rPr lang="es-BO" sz="3200" b="1" dirty="0">
                <a:effectLst/>
                <a:ea typeface="DengXian" panose="02010600030101010101" pitchFamily="2" charset="-122"/>
                <a:cs typeface="Times New Roman" panose="02020603050405020304" pitchFamily="18" charset="0"/>
              </a:rPr>
              <a:t> intensificado bajo el régimen del MAS</a:t>
            </a:r>
            <a:endParaRPr lang="es-BO" sz="3200" b="1" dirty="0"/>
          </a:p>
        </p:txBody>
      </p:sp>
      <p:sp>
        <p:nvSpPr>
          <p:cNvPr id="3" name="Marcador de contenido 2">
            <a:extLst>
              <a:ext uri="{FF2B5EF4-FFF2-40B4-BE49-F238E27FC236}">
                <a16:creationId xmlns:a16="http://schemas.microsoft.com/office/drawing/2014/main" id="{38CFDCDE-C410-7C9B-A84B-31A12FBA5A48}"/>
              </a:ext>
            </a:extLst>
          </p:cNvPr>
          <p:cNvSpPr>
            <a:spLocks noGrp="1"/>
          </p:cNvSpPr>
          <p:nvPr>
            <p:ph idx="1"/>
          </p:nvPr>
        </p:nvSpPr>
        <p:spPr>
          <a:xfrm>
            <a:off x="606287" y="1192696"/>
            <a:ext cx="10747513" cy="4099850"/>
          </a:xfrm>
        </p:spPr>
        <p:txBody>
          <a:bodyPr>
            <a:normAutofit fontScale="25000" lnSpcReduction="20000"/>
          </a:bodyPr>
          <a:lstStyle/>
          <a:p>
            <a:pPr>
              <a:lnSpc>
                <a:spcPct val="120000"/>
              </a:lnSpc>
              <a:spcBef>
                <a:spcPts val="600"/>
              </a:spcBef>
              <a:spcAft>
                <a:spcPts val="600"/>
              </a:spcAft>
            </a:pPr>
            <a:r>
              <a:rPr lang="es-BO" sz="7600" b="1" dirty="0" err="1">
                <a:highlight>
                  <a:srgbClr val="FFFF00"/>
                </a:highlight>
              </a:rPr>
              <a:t>Miner</a:t>
            </a:r>
            <a:r>
              <a:rPr lang="es-ES" sz="7600" b="1" dirty="0" err="1">
                <a:highlight>
                  <a:srgbClr val="FFFF00"/>
                </a:highlight>
              </a:rPr>
              <a:t>ía</a:t>
            </a:r>
            <a:r>
              <a:rPr lang="es-ES" sz="7600" dirty="0"/>
              <a:t>: Hasta 2014: 25% de las cuencas y subcuencas del país, tiene afectación por minería</a:t>
            </a:r>
          </a:p>
          <a:p>
            <a:pPr algn="just">
              <a:lnSpc>
                <a:spcPct val="120000"/>
              </a:lnSpc>
              <a:spcBef>
                <a:spcPts val="600"/>
              </a:spcBef>
              <a:spcAft>
                <a:spcPts val="600"/>
              </a:spcAft>
            </a:pPr>
            <a:r>
              <a:rPr lang="es-ES" sz="7600" b="1" dirty="0">
                <a:highlight>
                  <a:srgbClr val="FFFF00"/>
                </a:highlight>
              </a:rPr>
              <a:t>Hidrocarburos</a:t>
            </a:r>
            <a:r>
              <a:rPr lang="es-ES" sz="7600" dirty="0"/>
              <a:t>: Hasta 2022: 25% del territorio nacional está afectado por algún grado de actividad hidrocarburífera.</a:t>
            </a:r>
          </a:p>
          <a:p>
            <a:pPr algn="just">
              <a:lnSpc>
                <a:spcPct val="120000"/>
              </a:lnSpc>
              <a:spcBef>
                <a:spcPts val="600"/>
              </a:spcBef>
              <a:spcAft>
                <a:spcPts val="600"/>
              </a:spcAft>
            </a:pPr>
            <a:r>
              <a:rPr lang="es-ES" sz="7600" b="1" dirty="0">
                <a:highlight>
                  <a:srgbClr val="FFFF00"/>
                </a:highlight>
              </a:rPr>
              <a:t>Agronegocio</a:t>
            </a:r>
            <a:r>
              <a:rPr lang="es-ES" sz="7600" dirty="0"/>
              <a:t>: </a:t>
            </a:r>
            <a:r>
              <a:rPr lang="es-BO" sz="7600" dirty="0"/>
              <a:t>Últimos 22 años: pérdida de casi 8 mil. Has bosque y 56% de glaciares. Bolivia 3er lugar mundial entre los países con mayor pérdida de bosques primarios. A partir de 2019, incendios descontrolados que producen cíclicamente desastres cada año, con graves afectaciones al medio ambiente, la salud y la economía de las comunidades.</a:t>
            </a:r>
            <a:endParaRPr lang="es-ES" sz="7600" dirty="0"/>
          </a:p>
          <a:p>
            <a:pPr algn="just">
              <a:lnSpc>
                <a:spcPct val="120000"/>
              </a:lnSpc>
              <a:spcBef>
                <a:spcPts val="600"/>
              </a:spcBef>
              <a:spcAft>
                <a:spcPts val="600"/>
              </a:spcAft>
            </a:pPr>
            <a:r>
              <a:rPr lang="es-ES" sz="7600" b="1" dirty="0">
                <a:highlight>
                  <a:srgbClr val="FFFF00"/>
                </a:highlight>
              </a:rPr>
              <a:t>Infraestructuras de exportación</a:t>
            </a:r>
            <a:r>
              <a:rPr lang="es-ES" sz="7600" dirty="0"/>
              <a:t>: hidroeléctricas, carreteras de exportación superponiéndose o fraccionando territorios indígenas y áreas protegidas. TIPNIS, </a:t>
            </a:r>
            <a:r>
              <a:rPr lang="es-ES" sz="7600" dirty="0" err="1"/>
              <a:t>Chepete</a:t>
            </a:r>
            <a:r>
              <a:rPr lang="es-ES" sz="7600" dirty="0"/>
              <a:t> Bala, Rositas.</a:t>
            </a:r>
          </a:p>
          <a:p>
            <a:pPr algn="just">
              <a:lnSpc>
                <a:spcPct val="120000"/>
              </a:lnSpc>
              <a:spcBef>
                <a:spcPts val="600"/>
              </a:spcBef>
              <a:spcAft>
                <a:spcPts val="600"/>
              </a:spcAft>
            </a:pPr>
            <a:r>
              <a:rPr lang="es-ES" sz="7600" b="1" dirty="0">
                <a:highlight>
                  <a:srgbClr val="FFFF00"/>
                </a:highlight>
              </a:rPr>
              <a:t>Deterioro democrático</a:t>
            </a:r>
            <a:r>
              <a:rPr lang="es-ES" sz="7600" dirty="0"/>
              <a:t>: Deterioro de instituciones y normas de regulación/protección ambiental y social. Persecución a defensores de DDHH. Estado desnaturaliza su rol de garante de derechos; cómplice y promotor de violencias.</a:t>
            </a:r>
          </a:p>
          <a:p>
            <a:pPr marL="457200" lvl="1" indent="0">
              <a:buNone/>
            </a:pPr>
            <a:endParaRPr lang="es-ES" dirty="0"/>
          </a:p>
          <a:p>
            <a:endParaRPr lang="es-BO" dirty="0"/>
          </a:p>
        </p:txBody>
      </p:sp>
      <p:sp>
        <p:nvSpPr>
          <p:cNvPr id="4" name="CuadroTexto 3">
            <a:extLst>
              <a:ext uri="{FF2B5EF4-FFF2-40B4-BE49-F238E27FC236}">
                <a16:creationId xmlns:a16="http://schemas.microsoft.com/office/drawing/2014/main" id="{9A668A4A-6764-8641-7FFD-F4819C4F6723}"/>
              </a:ext>
            </a:extLst>
          </p:cNvPr>
          <p:cNvSpPr txBox="1"/>
          <p:nvPr/>
        </p:nvSpPr>
        <p:spPr>
          <a:xfrm>
            <a:off x="725557" y="5377070"/>
            <a:ext cx="10628243" cy="1200329"/>
          </a:xfrm>
          <a:prstGeom prst="rect">
            <a:avLst/>
          </a:prstGeom>
          <a:solidFill>
            <a:srgbClr val="FFFFCC"/>
          </a:solidFill>
        </p:spPr>
        <p:txBody>
          <a:bodyPr wrap="square" rtlCol="0">
            <a:spAutoFit/>
          </a:bodyPr>
          <a:lstStyle/>
          <a:p>
            <a:pPr marL="457200" lvl="1" indent="0">
              <a:buNone/>
            </a:pPr>
            <a:r>
              <a:rPr lang="es-ES" sz="1800" dirty="0"/>
              <a:t>► Gran expansión territorial: desorganizando el territorio en función de los intereses del capital, del mercado</a:t>
            </a:r>
            <a:r>
              <a:rPr lang="es-ES" dirty="0"/>
              <a:t> y del poder político. Grandes impactos ambientales y sociales.</a:t>
            </a:r>
            <a:endParaRPr lang="es-ES" sz="1800" dirty="0"/>
          </a:p>
          <a:p>
            <a:pPr marL="457200" lvl="1" indent="0">
              <a:buNone/>
            </a:pPr>
            <a:r>
              <a:rPr lang="es-ES" sz="1800" dirty="0"/>
              <a:t>► Superposición a TTII, Areas Protegidas, zonas ecológicamente vulnerables.</a:t>
            </a:r>
          </a:p>
          <a:p>
            <a:pPr marL="457200" lvl="1" indent="0">
              <a:buNone/>
            </a:pPr>
            <a:r>
              <a:rPr lang="es-ES" sz="1800" dirty="0"/>
              <a:t>► Después de 20 años de </a:t>
            </a:r>
            <a:r>
              <a:rPr lang="es-ES" sz="1800" dirty="0" err="1"/>
              <a:t>extractivismo</a:t>
            </a:r>
            <a:r>
              <a:rPr lang="es-ES" sz="1800" dirty="0"/>
              <a:t> intensificado: nueva CRISIS ECONÓMICA</a:t>
            </a:r>
          </a:p>
        </p:txBody>
      </p:sp>
    </p:spTree>
    <p:extLst>
      <p:ext uri="{BB962C8B-B14F-4D97-AF65-F5344CB8AC3E}">
        <p14:creationId xmlns:p14="http://schemas.microsoft.com/office/powerpoint/2010/main" val="4181936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238239-CD8E-4ACE-9431-72758DF9260A}"/>
              </a:ext>
            </a:extLst>
          </p:cNvPr>
          <p:cNvPicPr>
            <a:picLocks noChangeAspect="1"/>
          </p:cNvPicPr>
          <p:nvPr/>
        </p:nvPicPr>
        <p:blipFill>
          <a:blip r:embed="rId2"/>
          <a:stretch>
            <a:fillRect/>
          </a:stretch>
        </p:blipFill>
        <p:spPr>
          <a:xfrm>
            <a:off x="627303" y="0"/>
            <a:ext cx="10937394" cy="6858000"/>
          </a:xfrm>
          <a:prstGeom prst="rect">
            <a:avLst/>
          </a:prstGeom>
        </p:spPr>
      </p:pic>
      <p:sp>
        <p:nvSpPr>
          <p:cNvPr id="2" name="CuadroTexto 1">
            <a:extLst>
              <a:ext uri="{FF2B5EF4-FFF2-40B4-BE49-F238E27FC236}">
                <a16:creationId xmlns:a16="http://schemas.microsoft.com/office/drawing/2014/main" id="{CFDD5AE8-1AFF-4EE3-AEB5-0AEB5457D015}"/>
              </a:ext>
            </a:extLst>
          </p:cNvPr>
          <p:cNvSpPr txBox="1"/>
          <p:nvPr/>
        </p:nvSpPr>
        <p:spPr>
          <a:xfrm>
            <a:off x="0" y="6037006"/>
            <a:ext cx="3883742" cy="830997"/>
          </a:xfrm>
          <a:prstGeom prst="rect">
            <a:avLst/>
          </a:prstGeom>
          <a:solidFill>
            <a:schemeClr val="bg1">
              <a:lumMod val="85000"/>
            </a:schemeClr>
          </a:solidFill>
        </p:spPr>
        <p:txBody>
          <a:bodyPr wrap="square" rtlCol="0">
            <a:spAutoFit/>
          </a:bodyPr>
          <a:lstStyle/>
          <a:p>
            <a:r>
              <a:rPr lang="es-ES" sz="2400" b="1" dirty="0">
                <a:solidFill>
                  <a:srgbClr val="FF0000"/>
                </a:solidFill>
              </a:rPr>
              <a:t>Avance frontera hidrocarburífera 2007 – 2017 </a:t>
            </a:r>
          </a:p>
        </p:txBody>
      </p:sp>
    </p:spTree>
    <p:extLst>
      <p:ext uri="{BB962C8B-B14F-4D97-AF65-F5344CB8AC3E}">
        <p14:creationId xmlns:p14="http://schemas.microsoft.com/office/powerpoint/2010/main" val="307659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o hay ninguna descripción de la foto disponible.">
            <a:extLst>
              <a:ext uri="{FF2B5EF4-FFF2-40B4-BE49-F238E27FC236}">
                <a16:creationId xmlns:a16="http://schemas.microsoft.com/office/drawing/2014/main" id="{7DFBD8A6-44D0-11E1-1A02-70907E850C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BO"/>
          </a:p>
        </p:txBody>
      </p:sp>
      <p:grpSp>
        <p:nvGrpSpPr>
          <p:cNvPr id="4" name="Grupo 3">
            <a:extLst>
              <a:ext uri="{FF2B5EF4-FFF2-40B4-BE49-F238E27FC236}">
                <a16:creationId xmlns:a16="http://schemas.microsoft.com/office/drawing/2014/main" id="{F7A16FD2-AA4B-C800-9CB8-7A7DF8C19FCB}"/>
              </a:ext>
            </a:extLst>
          </p:cNvPr>
          <p:cNvGrpSpPr/>
          <p:nvPr/>
        </p:nvGrpSpPr>
        <p:grpSpPr>
          <a:xfrm>
            <a:off x="0" y="-20613"/>
            <a:ext cx="12192000" cy="6878613"/>
            <a:chOff x="0" y="-20613"/>
            <a:chExt cx="12192000" cy="6878613"/>
          </a:xfrm>
        </p:grpSpPr>
        <p:pic>
          <p:nvPicPr>
            <p:cNvPr id="5" name="Imagen 4">
              <a:extLst>
                <a:ext uri="{FF2B5EF4-FFF2-40B4-BE49-F238E27FC236}">
                  <a16:creationId xmlns:a16="http://schemas.microsoft.com/office/drawing/2014/main" id="{E317CD9C-B3C6-40CD-B73C-5F169251B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13"/>
              <a:ext cx="5748792" cy="6878613"/>
            </a:xfrm>
            <a:prstGeom prst="rect">
              <a:avLst/>
            </a:prstGeom>
          </p:spPr>
        </p:pic>
        <p:sp>
          <p:nvSpPr>
            <p:cNvPr id="6" name="CuadroTexto 5">
              <a:extLst>
                <a:ext uri="{FF2B5EF4-FFF2-40B4-BE49-F238E27FC236}">
                  <a16:creationId xmlns:a16="http://schemas.microsoft.com/office/drawing/2014/main" id="{548507FC-C1E2-4CBB-8A56-3E2B5609702F}"/>
                </a:ext>
              </a:extLst>
            </p:cNvPr>
            <p:cNvSpPr txBox="1"/>
            <p:nvPr/>
          </p:nvSpPr>
          <p:spPr>
            <a:xfrm>
              <a:off x="362970" y="212184"/>
              <a:ext cx="1306804" cy="677108"/>
            </a:xfrm>
            <a:prstGeom prst="rect">
              <a:avLst/>
            </a:prstGeom>
            <a:solidFill>
              <a:schemeClr val="bg1">
                <a:lumMod val="75000"/>
              </a:schemeClr>
            </a:solidFill>
          </p:spPr>
          <p:txBody>
            <a:bodyPr wrap="square" rtlCol="0">
              <a:spAutoFit/>
            </a:bodyPr>
            <a:lstStyle/>
            <a:p>
              <a:pPr algn="ctr"/>
              <a:r>
                <a:rPr lang="es-ES_tradnl" sz="3800" dirty="0">
                  <a:solidFill>
                    <a:srgbClr val="FF0000"/>
                  </a:solidFill>
                </a:rPr>
                <a:t>2018</a:t>
              </a:r>
            </a:p>
          </p:txBody>
        </p:sp>
        <p:pic>
          <p:nvPicPr>
            <p:cNvPr id="1028" name="Picture 4" descr="No hay ninguna descripción de la foto disponible.">
              <a:extLst>
                <a:ext uri="{FF2B5EF4-FFF2-40B4-BE49-F238E27FC236}">
                  <a16:creationId xmlns:a16="http://schemas.microsoft.com/office/drawing/2014/main" id="{74FBAF47-62F3-7243-E333-9A8B70FED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096" y="-20613"/>
              <a:ext cx="6655904" cy="683738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355C6F88-F359-3212-A83F-5240B72F7392}"/>
                </a:ext>
              </a:extLst>
            </p:cNvPr>
            <p:cNvSpPr txBox="1"/>
            <p:nvPr/>
          </p:nvSpPr>
          <p:spPr>
            <a:xfrm>
              <a:off x="10959548" y="2087952"/>
              <a:ext cx="1232452" cy="677108"/>
            </a:xfrm>
            <a:prstGeom prst="rect">
              <a:avLst/>
            </a:prstGeom>
            <a:solidFill>
              <a:schemeClr val="bg1">
                <a:lumMod val="75000"/>
              </a:schemeClr>
            </a:solidFill>
          </p:spPr>
          <p:txBody>
            <a:bodyPr wrap="square" rtlCol="0">
              <a:spAutoFit/>
            </a:bodyPr>
            <a:lstStyle/>
            <a:p>
              <a:pPr algn="ctr"/>
              <a:r>
                <a:rPr lang="es-ES_tradnl" sz="3800" dirty="0">
                  <a:solidFill>
                    <a:srgbClr val="FF0000"/>
                  </a:solidFill>
                </a:rPr>
                <a:t>2022</a:t>
              </a:r>
            </a:p>
          </p:txBody>
        </p:sp>
      </p:grpSp>
    </p:spTree>
    <p:extLst>
      <p:ext uri="{BB962C8B-B14F-4D97-AF65-F5344CB8AC3E}">
        <p14:creationId xmlns:p14="http://schemas.microsoft.com/office/powerpoint/2010/main" val="424938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6B48235-D19E-FA5D-F184-A19FE0997F48}"/>
              </a:ext>
            </a:extLst>
          </p:cNvPr>
          <p:cNvPicPr>
            <a:picLocks noChangeAspect="1"/>
          </p:cNvPicPr>
          <p:nvPr/>
        </p:nvPicPr>
        <p:blipFill>
          <a:blip r:embed="rId2"/>
          <a:stretch>
            <a:fillRect/>
          </a:stretch>
        </p:blipFill>
        <p:spPr>
          <a:xfrm>
            <a:off x="216757" y="151128"/>
            <a:ext cx="5052646" cy="2836219"/>
          </a:xfrm>
          <a:prstGeom prst="rect">
            <a:avLst/>
          </a:prstGeom>
        </p:spPr>
      </p:pic>
      <p:pic>
        <p:nvPicPr>
          <p:cNvPr id="6" name="Imagen 5">
            <a:extLst>
              <a:ext uri="{FF2B5EF4-FFF2-40B4-BE49-F238E27FC236}">
                <a16:creationId xmlns:a16="http://schemas.microsoft.com/office/drawing/2014/main" id="{4DE50765-2A82-3D39-AFF0-4028E478A063}"/>
              </a:ext>
            </a:extLst>
          </p:cNvPr>
          <p:cNvPicPr>
            <a:picLocks noChangeAspect="1"/>
          </p:cNvPicPr>
          <p:nvPr/>
        </p:nvPicPr>
        <p:blipFill>
          <a:blip r:embed="rId3"/>
          <a:stretch>
            <a:fillRect/>
          </a:stretch>
        </p:blipFill>
        <p:spPr>
          <a:xfrm>
            <a:off x="5422775" y="151128"/>
            <a:ext cx="6769225" cy="3801079"/>
          </a:xfrm>
          <a:prstGeom prst="rect">
            <a:avLst/>
          </a:prstGeom>
        </p:spPr>
      </p:pic>
      <p:pic>
        <p:nvPicPr>
          <p:cNvPr id="8" name="Imagen 7">
            <a:extLst>
              <a:ext uri="{FF2B5EF4-FFF2-40B4-BE49-F238E27FC236}">
                <a16:creationId xmlns:a16="http://schemas.microsoft.com/office/drawing/2014/main" id="{83CD19E6-CEFC-1948-10A8-5F5F1A7A835F}"/>
              </a:ext>
            </a:extLst>
          </p:cNvPr>
          <p:cNvPicPr>
            <a:picLocks noChangeAspect="1"/>
          </p:cNvPicPr>
          <p:nvPr/>
        </p:nvPicPr>
        <p:blipFill>
          <a:blip r:embed="rId4"/>
          <a:stretch>
            <a:fillRect/>
          </a:stretch>
        </p:blipFill>
        <p:spPr>
          <a:xfrm>
            <a:off x="304317" y="3170584"/>
            <a:ext cx="4797966" cy="3382566"/>
          </a:xfrm>
          <a:prstGeom prst="rect">
            <a:avLst/>
          </a:prstGeom>
        </p:spPr>
      </p:pic>
      <p:pic>
        <p:nvPicPr>
          <p:cNvPr id="10" name="Imagen 9">
            <a:extLst>
              <a:ext uri="{FF2B5EF4-FFF2-40B4-BE49-F238E27FC236}">
                <a16:creationId xmlns:a16="http://schemas.microsoft.com/office/drawing/2014/main" id="{5DBC8655-91EF-42AE-D513-55F0BAFE0303}"/>
              </a:ext>
            </a:extLst>
          </p:cNvPr>
          <p:cNvPicPr>
            <a:picLocks noChangeAspect="1"/>
          </p:cNvPicPr>
          <p:nvPr/>
        </p:nvPicPr>
        <p:blipFill>
          <a:blip r:embed="rId5"/>
          <a:stretch>
            <a:fillRect/>
          </a:stretch>
        </p:blipFill>
        <p:spPr>
          <a:xfrm>
            <a:off x="6546186" y="4006944"/>
            <a:ext cx="3553987" cy="2699928"/>
          </a:xfrm>
          <a:prstGeom prst="rect">
            <a:avLst/>
          </a:prstGeom>
        </p:spPr>
      </p:pic>
    </p:spTree>
    <p:extLst>
      <p:ext uri="{BB962C8B-B14F-4D97-AF65-F5344CB8AC3E}">
        <p14:creationId xmlns:p14="http://schemas.microsoft.com/office/powerpoint/2010/main" val="392683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073EB-804E-EF35-3F30-685671CA8CD6}"/>
              </a:ext>
            </a:extLst>
          </p:cNvPr>
          <p:cNvSpPr>
            <a:spLocks noGrp="1"/>
          </p:cNvSpPr>
          <p:nvPr>
            <p:ph type="title"/>
          </p:nvPr>
        </p:nvSpPr>
        <p:spPr>
          <a:xfrm>
            <a:off x="838200" y="365126"/>
            <a:ext cx="10515600" cy="1195318"/>
          </a:xfrm>
        </p:spPr>
        <p:txBody>
          <a:bodyPr>
            <a:normAutofit/>
          </a:bodyPr>
          <a:lstStyle/>
          <a:p>
            <a:pPr algn="ctr"/>
            <a:r>
              <a:rPr lang="es-BO" sz="3600" dirty="0">
                <a:effectLst/>
                <a:ea typeface="DengXian" panose="02010600030101010101" pitchFamily="2" charset="-122"/>
                <a:cs typeface="Times New Roman" panose="02020603050405020304" pitchFamily="18" charset="0"/>
              </a:rPr>
              <a:t>II. Violencia contra las mujeres defensoras. Riesgo e indefensión</a:t>
            </a:r>
            <a:endParaRPr lang="es-BO" sz="3600" dirty="0"/>
          </a:p>
        </p:txBody>
      </p:sp>
      <p:sp>
        <p:nvSpPr>
          <p:cNvPr id="3" name="Marcador de contenido 2">
            <a:extLst>
              <a:ext uri="{FF2B5EF4-FFF2-40B4-BE49-F238E27FC236}">
                <a16:creationId xmlns:a16="http://schemas.microsoft.com/office/drawing/2014/main" id="{E0D468DB-38DE-BB73-94D5-4A16AC6B847F}"/>
              </a:ext>
            </a:extLst>
          </p:cNvPr>
          <p:cNvSpPr>
            <a:spLocks noGrp="1"/>
          </p:cNvSpPr>
          <p:nvPr>
            <p:ph idx="1"/>
          </p:nvPr>
        </p:nvSpPr>
        <p:spPr>
          <a:xfrm>
            <a:off x="427383" y="1895889"/>
            <a:ext cx="3806687" cy="4144616"/>
          </a:xfrm>
        </p:spPr>
        <p:txBody>
          <a:bodyPr>
            <a:normAutofit/>
          </a:bodyPr>
          <a:lstStyle/>
          <a:p>
            <a:r>
              <a:rPr lang="es-ES" dirty="0"/>
              <a:t>Bolivia: emergencia de las mujeres defensoras del territorio y el ambiente.</a:t>
            </a:r>
          </a:p>
          <a:p>
            <a:r>
              <a:rPr lang="es-ES" dirty="0"/>
              <a:t>Las formas y patrones de la violencia. El Estado: omiso, coautor, patrocinador</a:t>
            </a:r>
          </a:p>
          <a:p>
            <a:pPr marL="0" indent="0">
              <a:buNone/>
            </a:pPr>
            <a:endParaRPr lang="es-BO" dirty="0"/>
          </a:p>
          <a:p>
            <a:endParaRPr lang="es-ES" dirty="0"/>
          </a:p>
        </p:txBody>
      </p:sp>
      <p:pic>
        <p:nvPicPr>
          <p:cNvPr id="1026" name="Picture 2">
            <a:extLst>
              <a:ext uri="{FF2B5EF4-FFF2-40B4-BE49-F238E27FC236}">
                <a16:creationId xmlns:a16="http://schemas.microsoft.com/office/drawing/2014/main" id="{15D815E1-7045-BE6C-E6DD-6DD80C54E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308" y="1895889"/>
            <a:ext cx="714375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4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D61E5-2535-2351-15C9-B762ED3E8021}"/>
              </a:ext>
            </a:extLst>
          </p:cNvPr>
          <p:cNvSpPr>
            <a:spLocks noGrp="1"/>
          </p:cNvSpPr>
          <p:nvPr>
            <p:ph type="title"/>
          </p:nvPr>
        </p:nvSpPr>
        <p:spPr>
          <a:xfrm>
            <a:off x="838200" y="149088"/>
            <a:ext cx="10515600" cy="1046373"/>
          </a:xfrm>
        </p:spPr>
        <p:txBody>
          <a:bodyPr>
            <a:noAutofit/>
          </a:bodyPr>
          <a:lstStyle/>
          <a:p>
            <a:pPr algn="ctr"/>
            <a:r>
              <a:rPr lang="es-ES" sz="2400" dirty="0">
                <a:effectLst/>
                <a:latin typeface="+mn-lt"/>
                <a:ea typeface="DengXian" panose="02010600030101010101" pitchFamily="2" charset="-122"/>
                <a:cs typeface="Times New Roman" panose="02020603050405020304" pitchFamily="18" charset="0"/>
              </a:rPr>
              <a:t>Tipos de incidentes/ataques contra defensores ambientales y del territorio. Bolivia (2017 – 2022)</a:t>
            </a:r>
            <a:endParaRPr lang="es-BO" sz="2400" dirty="0">
              <a:latin typeface="+mn-lt"/>
            </a:endParaRPr>
          </a:p>
        </p:txBody>
      </p:sp>
      <p:graphicFrame>
        <p:nvGraphicFramePr>
          <p:cNvPr id="4" name="Gráfico 3">
            <a:extLst>
              <a:ext uri="{FF2B5EF4-FFF2-40B4-BE49-F238E27FC236}">
                <a16:creationId xmlns:a16="http://schemas.microsoft.com/office/drawing/2014/main" id="{57C228F5-AAEA-4401-B329-14F2D9400DC3}"/>
              </a:ext>
            </a:extLst>
          </p:cNvPr>
          <p:cNvGraphicFramePr/>
          <p:nvPr>
            <p:extLst>
              <p:ext uri="{D42A27DB-BD31-4B8C-83A1-F6EECF244321}">
                <p14:modId xmlns:p14="http://schemas.microsoft.com/office/powerpoint/2010/main" val="1989188029"/>
              </p:ext>
            </p:extLst>
          </p:nvPr>
        </p:nvGraphicFramePr>
        <p:xfrm>
          <a:off x="308113" y="1291091"/>
          <a:ext cx="8229600" cy="541782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82B9217A-103F-9A12-2716-16C89709754C}"/>
              </a:ext>
            </a:extLst>
          </p:cNvPr>
          <p:cNvSpPr txBox="1"/>
          <p:nvPr/>
        </p:nvSpPr>
        <p:spPr>
          <a:xfrm>
            <a:off x="9064487" y="1342636"/>
            <a:ext cx="2912166" cy="1517403"/>
          </a:xfrm>
          <a:prstGeom prst="rect">
            <a:avLst/>
          </a:prstGeom>
          <a:noFill/>
        </p:spPr>
        <p:txBody>
          <a:bodyPr wrap="square" rtlCol="0">
            <a:spAutoFit/>
          </a:bodyPr>
          <a:lstStyle/>
          <a:p>
            <a:pPr algn="just">
              <a:lnSpc>
                <a:spcPct val="107000"/>
              </a:lnSpc>
              <a:spcBef>
                <a:spcPts val="600"/>
              </a:spcBef>
              <a:spcAft>
                <a:spcPts val="600"/>
              </a:spcAft>
            </a:pPr>
            <a:r>
              <a:rPr lang="es-ES" sz="2000" dirty="0">
                <a:ea typeface="DengXian" panose="02010600030101010101" pitchFamily="2" charset="-122"/>
                <a:cs typeface="Times New Roman" panose="02020603050405020304" pitchFamily="18" charset="0"/>
              </a:rPr>
              <a:t>Alta incidencia de los ataques Tipo 3, 5 y 2 (63%). </a:t>
            </a:r>
          </a:p>
          <a:p>
            <a:pPr algn="just">
              <a:lnSpc>
                <a:spcPct val="107000"/>
              </a:lnSpc>
              <a:spcBef>
                <a:spcPts val="600"/>
              </a:spcBef>
              <a:spcAft>
                <a:spcPts val="600"/>
              </a:spcAft>
            </a:pPr>
            <a:endParaRPr lang="es-BO"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7" name="CuadroTexto 6">
            <a:extLst>
              <a:ext uri="{FF2B5EF4-FFF2-40B4-BE49-F238E27FC236}">
                <a16:creationId xmlns:a16="http://schemas.microsoft.com/office/drawing/2014/main" id="{E900DE2C-797A-33B1-ECB1-57849FA1CA7E}"/>
              </a:ext>
            </a:extLst>
          </p:cNvPr>
          <p:cNvSpPr txBox="1"/>
          <p:nvPr/>
        </p:nvSpPr>
        <p:spPr>
          <a:xfrm>
            <a:off x="9064487" y="2736836"/>
            <a:ext cx="2642152" cy="1394997"/>
          </a:xfrm>
          <a:prstGeom prst="rect">
            <a:avLst/>
          </a:prstGeom>
          <a:noFill/>
        </p:spPr>
        <p:txBody>
          <a:bodyPr wrap="square" rtlCol="0">
            <a:spAutoFit/>
          </a:bodyPr>
          <a:lstStyle/>
          <a:p>
            <a:pPr algn="just">
              <a:lnSpc>
                <a:spcPct val="107000"/>
              </a:lnSpc>
              <a:spcBef>
                <a:spcPts val="600"/>
              </a:spcBef>
              <a:spcAft>
                <a:spcPts val="600"/>
              </a:spcAft>
            </a:pPr>
            <a:r>
              <a:rPr lang="es-ES" sz="2000" dirty="0">
                <a:effectLst/>
                <a:ea typeface="DengXian" panose="02010600030101010101" pitchFamily="2" charset="-122"/>
                <a:cs typeface="Times New Roman" panose="02020603050405020304" pitchFamily="18" charset="0"/>
              </a:rPr>
              <a:t>En un segundo plano: violaciones a derechos de los tipos 7, 6 y 4, (24%)</a:t>
            </a:r>
            <a:endParaRPr lang="es-BO" sz="2000" dirty="0">
              <a:effectLst/>
              <a:ea typeface="DengXian" panose="02010600030101010101" pitchFamily="2" charset="-122"/>
              <a:cs typeface="Times New Roman" panose="02020603050405020304" pitchFamily="18" charset="0"/>
            </a:endParaRPr>
          </a:p>
        </p:txBody>
      </p:sp>
      <p:sp>
        <p:nvSpPr>
          <p:cNvPr id="8" name="CuadroTexto 7">
            <a:extLst>
              <a:ext uri="{FF2B5EF4-FFF2-40B4-BE49-F238E27FC236}">
                <a16:creationId xmlns:a16="http://schemas.microsoft.com/office/drawing/2014/main" id="{FE9D63FF-E4E1-6F61-A880-D2CE9E52795C}"/>
              </a:ext>
            </a:extLst>
          </p:cNvPr>
          <p:cNvSpPr txBox="1"/>
          <p:nvPr/>
        </p:nvSpPr>
        <p:spPr>
          <a:xfrm>
            <a:off x="9163878" y="4462210"/>
            <a:ext cx="2501348" cy="1323439"/>
          </a:xfrm>
          <a:prstGeom prst="rect">
            <a:avLst/>
          </a:prstGeom>
          <a:noFill/>
        </p:spPr>
        <p:txBody>
          <a:bodyPr wrap="square" rtlCol="0">
            <a:spAutoFit/>
          </a:bodyPr>
          <a:lstStyle/>
          <a:p>
            <a:r>
              <a:rPr lang="es-ES" sz="2000" dirty="0">
                <a:ea typeface="DengXian" panose="02010600030101010101" pitchFamily="2" charset="-122"/>
                <a:cs typeface="Times New Roman" panose="02020603050405020304" pitchFamily="18" charset="0"/>
              </a:rPr>
              <a:t>C</a:t>
            </a:r>
            <a:r>
              <a:rPr lang="es-ES" sz="2000" dirty="0">
                <a:effectLst/>
                <a:ea typeface="DengXian" panose="02010600030101010101" pitchFamily="2" charset="-122"/>
                <a:cs typeface="Times New Roman" panose="02020603050405020304" pitchFamily="18" charset="0"/>
              </a:rPr>
              <a:t>onstituyen ataques a su asociatividad y su derecho de acción colectiva. </a:t>
            </a:r>
            <a:endParaRPr lang="es-BO" sz="2000" dirty="0">
              <a:effectLst/>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539307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2151</Words>
  <Application>Microsoft Office PowerPoint</Application>
  <PresentationFormat>Panorámica</PresentationFormat>
  <Paragraphs>91</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DengXian</vt:lpstr>
      <vt:lpstr>Arial</vt:lpstr>
      <vt:lpstr>Calibri</vt:lpstr>
      <vt:lpstr>Calibri Light</vt:lpstr>
      <vt:lpstr>Montserrat</vt:lpstr>
      <vt:lpstr>Times New Roman</vt:lpstr>
      <vt:lpstr>Tema de Office</vt:lpstr>
      <vt:lpstr>Mujeres defensoras ambientales y del territorio en contextos de extractivismo en Bolivia Situación de desprotección y estrategias de autoprotección colectiva</vt:lpstr>
      <vt:lpstr>Introducción</vt:lpstr>
      <vt:lpstr>CONTENIDO</vt:lpstr>
      <vt:lpstr>I. Contexto: extractivismo intensificado bajo el régimen del MAS</vt:lpstr>
      <vt:lpstr>Presentación de PowerPoint</vt:lpstr>
      <vt:lpstr>Presentación de PowerPoint</vt:lpstr>
      <vt:lpstr>Presentación de PowerPoint</vt:lpstr>
      <vt:lpstr>II. Violencia contra las mujeres defensoras. Riesgo e indefensión</vt:lpstr>
      <vt:lpstr>Tipos de incidentes/ataques contra defensores ambientales y del territorio. Bolivia (2017 – 2022)</vt:lpstr>
      <vt:lpstr>Tipos de perpetradores de los ataques contra defensores ambientales y del territorio. Bolivia (2017 – 2022)</vt:lpstr>
      <vt:lpstr>Perpetradores. Personas, grupos u organizaciones de civiles que apoyan al partido gobernante y sus políticas. (Bolivia, 2017 – 2022)</vt:lpstr>
      <vt:lpstr>Violencias en razón de género</vt:lpstr>
      <vt:lpstr>Presentación de PowerPoint</vt:lpstr>
      <vt:lpstr>Violencias en razón de género</vt:lpstr>
      <vt:lpstr>Riesgo e indefensión</vt:lpstr>
      <vt:lpstr>III. Autoprotección colectiva</vt:lpstr>
      <vt:lpstr>Acciones que promueven la autonomía en los territorios. Resistencia en los territorios</vt:lpstr>
      <vt:lpstr>Más allá de la “romantización”</vt:lpstr>
      <vt:lpstr>Concluyendo…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Miguel Miranda</dc:creator>
  <cp:lastModifiedBy>Miguel Miranda</cp:lastModifiedBy>
  <cp:revision>8</cp:revision>
  <dcterms:created xsi:type="dcterms:W3CDTF">2024-06-11T16:21:27Z</dcterms:created>
  <dcterms:modified xsi:type="dcterms:W3CDTF">2024-06-19T21:07:44Z</dcterms:modified>
</cp:coreProperties>
</file>