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56"/>
  </p:notesMasterIdLst>
  <p:sldIdLst>
    <p:sldId id="258" r:id="rId2"/>
    <p:sldId id="256" r:id="rId3"/>
    <p:sldId id="328" r:id="rId4"/>
    <p:sldId id="259" r:id="rId5"/>
    <p:sldId id="393" r:id="rId6"/>
    <p:sldId id="343" r:id="rId7"/>
    <p:sldId id="329" r:id="rId8"/>
    <p:sldId id="331" r:id="rId9"/>
    <p:sldId id="332" r:id="rId10"/>
    <p:sldId id="353" r:id="rId11"/>
    <p:sldId id="333" r:id="rId12"/>
    <p:sldId id="335" r:id="rId13"/>
    <p:sldId id="354" r:id="rId14"/>
    <p:sldId id="336" r:id="rId15"/>
    <p:sldId id="355" r:id="rId16"/>
    <p:sldId id="337" r:id="rId17"/>
    <p:sldId id="356" r:id="rId18"/>
    <p:sldId id="330" r:id="rId19"/>
    <p:sldId id="338" r:id="rId20"/>
    <p:sldId id="345" r:id="rId21"/>
    <p:sldId id="341" r:id="rId22"/>
    <p:sldId id="357" r:id="rId23"/>
    <p:sldId id="339" r:id="rId24"/>
    <p:sldId id="340" r:id="rId25"/>
    <p:sldId id="342" r:id="rId26"/>
    <p:sldId id="358" r:id="rId27"/>
    <p:sldId id="350" r:id="rId28"/>
    <p:sldId id="352" r:id="rId29"/>
    <p:sldId id="349" r:id="rId30"/>
    <p:sldId id="359" r:id="rId31"/>
    <p:sldId id="351" r:id="rId32"/>
    <p:sldId id="360" r:id="rId33"/>
    <p:sldId id="361" r:id="rId34"/>
    <p:sldId id="406" r:id="rId35"/>
    <p:sldId id="344" r:id="rId36"/>
    <p:sldId id="399" r:id="rId37"/>
    <p:sldId id="400" r:id="rId38"/>
    <p:sldId id="347" r:id="rId39"/>
    <p:sldId id="401" r:id="rId40"/>
    <p:sldId id="402" r:id="rId41"/>
    <p:sldId id="403" r:id="rId42"/>
    <p:sldId id="364" r:id="rId43"/>
    <p:sldId id="362" r:id="rId44"/>
    <p:sldId id="363" r:id="rId45"/>
    <p:sldId id="365" r:id="rId46"/>
    <p:sldId id="257" r:id="rId47"/>
    <p:sldId id="394" r:id="rId48"/>
    <p:sldId id="395" r:id="rId49"/>
    <p:sldId id="398" r:id="rId50"/>
    <p:sldId id="404" r:id="rId51"/>
    <p:sldId id="396" r:id="rId52"/>
    <p:sldId id="397" r:id="rId53"/>
    <p:sldId id="405" r:id="rId54"/>
    <p:sldId id="407" r:id="rId5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97C05"/>
    <a:srgbClr val="DDBB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67" d="100"/>
          <a:sy n="67" d="100"/>
        </p:scale>
        <p:origin x="85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B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6FC675-7828-4E3C-A283-E11C779E5DE0}" type="datetimeFigureOut">
              <a:rPr lang="es-BO" smtClean="0"/>
              <a:t>27/11/2024</a:t>
            </a:fld>
            <a:endParaRPr lang="es-B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B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B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B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AE552C-E5EF-4793-8420-2E54B2885B88}" type="slidenum">
              <a:rPr lang="es-BO" smtClean="0"/>
              <a:t>‹Nº›</a:t>
            </a:fld>
            <a:endParaRPr lang="es-BO"/>
          </a:p>
        </p:txBody>
      </p:sp>
    </p:spTree>
    <p:extLst>
      <p:ext uri="{BB962C8B-B14F-4D97-AF65-F5344CB8AC3E}">
        <p14:creationId xmlns:p14="http://schemas.microsoft.com/office/powerpoint/2010/main" val="12647738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BO" dirty="0"/>
          </a:p>
        </p:txBody>
      </p:sp>
      <p:sp>
        <p:nvSpPr>
          <p:cNvPr id="4" name="Marcador de número de diapositiva 3"/>
          <p:cNvSpPr>
            <a:spLocks noGrp="1"/>
          </p:cNvSpPr>
          <p:nvPr>
            <p:ph type="sldNum" sz="quarter" idx="5"/>
          </p:nvPr>
        </p:nvSpPr>
        <p:spPr/>
        <p:txBody>
          <a:bodyPr/>
          <a:lstStyle/>
          <a:p>
            <a:fld id="{05B9D5B2-FB27-43EB-8164-19024112619B}" type="slidenum">
              <a:rPr lang="es-BO" smtClean="0"/>
              <a:t>30</a:t>
            </a:fld>
            <a:endParaRPr lang="es-BO"/>
          </a:p>
        </p:txBody>
      </p:sp>
    </p:spTree>
    <p:extLst>
      <p:ext uri="{BB962C8B-B14F-4D97-AF65-F5344CB8AC3E}">
        <p14:creationId xmlns:p14="http://schemas.microsoft.com/office/powerpoint/2010/main" val="14378039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‹Nº›</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11/27/2024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s-ES"/>
              <a:t>Haga clic para modificar el estilo de título del patrón</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11/27/2024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‹Nº›</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a:t>Haga clic para modificar los estilos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11/27/2024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‹Nº›</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s-ES"/>
              <a:t>Haga clic para modificar el estilo de título del patrón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a:t>Haga clic para modificar los estilos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11/27/2024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‹Nº›</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s-ES"/>
              <a:t>Haga clic para modificar el estilo de título del patrón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a:t>Haga clic para modificar los estilos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11/27/2024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‹Nº›</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s-ES"/>
              <a:t>Haga clic para modificar el estilo de título del patrón</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11/27/2024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‹Nº›</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11/27/2024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11/27/2024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‹Nº›</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11/27/2024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11/27/2024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11/27/2024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11/27/2024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‹Nº›</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157"/>
            <a:ext cx="2356674"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11/27/2024</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‹Nº›</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avrconsultores.cl/" TargetMode="External"/><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s://ctlithium.com/es/about/direct-lithium-extraction/"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hyperlink" Target="https://www.epa.gov/uic/general-information-about-injection-wells"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hyperlink" Target="https://www.researchgate.net/publication/39425086_Posibilidades_de_aplicacion_de_la_inyeccion_mediante_sondeos_profundos_a_la_gestion_de_salmuera_de_rechazo_de_plantas_desaladoras_en_Espana"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www.zelandez.com/resources/recycling-brine-for-a-greener-future/" TargetMode="External"/><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hyperlink" Target="https://www.zelandez.com/resources/recycling-brine-for-a-greener-future/"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hyperlink" Target="https://www.zelandez.com/resources/recycling-brine-for-a-greener-future/"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hyperlink" Target="https://www.zelandez.com/resources/recycling-brine-for-a-greener-future/"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www.forestal.uach.cl/manejador/resources/2018moralesvariabilidad-hidroclimatica-en-el-sur-del-altiplano.pdf" TargetMode="Externa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datos.siarh.gob.bo/biblioteca/684" TargetMode="Externa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journals.plos.org/water/article?id=10.1371/journal.pwat.0000191#sec012" TargetMode="Externa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iugs-geoheritage.org/publications-dl/IUGS-SECOND-100-SITES-WEB-BOOK.pdf" TargetMode="External"/><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hyperlink" Target="https://fundacionsolon.org/2020/06/26/los-principios-de-prevencion-y-precautorio/#:~:text=El%20principio%20de%20prevenci%C3%B3n%20busca%20evitar"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www.cedib.org/" TargetMode="External"/><Relationship Id="rId2" Type="http://schemas.openxmlformats.org/officeDocument/2006/relationships/hyperlink" Target="mailto:gonzalo.mondaca@gmail.com" TargetMode="Externa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D9930D11-B25E-F051-DB79-E6613A207D59}"/>
              </a:ext>
            </a:extLst>
          </p:cNvPr>
          <p:cNvPicPr>
            <a:picLocks noChangeAspect="1"/>
          </p:cNvPicPr>
          <p:nvPr/>
        </p:nvPicPr>
        <p:blipFill>
          <a:blip r:embed="rId2"/>
          <a:stretch>
            <a:fillRect/>
          </a:stretch>
        </p:blipFill>
        <p:spPr>
          <a:xfrm>
            <a:off x="1248441" y="329000"/>
            <a:ext cx="10666667" cy="6200000"/>
          </a:xfrm>
          <a:prstGeom prst="rect">
            <a:avLst/>
          </a:prstGeom>
        </p:spPr>
      </p:pic>
    </p:spTree>
    <p:extLst>
      <p:ext uri="{BB962C8B-B14F-4D97-AF65-F5344CB8AC3E}">
        <p14:creationId xmlns:p14="http://schemas.microsoft.com/office/powerpoint/2010/main" val="26165104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D8528F-3191-D0FB-2983-726DE9F63519}"/>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E3144DA8-7E7A-675F-0AA7-C120F343F928}"/>
              </a:ext>
            </a:extLst>
          </p:cNvPr>
          <p:cNvSpPr>
            <a:spLocks noGrp="1"/>
          </p:cNvSpPr>
          <p:nvPr>
            <p:ph type="title"/>
          </p:nvPr>
        </p:nvSpPr>
        <p:spPr>
          <a:xfrm>
            <a:off x="2589212" y="446088"/>
            <a:ext cx="2254251" cy="976312"/>
          </a:xfrm>
        </p:spPr>
        <p:txBody>
          <a:bodyPr>
            <a:normAutofit fontScale="90000"/>
          </a:bodyPr>
          <a:lstStyle/>
          <a:p>
            <a:r>
              <a:rPr lang="es-MX" b="1" dirty="0"/>
              <a:t>Planificación de la prospección, 2015</a:t>
            </a:r>
            <a:endParaRPr lang="es-BO" b="1" dirty="0"/>
          </a:p>
        </p:txBody>
      </p:sp>
      <p:pic>
        <p:nvPicPr>
          <p:cNvPr id="6" name="Marcador de contenido 5">
            <a:extLst>
              <a:ext uri="{FF2B5EF4-FFF2-40B4-BE49-F238E27FC236}">
                <a16:creationId xmlns:a16="http://schemas.microsoft.com/office/drawing/2014/main" id="{73DE44C0-C3F5-89F5-E811-2E5D82149739}"/>
              </a:ext>
            </a:extLst>
          </p:cNvPr>
          <p:cNvPicPr>
            <a:picLocks noGrp="1" noChangeAspect="1"/>
          </p:cNvPicPr>
          <p:nvPr>
            <p:ph idx="1"/>
          </p:nvPr>
        </p:nvPicPr>
        <p:blipFill>
          <a:blip r:embed="rId2"/>
          <a:stretch>
            <a:fillRect/>
          </a:stretch>
        </p:blipFill>
        <p:spPr>
          <a:xfrm>
            <a:off x="5472113" y="446088"/>
            <a:ext cx="6613524" cy="6101899"/>
          </a:xfrm>
        </p:spPr>
      </p:pic>
      <p:sp>
        <p:nvSpPr>
          <p:cNvPr id="4" name="Marcador de texto 3">
            <a:extLst>
              <a:ext uri="{FF2B5EF4-FFF2-40B4-BE49-F238E27FC236}">
                <a16:creationId xmlns:a16="http://schemas.microsoft.com/office/drawing/2014/main" id="{B805884F-488D-1B92-6711-8AAF0AF0A0B4}"/>
              </a:ext>
            </a:extLst>
          </p:cNvPr>
          <p:cNvSpPr>
            <a:spLocks noGrp="1"/>
          </p:cNvSpPr>
          <p:nvPr>
            <p:ph type="body" sz="half" idx="2"/>
          </p:nvPr>
        </p:nvSpPr>
        <p:spPr>
          <a:xfrm>
            <a:off x="2589212" y="1598613"/>
            <a:ext cx="2254251" cy="4262436"/>
          </a:xfrm>
        </p:spPr>
        <p:txBody>
          <a:bodyPr/>
          <a:lstStyle/>
          <a:p>
            <a:r>
              <a:rPr lang="es-MX" sz="1800" dirty="0"/>
              <a:t>En 2015, en la memoria de la Gerencia Nacional de Recursos Evaporíticos (GNRE) de la Corporación Minera de Bolivia (COMIBOL) se publicó esta planificación para la perforación de pozos de prospección.</a:t>
            </a:r>
          </a:p>
          <a:p>
            <a:endParaRPr lang="es-MX" sz="1800" dirty="0"/>
          </a:p>
          <a:p>
            <a:endParaRPr lang="es-BO" dirty="0"/>
          </a:p>
        </p:txBody>
      </p:sp>
      <p:sp>
        <p:nvSpPr>
          <p:cNvPr id="7" name="CuadroTexto 6">
            <a:extLst>
              <a:ext uri="{FF2B5EF4-FFF2-40B4-BE49-F238E27FC236}">
                <a16:creationId xmlns:a16="http://schemas.microsoft.com/office/drawing/2014/main" id="{3276B3F4-C20F-600C-934A-35CD9269F44D}"/>
              </a:ext>
            </a:extLst>
          </p:cNvPr>
          <p:cNvSpPr txBox="1"/>
          <p:nvPr/>
        </p:nvSpPr>
        <p:spPr>
          <a:xfrm>
            <a:off x="2443163" y="6240210"/>
            <a:ext cx="3028950" cy="307777"/>
          </a:xfrm>
          <a:prstGeom prst="rect">
            <a:avLst/>
          </a:prstGeom>
          <a:noFill/>
        </p:spPr>
        <p:txBody>
          <a:bodyPr wrap="square" rtlCol="0">
            <a:spAutoFit/>
          </a:bodyPr>
          <a:lstStyle/>
          <a:p>
            <a:pPr algn="r"/>
            <a:r>
              <a:rPr lang="es-MX" sz="1400" dirty="0"/>
              <a:t>Fuente: Memoria GNRE (2015).</a:t>
            </a:r>
            <a:endParaRPr lang="es-BO" sz="1400" dirty="0"/>
          </a:p>
        </p:txBody>
      </p:sp>
      <p:sp>
        <p:nvSpPr>
          <p:cNvPr id="3" name="Elipse 2">
            <a:extLst>
              <a:ext uri="{FF2B5EF4-FFF2-40B4-BE49-F238E27FC236}">
                <a16:creationId xmlns:a16="http://schemas.microsoft.com/office/drawing/2014/main" id="{FB0C078A-BF9E-F9A3-0DFA-220EC107136D}"/>
              </a:ext>
            </a:extLst>
          </p:cNvPr>
          <p:cNvSpPr/>
          <p:nvPr/>
        </p:nvSpPr>
        <p:spPr>
          <a:xfrm>
            <a:off x="8501063" y="4657725"/>
            <a:ext cx="2443162" cy="1754188"/>
          </a:xfrm>
          <a:prstGeom prst="ellipse">
            <a:avLst/>
          </a:prstGeom>
          <a:noFill/>
          <a:ln w="4445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BO"/>
          </a:p>
        </p:txBody>
      </p:sp>
    </p:spTree>
    <p:extLst>
      <p:ext uri="{BB962C8B-B14F-4D97-AF65-F5344CB8AC3E}">
        <p14:creationId xmlns:p14="http://schemas.microsoft.com/office/powerpoint/2010/main" val="8628434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998D325-186E-5D3D-98E1-4BEB11AE20BD}"/>
              </a:ext>
            </a:extLst>
          </p:cNvPr>
          <p:cNvSpPr>
            <a:spLocks noGrp="1"/>
          </p:cNvSpPr>
          <p:nvPr>
            <p:ph type="title"/>
          </p:nvPr>
        </p:nvSpPr>
        <p:spPr>
          <a:xfrm>
            <a:off x="2589213" y="446088"/>
            <a:ext cx="2082800" cy="976312"/>
          </a:xfrm>
        </p:spPr>
        <p:txBody>
          <a:bodyPr>
            <a:normAutofit fontScale="90000"/>
          </a:bodyPr>
          <a:lstStyle/>
          <a:p>
            <a:r>
              <a:rPr lang="es-MX" b="1" dirty="0"/>
              <a:t>Los resultados de la prospección</a:t>
            </a:r>
            <a:endParaRPr lang="es-BO" b="1" dirty="0"/>
          </a:p>
        </p:txBody>
      </p:sp>
      <p:pic>
        <p:nvPicPr>
          <p:cNvPr id="6" name="Marcador de contenido 5">
            <a:extLst>
              <a:ext uri="{FF2B5EF4-FFF2-40B4-BE49-F238E27FC236}">
                <a16:creationId xmlns:a16="http://schemas.microsoft.com/office/drawing/2014/main" id="{02EABB23-64AC-01BA-80F1-AF343E779B9B}"/>
              </a:ext>
            </a:extLst>
          </p:cNvPr>
          <p:cNvPicPr>
            <a:picLocks noGrp="1" noChangeAspect="1"/>
          </p:cNvPicPr>
          <p:nvPr>
            <p:ph idx="1"/>
          </p:nvPr>
        </p:nvPicPr>
        <p:blipFill>
          <a:blip r:embed="rId2"/>
          <a:stretch>
            <a:fillRect/>
          </a:stretch>
        </p:blipFill>
        <p:spPr>
          <a:xfrm>
            <a:off x="4857750" y="614363"/>
            <a:ext cx="7338793" cy="5676587"/>
          </a:xfrm>
        </p:spPr>
      </p:pic>
      <p:sp>
        <p:nvSpPr>
          <p:cNvPr id="4" name="Marcador de texto 3">
            <a:extLst>
              <a:ext uri="{FF2B5EF4-FFF2-40B4-BE49-F238E27FC236}">
                <a16:creationId xmlns:a16="http://schemas.microsoft.com/office/drawing/2014/main" id="{30994DF4-A24B-AEEF-8237-5B00F2347C22}"/>
              </a:ext>
            </a:extLst>
          </p:cNvPr>
          <p:cNvSpPr>
            <a:spLocks noGrp="1"/>
          </p:cNvSpPr>
          <p:nvPr>
            <p:ph type="body" sz="half" idx="2"/>
          </p:nvPr>
        </p:nvSpPr>
        <p:spPr>
          <a:xfrm>
            <a:off x="2589213" y="1598613"/>
            <a:ext cx="2082800" cy="4262436"/>
          </a:xfrm>
        </p:spPr>
        <p:txBody>
          <a:bodyPr>
            <a:normAutofit/>
          </a:bodyPr>
          <a:lstStyle/>
          <a:p>
            <a:r>
              <a:rPr lang="es-MX" sz="1800" dirty="0"/>
              <a:t>Los tonos más oscuros de rojo es donde hay más litio. </a:t>
            </a:r>
          </a:p>
          <a:p>
            <a:endParaRPr lang="es-MX" sz="1800" dirty="0"/>
          </a:p>
          <a:p>
            <a:r>
              <a:rPr lang="es-MX" sz="1800" dirty="0"/>
              <a:t>La parte Sur del salar de Uyuni es la que tiene el mayor potencial para la explotación del litio.</a:t>
            </a:r>
            <a:endParaRPr lang="es-BO" sz="1800" dirty="0"/>
          </a:p>
        </p:txBody>
      </p:sp>
      <p:sp>
        <p:nvSpPr>
          <p:cNvPr id="7" name="CuadroTexto 6">
            <a:extLst>
              <a:ext uri="{FF2B5EF4-FFF2-40B4-BE49-F238E27FC236}">
                <a16:creationId xmlns:a16="http://schemas.microsoft.com/office/drawing/2014/main" id="{60BEC731-EE44-F132-B838-537D9627105C}"/>
              </a:ext>
            </a:extLst>
          </p:cNvPr>
          <p:cNvSpPr txBox="1"/>
          <p:nvPr/>
        </p:nvSpPr>
        <p:spPr>
          <a:xfrm>
            <a:off x="1943100" y="5861049"/>
            <a:ext cx="2914650" cy="307777"/>
          </a:xfrm>
          <a:prstGeom prst="rect">
            <a:avLst/>
          </a:prstGeom>
          <a:noFill/>
        </p:spPr>
        <p:txBody>
          <a:bodyPr wrap="square" rtlCol="0">
            <a:spAutoFit/>
          </a:bodyPr>
          <a:lstStyle/>
          <a:p>
            <a:pPr algn="r"/>
            <a:r>
              <a:rPr lang="es-MX" sz="1400" dirty="0"/>
              <a:t>Fuente: Memoria GNRE (2016).</a:t>
            </a:r>
            <a:endParaRPr lang="es-BO" sz="1400" dirty="0"/>
          </a:p>
        </p:txBody>
      </p:sp>
    </p:spTree>
    <p:extLst>
      <p:ext uri="{BB962C8B-B14F-4D97-AF65-F5344CB8AC3E}">
        <p14:creationId xmlns:p14="http://schemas.microsoft.com/office/powerpoint/2010/main" val="37598361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BA68EF-6D0C-30DA-3FCC-CECD1315346C}"/>
              </a:ext>
            </a:extLst>
          </p:cNvPr>
          <p:cNvSpPr>
            <a:spLocks noGrp="1"/>
          </p:cNvSpPr>
          <p:nvPr>
            <p:ph type="title"/>
          </p:nvPr>
        </p:nvSpPr>
        <p:spPr>
          <a:xfrm>
            <a:off x="2286000" y="446088"/>
            <a:ext cx="2814639" cy="976312"/>
          </a:xfrm>
        </p:spPr>
        <p:txBody>
          <a:bodyPr/>
          <a:lstStyle/>
          <a:p>
            <a:r>
              <a:rPr lang="es-MX" b="1" dirty="0"/>
              <a:t>Áreas explorada por CYTIC GOUAN</a:t>
            </a:r>
            <a:endParaRPr lang="es-BO" b="1" dirty="0"/>
          </a:p>
        </p:txBody>
      </p:sp>
      <p:pic>
        <p:nvPicPr>
          <p:cNvPr id="6" name="Marcador de contenido 5">
            <a:extLst>
              <a:ext uri="{FF2B5EF4-FFF2-40B4-BE49-F238E27FC236}">
                <a16:creationId xmlns:a16="http://schemas.microsoft.com/office/drawing/2014/main" id="{455B54A1-8F25-DE39-3EF0-09C0C5B6F9AC}"/>
              </a:ext>
            </a:extLst>
          </p:cNvPr>
          <p:cNvPicPr>
            <a:picLocks noGrp="1" noChangeAspect="1"/>
          </p:cNvPicPr>
          <p:nvPr>
            <p:ph idx="1"/>
          </p:nvPr>
        </p:nvPicPr>
        <p:blipFill>
          <a:blip r:embed="rId2"/>
          <a:stretch>
            <a:fillRect/>
          </a:stretch>
        </p:blipFill>
        <p:spPr>
          <a:xfrm>
            <a:off x="5344600" y="958289"/>
            <a:ext cx="6847400" cy="4941421"/>
          </a:xfrm>
        </p:spPr>
      </p:pic>
      <p:sp>
        <p:nvSpPr>
          <p:cNvPr id="4" name="Marcador de texto 3">
            <a:extLst>
              <a:ext uri="{FF2B5EF4-FFF2-40B4-BE49-F238E27FC236}">
                <a16:creationId xmlns:a16="http://schemas.microsoft.com/office/drawing/2014/main" id="{B1053C39-443C-F7A8-8155-1328EFF4044D}"/>
              </a:ext>
            </a:extLst>
          </p:cNvPr>
          <p:cNvSpPr>
            <a:spLocks noGrp="1"/>
          </p:cNvSpPr>
          <p:nvPr>
            <p:ph type="body" sz="half" idx="2"/>
          </p:nvPr>
        </p:nvSpPr>
        <p:spPr>
          <a:xfrm>
            <a:off x="2286000" y="1598613"/>
            <a:ext cx="2814639" cy="4262436"/>
          </a:xfrm>
        </p:spPr>
        <p:txBody>
          <a:bodyPr>
            <a:normAutofit fontScale="92500"/>
          </a:bodyPr>
          <a:lstStyle/>
          <a:p>
            <a:r>
              <a:rPr lang="es-MX" sz="1600" dirty="0"/>
              <a:t>YLB y CYTIC GOUAN ya anunciaron que están preparando un contrato para trabajar en el extremo Noreste del salar de Uyuni.</a:t>
            </a:r>
          </a:p>
          <a:p>
            <a:endParaRPr lang="es-MX" sz="1600" dirty="0"/>
          </a:p>
          <a:p>
            <a:r>
              <a:rPr lang="es-MX" sz="1600" dirty="0"/>
              <a:t>No todas las zonas con mayor potencial están siendo ocupadas. </a:t>
            </a:r>
          </a:p>
          <a:p>
            <a:endParaRPr lang="es-MX" sz="1600" dirty="0"/>
          </a:p>
          <a:p>
            <a:r>
              <a:rPr lang="es-MX" sz="1600" dirty="0"/>
              <a:t>El 26 de noviembre se ha firmado un contrato con Hong Kong CBC, pero no se sabe aún cuál será su ubicación dentro del salar.</a:t>
            </a:r>
            <a:endParaRPr lang="es-BO" sz="1600" dirty="0"/>
          </a:p>
        </p:txBody>
      </p:sp>
      <p:sp>
        <p:nvSpPr>
          <p:cNvPr id="7" name="CuadroTexto 6">
            <a:extLst>
              <a:ext uri="{FF2B5EF4-FFF2-40B4-BE49-F238E27FC236}">
                <a16:creationId xmlns:a16="http://schemas.microsoft.com/office/drawing/2014/main" id="{D43225AB-06A7-D2B8-5C81-90701F80D089}"/>
              </a:ext>
            </a:extLst>
          </p:cNvPr>
          <p:cNvSpPr txBox="1"/>
          <p:nvPr/>
        </p:nvSpPr>
        <p:spPr>
          <a:xfrm>
            <a:off x="9277350" y="6104135"/>
            <a:ext cx="2914650" cy="307777"/>
          </a:xfrm>
          <a:prstGeom prst="rect">
            <a:avLst/>
          </a:prstGeom>
          <a:noFill/>
        </p:spPr>
        <p:txBody>
          <a:bodyPr wrap="square" rtlCol="0">
            <a:spAutoFit/>
          </a:bodyPr>
          <a:lstStyle/>
          <a:p>
            <a:pPr algn="r"/>
            <a:r>
              <a:rPr lang="es-MX" sz="1400" dirty="0"/>
              <a:t>Fuente: CYTIC GOUAN (2024).</a:t>
            </a:r>
            <a:endParaRPr lang="es-BO" sz="1400" dirty="0"/>
          </a:p>
        </p:txBody>
      </p:sp>
    </p:spTree>
    <p:extLst>
      <p:ext uri="{BB962C8B-B14F-4D97-AF65-F5344CB8AC3E}">
        <p14:creationId xmlns:p14="http://schemas.microsoft.com/office/powerpoint/2010/main" val="13397227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29F479-C736-39B1-3CFD-F611DAB7DFF2}"/>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8DA8380C-005A-CC0C-1A47-3E2980D07D89}"/>
              </a:ext>
            </a:extLst>
          </p:cNvPr>
          <p:cNvSpPr>
            <a:spLocks noGrp="1"/>
          </p:cNvSpPr>
          <p:nvPr>
            <p:ph type="title"/>
          </p:nvPr>
        </p:nvSpPr>
        <p:spPr>
          <a:xfrm>
            <a:off x="2286000" y="446088"/>
            <a:ext cx="2814639" cy="976312"/>
          </a:xfrm>
        </p:spPr>
        <p:txBody>
          <a:bodyPr/>
          <a:lstStyle/>
          <a:p>
            <a:r>
              <a:rPr lang="es-MX" b="1" dirty="0"/>
              <a:t>Áreas explorada por CYTIC GOUAN</a:t>
            </a:r>
            <a:endParaRPr lang="es-BO" b="1" dirty="0"/>
          </a:p>
        </p:txBody>
      </p:sp>
      <p:pic>
        <p:nvPicPr>
          <p:cNvPr id="6" name="Marcador de contenido 5">
            <a:extLst>
              <a:ext uri="{FF2B5EF4-FFF2-40B4-BE49-F238E27FC236}">
                <a16:creationId xmlns:a16="http://schemas.microsoft.com/office/drawing/2014/main" id="{F34CEAAD-7F81-16EF-C829-442F8BAF2503}"/>
              </a:ext>
            </a:extLst>
          </p:cNvPr>
          <p:cNvPicPr>
            <a:picLocks noGrp="1" noChangeAspect="1"/>
          </p:cNvPicPr>
          <p:nvPr>
            <p:ph idx="1"/>
          </p:nvPr>
        </p:nvPicPr>
        <p:blipFill>
          <a:blip r:embed="rId2"/>
          <a:stretch>
            <a:fillRect/>
          </a:stretch>
        </p:blipFill>
        <p:spPr>
          <a:xfrm>
            <a:off x="5344600" y="958289"/>
            <a:ext cx="6847400" cy="4941421"/>
          </a:xfrm>
        </p:spPr>
      </p:pic>
      <p:sp>
        <p:nvSpPr>
          <p:cNvPr id="4" name="Marcador de texto 3">
            <a:extLst>
              <a:ext uri="{FF2B5EF4-FFF2-40B4-BE49-F238E27FC236}">
                <a16:creationId xmlns:a16="http://schemas.microsoft.com/office/drawing/2014/main" id="{A756E675-D2ED-371E-FA02-45E76FB91A06}"/>
              </a:ext>
            </a:extLst>
          </p:cNvPr>
          <p:cNvSpPr>
            <a:spLocks noGrp="1"/>
          </p:cNvSpPr>
          <p:nvPr>
            <p:ph type="body" sz="half" idx="2"/>
          </p:nvPr>
        </p:nvSpPr>
        <p:spPr>
          <a:xfrm>
            <a:off x="2286000" y="1598613"/>
            <a:ext cx="2814639" cy="4262436"/>
          </a:xfrm>
        </p:spPr>
        <p:txBody>
          <a:bodyPr>
            <a:normAutofit fontScale="92500"/>
          </a:bodyPr>
          <a:lstStyle/>
          <a:p>
            <a:r>
              <a:rPr lang="es-MX" sz="1600" dirty="0"/>
              <a:t>YLB y CYTIC GOUAN ya anunciaron que están preparando un contrato para trabajar en el extremo Noreste del salar de Uyuni.</a:t>
            </a:r>
          </a:p>
          <a:p>
            <a:endParaRPr lang="es-MX" sz="1600" dirty="0"/>
          </a:p>
          <a:p>
            <a:r>
              <a:rPr lang="es-MX" sz="1600" dirty="0"/>
              <a:t>No todas las zonas con mayor potencial están siendo ocupadas. </a:t>
            </a:r>
          </a:p>
          <a:p>
            <a:endParaRPr lang="es-MX" sz="1600" dirty="0"/>
          </a:p>
          <a:p>
            <a:r>
              <a:rPr lang="es-MX" sz="1600" dirty="0"/>
              <a:t>El 26 de noviembre se ha firmado un contrato con Hong Kong CBC, pero no se sabe aún cuál será su ubicación dentro del salar.</a:t>
            </a:r>
            <a:endParaRPr lang="es-BO" sz="1600" dirty="0"/>
          </a:p>
        </p:txBody>
      </p:sp>
      <p:sp>
        <p:nvSpPr>
          <p:cNvPr id="7" name="CuadroTexto 6">
            <a:extLst>
              <a:ext uri="{FF2B5EF4-FFF2-40B4-BE49-F238E27FC236}">
                <a16:creationId xmlns:a16="http://schemas.microsoft.com/office/drawing/2014/main" id="{3AD1B381-3E72-B278-0119-25BC979A9307}"/>
              </a:ext>
            </a:extLst>
          </p:cNvPr>
          <p:cNvSpPr txBox="1"/>
          <p:nvPr/>
        </p:nvSpPr>
        <p:spPr>
          <a:xfrm>
            <a:off x="9277350" y="6104135"/>
            <a:ext cx="2914650" cy="307777"/>
          </a:xfrm>
          <a:prstGeom prst="rect">
            <a:avLst/>
          </a:prstGeom>
          <a:noFill/>
        </p:spPr>
        <p:txBody>
          <a:bodyPr wrap="square" rtlCol="0">
            <a:spAutoFit/>
          </a:bodyPr>
          <a:lstStyle/>
          <a:p>
            <a:pPr algn="r"/>
            <a:r>
              <a:rPr lang="es-MX" sz="1400" dirty="0"/>
              <a:t>Fuente: CYTIC GOUAN (2024).</a:t>
            </a:r>
            <a:endParaRPr lang="es-BO" sz="1400" dirty="0"/>
          </a:p>
        </p:txBody>
      </p:sp>
      <p:sp>
        <p:nvSpPr>
          <p:cNvPr id="3" name="Elipse 2">
            <a:extLst>
              <a:ext uri="{FF2B5EF4-FFF2-40B4-BE49-F238E27FC236}">
                <a16:creationId xmlns:a16="http://schemas.microsoft.com/office/drawing/2014/main" id="{26FF1F33-EB2C-CFF8-B505-2659F88A7C8D}"/>
              </a:ext>
            </a:extLst>
          </p:cNvPr>
          <p:cNvSpPr/>
          <p:nvPr/>
        </p:nvSpPr>
        <p:spPr>
          <a:xfrm>
            <a:off x="9101137" y="4086225"/>
            <a:ext cx="2085975" cy="1774825"/>
          </a:xfrm>
          <a:prstGeom prst="ellipse">
            <a:avLst/>
          </a:prstGeom>
          <a:noFill/>
          <a:ln w="4445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5" name="Elipse 4">
            <a:extLst>
              <a:ext uri="{FF2B5EF4-FFF2-40B4-BE49-F238E27FC236}">
                <a16:creationId xmlns:a16="http://schemas.microsoft.com/office/drawing/2014/main" id="{7CCAD482-0D63-7906-057E-C7586DAD9067}"/>
              </a:ext>
            </a:extLst>
          </p:cNvPr>
          <p:cNvSpPr/>
          <p:nvPr/>
        </p:nvSpPr>
        <p:spPr>
          <a:xfrm rot="16569688">
            <a:off x="9058963" y="1511544"/>
            <a:ext cx="2359318" cy="2162700"/>
          </a:xfrm>
          <a:prstGeom prst="ellipse">
            <a:avLst/>
          </a:prstGeom>
          <a:noFill/>
          <a:ln w="44450">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BO"/>
          </a:p>
        </p:txBody>
      </p:sp>
    </p:spTree>
    <p:extLst>
      <p:ext uri="{BB962C8B-B14F-4D97-AF65-F5344CB8AC3E}">
        <p14:creationId xmlns:p14="http://schemas.microsoft.com/office/powerpoint/2010/main" val="33260423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BB18E94-C2C0-3A95-A1B3-0823D0C5006B}"/>
              </a:ext>
            </a:extLst>
          </p:cNvPr>
          <p:cNvSpPr>
            <a:spLocks noGrp="1"/>
          </p:cNvSpPr>
          <p:nvPr>
            <p:ph type="title"/>
          </p:nvPr>
        </p:nvSpPr>
        <p:spPr>
          <a:xfrm>
            <a:off x="2589214" y="446088"/>
            <a:ext cx="2282824" cy="976312"/>
          </a:xfrm>
        </p:spPr>
        <p:txBody>
          <a:bodyPr>
            <a:normAutofit fontScale="90000"/>
          </a:bodyPr>
          <a:lstStyle/>
          <a:p>
            <a:r>
              <a:rPr lang="es-MX" b="1" dirty="0"/>
              <a:t>Prospección en el salar de </a:t>
            </a:r>
            <a:r>
              <a:rPr lang="es-MX" b="1" dirty="0" err="1"/>
              <a:t>Coipasa</a:t>
            </a:r>
            <a:r>
              <a:rPr lang="es-MX" b="1" dirty="0"/>
              <a:t> - Oruro</a:t>
            </a:r>
            <a:endParaRPr lang="es-BO" b="1" dirty="0"/>
          </a:p>
        </p:txBody>
      </p:sp>
      <p:pic>
        <p:nvPicPr>
          <p:cNvPr id="6" name="Marcador de contenido 5">
            <a:extLst>
              <a:ext uri="{FF2B5EF4-FFF2-40B4-BE49-F238E27FC236}">
                <a16:creationId xmlns:a16="http://schemas.microsoft.com/office/drawing/2014/main" id="{75373C7D-6810-1C6D-A4E6-92988EF25214}"/>
              </a:ext>
            </a:extLst>
          </p:cNvPr>
          <p:cNvPicPr>
            <a:picLocks noGrp="1" noChangeAspect="1"/>
          </p:cNvPicPr>
          <p:nvPr>
            <p:ph idx="1"/>
          </p:nvPr>
        </p:nvPicPr>
        <p:blipFill>
          <a:blip r:embed="rId2"/>
          <a:stretch>
            <a:fillRect/>
          </a:stretch>
        </p:blipFill>
        <p:spPr>
          <a:xfrm>
            <a:off x="5078263" y="1052577"/>
            <a:ext cx="7113737" cy="4752846"/>
          </a:xfrm>
        </p:spPr>
      </p:pic>
      <p:sp>
        <p:nvSpPr>
          <p:cNvPr id="4" name="Marcador de texto 3">
            <a:extLst>
              <a:ext uri="{FF2B5EF4-FFF2-40B4-BE49-F238E27FC236}">
                <a16:creationId xmlns:a16="http://schemas.microsoft.com/office/drawing/2014/main" id="{815702AC-1DBF-6C4C-F50C-3DAB09766E1D}"/>
              </a:ext>
            </a:extLst>
          </p:cNvPr>
          <p:cNvSpPr>
            <a:spLocks noGrp="1"/>
          </p:cNvSpPr>
          <p:nvPr>
            <p:ph type="body" sz="half" idx="2"/>
          </p:nvPr>
        </p:nvSpPr>
        <p:spPr>
          <a:xfrm>
            <a:off x="2589213" y="1598613"/>
            <a:ext cx="2282824" cy="3187700"/>
          </a:xfrm>
        </p:spPr>
        <p:txBody>
          <a:bodyPr>
            <a:normAutofit/>
          </a:bodyPr>
          <a:lstStyle/>
          <a:p>
            <a:r>
              <a:rPr lang="es-MX" sz="1800" dirty="0"/>
              <a:t>Se perforaron 25 pozos y se tomaron 612 muestras para ver dónde está el litio.</a:t>
            </a:r>
            <a:endParaRPr lang="es-BO" sz="1800" dirty="0"/>
          </a:p>
        </p:txBody>
      </p:sp>
      <p:sp>
        <p:nvSpPr>
          <p:cNvPr id="7" name="CuadroTexto 6">
            <a:extLst>
              <a:ext uri="{FF2B5EF4-FFF2-40B4-BE49-F238E27FC236}">
                <a16:creationId xmlns:a16="http://schemas.microsoft.com/office/drawing/2014/main" id="{C1F409AA-4EC6-2CA2-1CFB-93D891288362}"/>
              </a:ext>
            </a:extLst>
          </p:cNvPr>
          <p:cNvSpPr txBox="1"/>
          <p:nvPr/>
        </p:nvSpPr>
        <p:spPr>
          <a:xfrm>
            <a:off x="1957387" y="5497646"/>
            <a:ext cx="2914650" cy="307777"/>
          </a:xfrm>
          <a:prstGeom prst="rect">
            <a:avLst/>
          </a:prstGeom>
          <a:noFill/>
        </p:spPr>
        <p:txBody>
          <a:bodyPr wrap="square" rtlCol="0">
            <a:spAutoFit/>
          </a:bodyPr>
          <a:lstStyle/>
          <a:p>
            <a:pPr algn="r"/>
            <a:r>
              <a:rPr lang="es-MX" sz="1400" dirty="0"/>
              <a:t>Fuente: Memoria GNRE (2016).</a:t>
            </a:r>
            <a:endParaRPr lang="es-BO" sz="1400" dirty="0"/>
          </a:p>
        </p:txBody>
      </p:sp>
    </p:spTree>
    <p:extLst>
      <p:ext uri="{BB962C8B-B14F-4D97-AF65-F5344CB8AC3E}">
        <p14:creationId xmlns:p14="http://schemas.microsoft.com/office/powerpoint/2010/main" val="15311962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6542B2-6231-D5BC-FF59-B96F8926FC4B}"/>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441A4BAE-D43C-5A2B-8A7E-207EB49AE3CA}"/>
              </a:ext>
            </a:extLst>
          </p:cNvPr>
          <p:cNvSpPr>
            <a:spLocks noGrp="1"/>
          </p:cNvSpPr>
          <p:nvPr>
            <p:ph type="title"/>
          </p:nvPr>
        </p:nvSpPr>
        <p:spPr>
          <a:xfrm>
            <a:off x="2589214" y="446088"/>
            <a:ext cx="2282824" cy="976312"/>
          </a:xfrm>
        </p:spPr>
        <p:txBody>
          <a:bodyPr>
            <a:normAutofit fontScale="90000"/>
          </a:bodyPr>
          <a:lstStyle/>
          <a:p>
            <a:r>
              <a:rPr lang="es-MX" b="1" dirty="0"/>
              <a:t>Prospección en el salar de </a:t>
            </a:r>
            <a:r>
              <a:rPr lang="es-MX" b="1" dirty="0" err="1"/>
              <a:t>Coipasa</a:t>
            </a:r>
            <a:r>
              <a:rPr lang="es-MX" b="1" dirty="0"/>
              <a:t> - Oruro</a:t>
            </a:r>
            <a:endParaRPr lang="es-BO" b="1" dirty="0"/>
          </a:p>
        </p:txBody>
      </p:sp>
      <p:pic>
        <p:nvPicPr>
          <p:cNvPr id="6" name="Marcador de contenido 5">
            <a:extLst>
              <a:ext uri="{FF2B5EF4-FFF2-40B4-BE49-F238E27FC236}">
                <a16:creationId xmlns:a16="http://schemas.microsoft.com/office/drawing/2014/main" id="{2F811EFB-1438-3830-1C29-CF93CCF18925}"/>
              </a:ext>
            </a:extLst>
          </p:cNvPr>
          <p:cNvPicPr>
            <a:picLocks noGrp="1" noChangeAspect="1"/>
          </p:cNvPicPr>
          <p:nvPr>
            <p:ph idx="1"/>
          </p:nvPr>
        </p:nvPicPr>
        <p:blipFill>
          <a:blip r:embed="rId2"/>
          <a:stretch>
            <a:fillRect/>
          </a:stretch>
        </p:blipFill>
        <p:spPr>
          <a:xfrm>
            <a:off x="5078263" y="1052577"/>
            <a:ext cx="7113737" cy="4752846"/>
          </a:xfrm>
        </p:spPr>
      </p:pic>
      <p:sp>
        <p:nvSpPr>
          <p:cNvPr id="4" name="Marcador de texto 3">
            <a:extLst>
              <a:ext uri="{FF2B5EF4-FFF2-40B4-BE49-F238E27FC236}">
                <a16:creationId xmlns:a16="http://schemas.microsoft.com/office/drawing/2014/main" id="{D1A61E8B-1146-224E-A72A-EA88B3876FC2}"/>
              </a:ext>
            </a:extLst>
          </p:cNvPr>
          <p:cNvSpPr>
            <a:spLocks noGrp="1"/>
          </p:cNvSpPr>
          <p:nvPr>
            <p:ph type="body" sz="half" idx="2"/>
          </p:nvPr>
        </p:nvSpPr>
        <p:spPr>
          <a:xfrm>
            <a:off x="2589213" y="1598613"/>
            <a:ext cx="2282824" cy="3187700"/>
          </a:xfrm>
        </p:spPr>
        <p:txBody>
          <a:bodyPr>
            <a:normAutofit/>
          </a:bodyPr>
          <a:lstStyle/>
          <a:p>
            <a:r>
              <a:rPr lang="es-MX" sz="1800" dirty="0"/>
              <a:t>Se perforaron 25 pozos y se tomaron 612 muestras para ver dónde está el litio.</a:t>
            </a:r>
            <a:endParaRPr lang="es-BO" sz="1800" dirty="0"/>
          </a:p>
        </p:txBody>
      </p:sp>
      <p:sp>
        <p:nvSpPr>
          <p:cNvPr id="7" name="CuadroTexto 6">
            <a:extLst>
              <a:ext uri="{FF2B5EF4-FFF2-40B4-BE49-F238E27FC236}">
                <a16:creationId xmlns:a16="http://schemas.microsoft.com/office/drawing/2014/main" id="{2D18EDC2-7A9D-639F-7226-87F2FAA2429E}"/>
              </a:ext>
            </a:extLst>
          </p:cNvPr>
          <p:cNvSpPr txBox="1"/>
          <p:nvPr/>
        </p:nvSpPr>
        <p:spPr>
          <a:xfrm>
            <a:off x="1957387" y="5497646"/>
            <a:ext cx="2914650" cy="307777"/>
          </a:xfrm>
          <a:prstGeom prst="rect">
            <a:avLst/>
          </a:prstGeom>
          <a:noFill/>
        </p:spPr>
        <p:txBody>
          <a:bodyPr wrap="square" rtlCol="0">
            <a:spAutoFit/>
          </a:bodyPr>
          <a:lstStyle/>
          <a:p>
            <a:pPr algn="r"/>
            <a:r>
              <a:rPr lang="es-MX" sz="1400" dirty="0"/>
              <a:t>Fuente: Memoria GNRE (2016).</a:t>
            </a:r>
            <a:endParaRPr lang="es-BO" sz="1400" dirty="0"/>
          </a:p>
        </p:txBody>
      </p:sp>
      <p:sp>
        <p:nvSpPr>
          <p:cNvPr id="3" name="Elipse 2">
            <a:extLst>
              <a:ext uri="{FF2B5EF4-FFF2-40B4-BE49-F238E27FC236}">
                <a16:creationId xmlns:a16="http://schemas.microsoft.com/office/drawing/2014/main" id="{338DBAD8-BA65-3283-3B19-44F0E0C1D8F4}"/>
              </a:ext>
            </a:extLst>
          </p:cNvPr>
          <p:cNvSpPr/>
          <p:nvPr/>
        </p:nvSpPr>
        <p:spPr>
          <a:xfrm>
            <a:off x="9286874" y="2986088"/>
            <a:ext cx="2243139" cy="2281237"/>
          </a:xfrm>
          <a:prstGeom prst="ellipse">
            <a:avLst/>
          </a:prstGeom>
          <a:noFill/>
          <a:ln w="4445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BO"/>
          </a:p>
        </p:txBody>
      </p:sp>
    </p:spTree>
    <p:extLst>
      <p:ext uri="{BB962C8B-B14F-4D97-AF65-F5344CB8AC3E}">
        <p14:creationId xmlns:p14="http://schemas.microsoft.com/office/powerpoint/2010/main" val="40459180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29FEB8-CEE0-F4BD-19E0-4C44443747C4}"/>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70FA0A3E-7271-89BC-F998-A1B1916BAC13}"/>
              </a:ext>
            </a:extLst>
          </p:cNvPr>
          <p:cNvSpPr>
            <a:spLocks noGrp="1"/>
          </p:cNvSpPr>
          <p:nvPr>
            <p:ph type="title"/>
          </p:nvPr>
        </p:nvSpPr>
        <p:spPr>
          <a:xfrm>
            <a:off x="2386013" y="446088"/>
            <a:ext cx="2486025" cy="976312"/>
          </a:xfrm>
        </p:spPr>
        <p:txBody>
          <a:bodyPr>
            <a:normAutofit fontScale="90000"/>
          </a:bodyPr>
          <a:lstStyle/>
          <a:p>
            <a:r>
              <a:rPr lang="es-MX" b="1" dirty="0"/>
              <a:t>Resultados en el salar de </a:t>
            </a:r>
            <a:r>
              <a:rPr lang="es-MX" b="1" dirty="0" err="1"/>
              <a:t>Coipasa</a:t>
            </a:r>
            <a:r>
              <a:rPr lang="es-MX" b="1" dirty="0"/>
              <a:t> - Oruro</a:t>
            </a:r>
            <a:endParaRPr lang="es-BO" b="1" dirty="0"/>
          </a:p>
        </p:txBody>
      </p:sp>
      <p:sp>
        <p:nvSpPr>
          <p:cNvPr id="4" name="Marcador de texto 3">
            <a:extLst>
              <a:ext uri="{FF2B5EF4-FFF2-40B4-BE49-F238E27FC236}">
                <a16:creationId xmlns:a16="http://schemas.microsoft.com/office/drawing/2014/main" id="{BA83F854-23B9-9C09-162F-0E7B0BECD2E2}"/>
              </a:ext>
            </a:extLst>
          </p:cNvPr>
          <p:cNvSpPr>
            <a:spLocks noGrp="1"/>
          </p:cNvSpPr>
          <p:nvPr>
            <p:ph type="body" sz="half" idx="2"/>
          </p:nvPr>
        </p:nvSpPr>
        <p:spPr>
          <a:xfrm>
            <a:off x="2386013" y="1598613"/>
            <a:ext cx="2486024" cy="3187700"/>
          </a:xfrm>
        </p:spPr>
        <p:txBody>
          <a:bodyPr>
            <a:normAutofit/>
          </a:bodyPr>
          <a:lstStyle/>
          <a:p>
            <a:r>
              <a:rPr lang="es-MX" sz="1800" dirty="0"/>
              <a:t>Se perforaron 25 pozos y se tomaron 612 muestras para ver dónde está el litio.</a:t>
            </a:r>
            <a:endParaRPr lang="es-BO" sz="1800" dirty="0"/>
          </a:p>
        </p:txBody>
      </p:sp>
      <p:sp>
        <p:nvSpPr>
          <p:cNvPr id="7" name="CuadroTexto 6">
            <a:extLst>
              <a:ext uri="{FF2B5EF4-FFF2-40B4-BE49-F238E27FC236}">
                <a16:creationId xmlns:a16="http://schemas.microsoft.com/office/drawing/2014/main" id="{B479D25E-7EA1-FCAF-5F66-A4DA9458C709}"/>
              </a:ext>
            </a:extLst>
          </p:cNvPr>
          <p:cNvSpPr txBox="1"/>
          <p:nvPr/>
        </p:nvSpPr>
        <p:spPr>
          <a:xfrm>
            <a:off x="1957387" y="5887085"/>
            <a:ext cx="2914650" cy="307777"/>
          </a:xfrm>
          <a:prstGeom prst="rect">
            <a:avLst/>
          </a:prstGeom>
          <a:noFill/>
        </p:spPr>
        <p:txBody>
          <a:bodyPr wrap="square" rtlCol="0">
            <a:spAutoFit/>
          </a:bodyPr>
          <a:lstStyle/>
          <a:p>
            <a:pPr algn="r"/>
            <a:r>
              <a:rPr lang="es-MX" sz="1400" dirty="0"/>
              <a:t>Fuente: Memoria GNRE (2016).</a:t>
            </a:r>
            <a:endParaRPr lang="es-BO" sz="1400" dirty="0"/>
          </a:p>
        </p:txBody>
      </p:sp>
      <p:pic>
        <p:nvPicPr>
          <p:cNvPr id="9" name="Marcador de contenido 8">
            <a:extLst>
              <a:ext uri="{FF2B5EF4-FFF2-40B4-BE49-F238E27FC236}">
                <a16:creationId xmlns:a16="http://schemas.microsoft.com/office/drawing/2014/main" id="{9AA88062-D1EF-2487-0A36-8065FA1CB002}"/>
              </a:ext>
            </a:extLst>
          </p:cNvPr>
          <p:cNvPicPr>
            <a:picLocks noGrp="1" noChangeAspect="1"/>
          </p:cNvPicPr>
          <p:nvPr>
            <p:ph idx="1"/>
          </p:nvPr>
        </p:nvPicPr>
        <p:blipFill>
          <a:blip r:embed="rId2"/>
          <a:stretch>
            <a:fillRect/>
          </a:stretch>
        </p:blipFill>
        <p:spPr>
          <a:xfrm>
            <a:off x="5043488" y="663138"/>
            <a:ext cx="7148512" cy="5531724"/>
          </a:xfrm>
        </p:spPr>
      </p:pic>
    </p:spTree>
    <p:extLst>
      <p:ext uri="{BB962C8B-B14F-4D97-AF65-F5344CB8AC3E}">
        <p14:creationId xmlns:p14="http://schemas.microsoft.com/office/powerpoint/2010/main" val="26484026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69C300-F33D-6C8A-3325-178E6E638F9D}"/>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06EC50A4-C976-A142-DC79-12AB141A51F7}"/>
              </a:ext>
            </a:extLst>
          </p:cNvPr>
          <p:cNvSpPr>
            <a:spLocks noGrp="1"/>
          </p:cNvSpPr>
          <p:nvPr>
            <p:ph type="title"/>
          </p:nvPr>
        </p:nvSpPr>
        <p:spPr/>
        <p:txBody>
          <a:bodyPr/>
          <a:lstStyle/>
          <a:p>
            <a:r>
              <a:rPr lang="es-MX" dirty="0"/>
              <a:t>Recursos y reservas</a:t>
            </a:r>
            <a:endParaRPr lang="es-BO" dirty="0"/>
          </a:p>
        </p:txBody>
      </p:sp>
      <p:sp>
        <p:nvSpPr>
          <p:cNvPr id="3" name="Marcador de texto 2">
            <a:extLst>
              <a:ext uri="{FF2B5EF4-FFF2-40B4-BE49-F238E27FC236}">
                <a16:creationId xmlns:a16="http://schemas.microsoft.com/office/drawing/2014/main" id="{118D6395-A585-0918-E7C3-2AC7768FE58D}"/>
              </a:ext>
            </a:extLst>
          </p:cNvPr>
          <p:cNvSpPr>
            <a:spLocks noGrp="1"/>
          </p:cNvSpPr>
          <p:nvPr>
            <p:ph type="body" idx="1"/>
          </p:nvPr>
        </p:nvSpPr>
        <p:spPr/>
        <p:txBody>
          <a:bodyPr/>
          <a:lstStyle/>
          <a:p>
            <a:r>
              <a:rPr lang="es-MX" b="1" dirty="0"/>
              <a:t>Sin investigación y capacidades propias la dependencia crece</a:t>
            </a:r>
            <a:endParaRPr lang="es-BO" b="1" dirty="0"/>
          </a:p>
        </p:txBody>
      </p:sp>
    </p:spTree>
    <p:extLst>
      <p:ext uri="{BB962C8B-B14F-4D97-AF65-F5344CB8AC3E}">
        <p14:creationId xmlns:p14="http://schemas.microsoft.com/office/powerpoint/2010/main" val="21351583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F93CDEF2-1244-F66C-38EC-082F609110EC}"/>
              </a:ext>
            </a:extLst>
          </p:cNvPr>
          <p:cNvSpPr>
            <a:spLocks noGrp="1"/>
          </p:cNvSpPr>
          <p:nvPr>
            <p:ph type="title"/>
          </p:nvPr>
        </p:nvSpPr>
        <p:spPr>
          <a:xfrm>
            <a:off x="2591069" y="405258"/>
            <a:ext cx="8911687" cy="1280890"/>
          </a:xfrm>
        </p:spPr>
        <p:txBody>
          <a:bodyPr/>
          <a:lstStyle/>
          <a:p>
            <a:r>
              <a:rPr lang="es-MX" b="1" dirty="0"/>
              <a:t>El extremo Sur del salar de Uyuni</a:t>
            </a:r>
            <a:br>
              <a:rPr lang="es-MX" dirty="0"/>
            </a:br>
            <a:r>
              <a:rPr lang="es-MX" dirty="0"/>
              <a:t>Recursos minerales </a:t>
            </a:r>
            <a:r>
              <a:rPr lang="es-MX" u="sng" dirty="0"/>
              <a:t>estimados</a:t>
            </a:r>
            <a:endParaRPr lang="es-BO" u="sng" dirty="0"/>
          </a:p>
        </p:txBody>
      </p:sp>
      <p:pic>
        <p:nvPicPr>
          <p:cNvPr id="8" name="Marcador de contenido 7">
            <a:extLst>
              <a:ext uri="{FF2B5EF4-FFF2-40B4-BE49-F238E27FC236}">
                <a16:creationId xmlns:a16="http://schemas.microsoft.com/office/drawing/2014/main" id="{536EFD52-72E4-52CF-A539-CC151915BDC9}"/>
              </a:ext>
            </a:extLst>
          </p:cNvPr>
          <p:cNvPicPr>
            <a:picLocks noGrp="1" noChangeAspect="1"/>
          </p:cNvPicPr>
          <p:nvPr>
            <p:ph idx="1"/>
          </p:nvPr>
        </p:nvPicPr>
        <p:blipFill>
          <a:blip r:embed="rId2"/>
          <a:stretch>
            <a:fillRect/>
          </a:stretch>
        </p:blipFill>
        <p:spPr>
          <a:xfrm>
            <a:off x="2714087" y="1686148"/>
            <a:ext cx="8665651" cy="4673154"/>
          </a:xfrm>
        </p:spPr>
      </p:pic>
      <p:sp>
        <p:nvSpPr>
          <p:cNvPr id="9" name="CuadroTexto 8">
            <a:extLst>
              <a:ext uri="{FF2B5EF4-FFF2-40B4-BE49-F238E27FC236}">
                <a16:creationId xmlns:a16="http://schemas.microsoft.com/office/drawing/2014/main" id="{543C5C34-926C-9719-5E41-CB9A329AF5C8}"/>
              </a:ext>
            </a:extLst>
          </p:cNvPr>
          <p:cNvSpPr txBox="1"/>
          <p:nvPr/>
        </p:nvSpPr>
        <p:spPr>
          <a:xfrm>
            <a:off x="8588106" y="6452742"/>
            <a:ext cx="2914650" cy="307777"/>
          </a:xfrm>
          <a:prstGeom prst="rect">
            <a:avLst/>
          </a:prstGeom>
          <a:noFill/>
        </p:spPr>
        <p:txBody>
          <a:bodyPr wrap="square" rtlCol="0">
            <a:spAutoFit/>
          </a:bodyPr>
          <a:lstStyle/>
          <a:p>
            <a:pPr algn="r"/>
            <a:r>
              <a:rPr lang="es-MX" sz="1400" dirty="0"/>
              <a:t>Fuente: Memoria GNRE (2018).</a:t>
            </a:r>
            <a:endParaRPr lang="es-BO" sz="1400" dirty="0"/>
          </a:p>
        </p:txBody>
      </p:sp>
    </p:spTree>
    <p:extLst>
      <p:ext uri="{BB962C8B-B14F-4D97-AF65-F5344CB8AC3E}">
        <p14:creationId xmlns:p14="http://schemas.microsoft.com/office/powerpoint/2010/main" val="38842161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E24E9A64-FE86-09BE-1BA3-B23435CD7AD5}"/>
              </a:ext>
            </a:extLst>
          </p:cNvPr>
          <p:cNvSpPr>
            <a:spLocks noGrp="1"/>
          </p:cNvSpPr>
          <p:nvPr>
            <p:ph type="title"/>
          </p:nvPr>
        </p:nvSpPr>
        <p:spPr/>
        <p:txBody>
          <a:bodyPr/>
          <a:lstStyle/>
          <a:p>
            <a:r>
              <a:rPr lang="es-MX" dirty="0"/>
              <a:t>Categoría del recurso mineral</a:t>
            </a:r>
            <a:endParaRPr lang="es-BO" dirty="0"/>
          </a:p>
        </p:txBody>
      </p:sp>
      <p:pic>
        <p:nvPicPr>
          <p:cNvPr id="8" name="Marcador de contenido 7">
            <a:extLst>
              <a:ext uri="{FF2B5EF4-FFF2-40B4-BE49-F238E27FC236}">
                <a16:creationId xmlns:a16="http://schemas.microsoft.com/office/drawing/2014/main" id="{7D6F8A4C-1563-61BE-79F4-46D40CE60840}"/>
              </a:ext>
            </a:extLst>
          </p:cNvPr>
          <p:cNvPicPr>
            <a:picLocks noGrp="1" noChangeAspect="1"/>
          </p:cNvPicPr>
          <p:nvPr>
            <p:ph sz="half" idx="1"/>
          </p:nvPr>
        </p:nvPicPr>
        <p:blipFill>
          <a:blip r:embed="rId2"/>
          <a:stretch>
            <a:fillRect/>
          </a:stretch>
        </p:blipFill>
        <p:spPr>
          <a:xfrm>
            <a:off x="2462286" y="2126222"/>
            <a:ext cx="4548566" cy="3777622"/>
          </a:xfrm>
        </p:spPr>
      </p:pic>
      <p:sp>
        <p:nvSpPr>
          <p:cNvPr id="6" name="Marcador de contenido 5">
            <a:extLst>
              <a:ext uri="{FF2B5EF4-FFF2-40B4-BE49-F238E27FC236}">
                <a16:creationId xmlns:a16="http://schemas.microsoft.com/office/drawing/2014/main" id="{2394998B-42E6-4411-BD25-8FD7E7DB8A2A}"/>
              </a:ext>
            </a:extLst>
          </p:cNvPr>
          <p:cNvSpPr>
            <a:spLocks noGrp="1"/>
          </p:cNvSpPr>
          <p:nvPr>
            <p:ph sz="half" idx="2"/>
          </p:nvPr>
        </p:nvSpPr>
        <p:spPr/>
        <p:txBody>
          <a:bodyPr>
            <a:normAutofit/>
          </a:bodyPr>
          <a:lstStyle/>
          <a:p>
            <a:r>
              <a:rPr lang="es-MX" sz="2800" b="1" dirty="0">
                <a:solidFill>
                  <a:schemeClr val="accent2">
                    <a:lumMod val="75000"/>
                  </a:schemeClr>
                </a:solidFill>
              </a:rPr>
              <a:t>Total: 21.081.657</a:t>
            </a:r>
          </a:p>
          <a:p>
            <a:r>
              <a:rPr lang="es-MX" sz="2000" b="1" dirty="0">
                <a:solidFill>
                  <a:schemeClr val="tx1"/>
                </a:solidFill>
              </a:rPr>
              <a:t>Medidos. </a:t>
            </a:r>
            <a:r>
              <a:rPr lang="es-MX" sz="2000" dirty="0">
                <a:solidFill>
                  <a:schemeClr val="tx1"/>
                </a:solidFill>
              </a:rPr>
              <a:t>Evidencia altamente confiable.</a:t>
            </a:r>
          </a:p>
          <a:p>
            <a:endParaRPr lang="es-MX" sz="2000" b="1" dirty="0">
              <a:solidFill>
                <a:schemeClr val="tx1"/>
              </a:solidFill>
            </a:endParaRPr>
          </a:p>
          <a:p>
            <a:r>
              <a:rPr lang="es-MX" sz="2000" b="1" dirty="0">
                <a:solidFill>
                  <a:schemeClr val="tx1"/>
                </a:solidFill>
              </a:rPr>
              <a:t>Indicados. </a:t>
            </a:r>
            <a:r>
              <a:rPr lang="es-MX" sz="2000" dirty="0">
                <a:solidFill>
                  <a:schemeClr val="tx1"/>
                </a:solidFill>
              </a:rPr>
              <a:t>Evidencia científica adecuada.</a:t>
            </a:r>
            <a:endParaRPr lang="es-MX" sz="2000" b="1" dirty="0">
              <a:solidFill>
                <a:schemeClr val="tx1"/>
              </a:solidFill>
            </a:endParaRPr>
          </a:p>
          <a:p>
            <a:endParaRPr lang="es-MX" sz="2000" b="1" dirty="0">
              <a:solidFill>
                <a:schemeClr val="tx1"/>
              </a:solidFill>
            </a:endParaRPr>
          </a:p>
          <a:p>
            <a:r>
              <a:rPr lang="es-MX" sz="2000" b="1" dirty="0">
                <a:solidFill>
                  <a:schemeClr val="tx1"/>
                </a:solidFill>
              </a:rPr>
              <a:t>Inferidos.</a:t>
            </a:r>
            <a:r>
              <a:rPr lang="es-MX" sz="2000" dirty="0">
                <a:solidFill>
                  <a:schemeClr val="tx1"/>
                </a:solidFill>
              </a:rPr>
              <a:t> Base limitada de evidencia científica.</a:t>
            </a:r>
          </a:p>
          <a:p>
            <a:endParaRPr lang="es-MX" sz="2000" b="1" dirty="0">
              <a:solidFill>
                <a:schemeClr val="tx1"/>
              </a:solidFill>
            </a:endParaRPr>
          </a:p>
          <a:p>
            <a:endParaRPr lang="es-MX" sz="2000" b="1" dirty="0">
              <a:solidFill>
                <a:schemeClr val="tx1"/>
              </a:solidFill>
            </a:endParaRPr>
          </a:p>
          <a:p>
            <a:pPr marL="0" indent="0">
              <a:buNone/>
            </a:pPr>
            <a:endParaRPr lang="es-BO" dirty="0"/>
          </a:p>
        </p:txBody>
      </p:sp>
      <p:sp>
        <p:nvSpPr>
          <p:cNvPr id="9" name="CuadroTexto 8">
            <a:extLst>
              <a:ext uri="{FF2B5EF4-FFF2-40B4-BE49-F238E27FC236}">
                <a16:creationId xmlns:a16="http://schemas.microsoft.com/office/drawing/2014/main" id="{99C39F72-04DD-DE16-035E-8ECB6134BB5C}"/>
              </a:ext>
            </a:extLst>
          </p:cNvPr>
          <p:cNvSpPr txBox="1"/>
          <p:nvPr/>
        </p:nvSpPr>
        <p:spPr>
          <a:xfrm>
            <a:off x="4096202" y="5971177"/>
            <a:ext cx="2914650" cy="307777"/>
          </a:xfrm>
          <a:prstGeom prst="rect">
            <a:avLst/>
          </a:prstGeom>
          <a:noFill/>
        </p:spPr>
        <p:txBody>
          <a:bodyPr wrap="square" rtlCol="0">
            <a:spAutoFit/>
          </a:bodyPr>
          <a:lstStyle/>
          <a:p>
            <a:pPr algn="r"/>
            <a:r>
              <a:rPr lang="es-MX" sz="1400" dirty="0"/>
              <a:t>Fuente: Memoria GNRE (2018).</a:t>
            </a:r>
            <a:endParaRPr lang="es-BO" sz="1400" dirty="0"/>
          </a:p>
        </p:txBody>
      </p:sp>
      <p:sp>
        <p:nvSpPr>
          <p:cNvPr id="10" name="Rectángulo: esquinas redondeadas 9">
            <a:extLst>
              <a:ext uri="{FF2B5EF4-FFF2-40B4-BE49-F238E27FC236}">
                <a16:creationId xmlns:a16="http://schemas.microsoft.com/office/drawing/2014/main" id="{63A871F4-AFAC-8F6C-CFCC-9CD4168A9173}"/>
              </a:ext>
            </a:extLst>
          </p:cNvPr>
          <p:cNvSpPr/>
          <p:nvPr/>
        </p:nvSpPr>
        <p:spPr>
          <a:xfrm>
            <a:off x="2462286" y="4986338"/>
            <a:ext cx="4548566" cy="917506"/>
          </a:xfrm>
          <a:prstGeom prst="roundRect">
            <a:avLst/>
          </a:prstGeom>
          <a:noFill/>
          <a:ln w="41275">
            <a:solidFill>
              <a:schemeClr val="accent3"/>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BO"/>
          </a:p>
        </p:txBody>
      </p:sp>
    </p:spTree>
    <p:extLst>
      <p:ext uri="{BB962C8B-B14F-4D97-AF65-F5344CB8AC3E}">
        <p14:creationId xmlns:p14="http://schemas.microsoft.com/office/powerpoint/2010/main" val="3924358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Effect transition="in" filter="fade">
                                      <p:cBhvr>
                                        <p:cTn id="21" dur="1000"/>
                                        <p:tgtEl>
                                          <p:spTgt spid="6">
                                            <p:txEl>
                                              <p:pRg st="3" end="3"/>
                                            </p:txEl>
                                          </p:spTgt>
                                        </p:tgtEl>
                                      </p:cBhvr>
                                    </p:animEffect>
                                    <p:anim calcmode="lin" valueType="num">
                                      <p:cBhvr>
                                        <p:cTn id="22"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5" end="5"/>
                                            </p:txEl>
                                          </p:spTgt>
                                        </p:tgtEl>
                                        <p:attrNameLst>
                                          <p:attrName>style.visibility</p:attrName>
                                        </p:attrNameLst>
                                      </p:cBhvr>
                                      <p:to>
                                        <p:strVal val="visible"/>
                                      </p:to>
                                    </p:set>
                                    <p:animEffect transition="in" filter="fade">
                                      <p:cBhvr>
                                        <p:cTn id="28" dur="1000"/>
                                        <p:tgtEl>
                                          <p:spTgt spid="6">
                                            <p:txEl>
                                              <p:pRg st="5" end="5"/>
                                            </p:txEl>
                                          </p:spTgt>
                                        </p:tgtEl>
                                      </p:cBhvr>
                                    </p:animEffect>
                                    <p:anim calcmode="lin" valueType="num">
                                      <p:cBhvr>
                                        <p:cTn id="29"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AB20AA-3234-EEB5-2D5F-5A5CF7C6A6F4}"/>
              </a:ext>
            </a:extLst>
          </p:cNvPr>
          <p:cNvSpPr>
            <a:spLocks noGrp="1"/>
          </p:cNvSpPr>
          <p:nvPr>
            <p:ph type="ctrTitle"/>
          </p:nvPr>
        </p:nvSpPr>
        <p:spPr/>
        <p:txBody>
          <a:bodyPr>
            <a:normAutofit fontScale="90000"/>
          </a:bodyPr>
          <a:lstStyle/>
          <a:p>
            <a:r>
              <a:rPr lang="es-MX" b="1" dirty="0"/>
              <a:t>Litio: </a:t>
            </a:r>
            <a:br>
              <a:rPr lang="es-MX" b="1" dirty="0"/>
            </a:br>
            <a:r>
              <a:rPr lang="es-MX" dirty="0"/>
              <a:t>Pocas reservas e insuficiente investigación científica</a:t>
            </a:r>
            <a:endParaRPr lang="es-BO" dirty="0"/>
          </a:p>
        </p:txBody>
      </p:sp>
      <p:sp>
        <p:nvSpPr>
          <p:cNvPr id="3" name="Subtítulo 2">
            <a:extLst>
              <a:ext uri="{FF2B5EF4-FFF2-40B4-BE49-F238E27FC236}">
                <a16:creationId xmlns:a16="http://schemas.microsoft.com/office/drawing/2014/main" id="{EED9B3C8-C1EF-48E1-46C2-B096E5FCDC7A}"/>
              </a:ext>
            </a:extLst>
          </p:cNvPr>
          <p:cNvSpPr>
            <a:spLocks noGrp="1"/>
          </p:cNvSpPr>
          <p:nvPr>
            <p:ph type="subTitle" idx="1"/>
          </p:nvPr>
        </p:nvSpPr>
        <p:spPr>
          <a:xfrm>
            <a:off x="2589213" y="4777379"/>
            <a:ext cx="8915399" cy="1437684"/>
          </a:xfrm>
        </p:spPr>
        <p:txBody>
          <a:bodyPr>
            <a:normAutofit fontScale="77500" lnSpcReduction="20000"/>
          </a:bodyPr>
          <a:lstStyle/>
          <a:p>
            <a:pPr algn="r"/>
            <a:r>
              <a:rPr lang="es-MX" sz="4600" b="1" dirty="0">
                <a:solidFill>
                  <a:srgbClr val="FF0000"/>
                </a:solidFill>
              </a:rPr>
              <a:t>Firma de contratos de explotación </a:t>
            </a:r>
          </a:p>
          <a:p>
            <a:pPr algn="r"/>
            <a:r>
              <a:rPr lang="es-MX" sz="4600" b="1" dirty="0">
                <a:solidFill>
                  <a:srgbClr val="FF0000"/>
                </a:solidFill>
              </a:rPr>
              <a:t>sobre una mesa coja</a:t>
            </a:r>
          </a:p>
          <a:p>
            <a:pPr algn="r"/>
            <a:r>
              <a:rPr lang="es-MX" b="1" dirty="0"/>
              <a:t>Potosí, 28 de noviembre de 2024</a:t>
            </a:r>
            <a:endParaRPr lang="es-BO" b="1" dirty="0"/>
          </a:p>
        </p:txBody>
      </p:sp>
      <p:pic>
        <p:nvPicPr>
          <p:cNvPr id="4" name="Imagen 3">
            <a:extLst>
              <a:ext uri="{FF2B5EF4-FFF2-40B4-BE49-F238E27FC236}">
                <a16:creationId xmlns:a16="http://schemas.microsoft.com/office/drawing/2014/main" id="{3C81CA73-05C4-A78C-3C21-68A59D823A11}"/>
              </a:ext>
            </a:extLst>
          </p:cNvPr>
          <p:cNvPicPr>
            <a:picLocks noChangeAspect="1"/>
          </p:cNvPicPr>
          <p:nvPr/>
        </p:nvPicPr>
        <p:blipFill>
          <a:blip r:embed="rId2"/>
          <a:stretch>
            <a:fillRect/>
          </a:stretch>
        </p:blipFill>
        <p:spPr>
          <a:xfrm>
            <a:off x="2589213" y="939933"/>
            <a:ext cx="2151600" cy="1047933"/>
          </a:xfrm>
          <a:prstGeom prst="rect">
            <a:avLst/>
          </a:prstGeom>
        </p:spPr>
      </p:pic>
    </p:spTree>
    <p:extLst>
      <p:ext uri="{BB962C8B-B14F-4D97-AF65-F5344CB8AC3E}">
        <p14:creationId xmlns:p14="http://schemas.microsoft.com/office/powerpoint/2010/main" val="26988003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67E80458-FCAD-2587-BBF7-A8AC507C0F99}"/>
              </a:ext>
            </a:extLst>
          </p:cNvPr>
          <p:cNvSpPr>
            <a:spLocks noGrp="1"/>
          </p:cNvSpPr>
          <p:nvPr>
            <p:ph type="title"/>
          </p:nvPr>
        </p:nvSpPr>
        <p:spPr>
          <a:xfrm>
            <a:off x="2592925" y="624110"/>
            <a:ext cx="8911687" cy="704628"/>
          </a:xfrm>
        </p:spPr>
        <p:txBody>
          <a:bodyPr/>
          <a:lstStyle/>
          <a:p>
            <a:r>
              <a:rPr lang="es-MX" dirty="0"/>
              <a:t>Diagrama de recursos y reservas</a:t>
            </a:r>
            <a:endParaRPr lang="es-BO" dirty="0"/>
          </a:p>
        </p:txBody>
      </p:sp>
      <p:pic>
        <p:nvPicPr>
          <p:cNvPr id="2050" name="Picture 2" descr="Imagen de consulta de la búsqueda visual">
            <a:extLst>
              <a:ext uri="{FF2B5EF4-FFF2-40B4-BE49-F238E27FC236}">
                <a16:creationId xmlns:a16="http://schemas.microsoft.com/office/drawing/2014/main" id="{E3931635-84D3-0446-2BA7-DEA5DEA3345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92925" y="1366287"/>
            <a:ext cx="8774385" cy="4881891"/>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659A0F11-713E-5274-72F3-AD0B6097F728}"/>
              </a:ext>
            </a:extLst>
          </p:cNvPr>
          <p:cNvSpPr txBox="1"/>
          <p:nvPr/>
        </p:nvSpPr>
        <p:spPr>
          <a:xfrm>
            <a:off x="8166910" y="6384991"/>
            <a:ext cx="3200400" cy="307777"/>
          </a:xfrm>
          <a:prstGeom prst="rect">
            <a:avLst/>
          </a:prstGeom>
          <a:noFill/>
        </p:spPr>
        <p:txBody>
          <a:bodyPr wrap="square" rtlCol="0">
            <a:spAutoFit/>
          </a:bodyPr>
          <a:lstStyle/>
          <a:p>
            <a:pPr algn="r"/>
            <a:r>
              <a:rPr lang="es-BO" sz="1400" dirty="0"/>
              <a:t>Fuente: </a:t>
            </a:r>
            <a:r>
              <a:rPr lang="es-BO" sz="1400" dirty="0">
                <a:hlinkClick r:id="rId3"/>
              </a:rPr>
              <a:t>https://avrconsultores.cl/</a:t>
            </a:r>
            <a:r>
              <a:rPr lang="es-BO" sz="1400" dirty="0"/>
              <a:t> </a:t>
            </a:r>
          </a:p>
        </p:txBody>
      </p:sp>
    </p:spTree>
    <p:extLst>
      <p:ext uri="{BB962C8B-B14F-4D97-AF65-F5344CB8AC3E}">
        <p14:creationId xmlns:p14="http://schemas.microsoft.com/office/powerpoint/2010/main" val="19903633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94EB8D-D2DD-DF2A-658C-E252E01D5D6E}"/>
            </a:ext>
          </a:extLst>
        </p:cNvPr>
        <p:cNvGrpSpPr/>
        <p:nvPr/>
      </p:nvGrpSpPr>
      <p:grpSpPr>
        <a:xfrm>
          <a:off x="0" y="0"/>
          <a:ext cx="0" cy="0"/>
          <a:chOff x="0" y="0"/>
          <a:chExt cx="0" cy="0"/>
        </a:xfrm>
      </p:grpSpPr>
      <p:sp>
        <p:nvSpPr>
          <p:cNvPr id="4" name="Título 3">
            <a:extLst>
              <a:ext uri="{FF2B5EF4-FFF2-40B4-BE49-F238E27FC236}">
                <a16:creationId xmlns:a16="http://schemas.microsoft.com/office/drawing/2014/main" id="{96F4ECAC-FFC4-CAEE-5F75-1A793A5ADBB2}"/>
              </a:ext>
            </a:extLst>
          </p:cNvPr>
          <p:cNvSpPr>
            <a:spLocks noGrp="1"/>
          </p:cNvSpPr>
          <p:nvPr>
            <p:ph type="title"/>
          </p:nvPr>
        </p:nvSpPr>
        <p:spPr/>
        <p:txBody>
          <a:bodyPr/>
          <a:lstStyle/>
          <a:p>
            <a:r>
              <a:rPr lang="es-MX" dirty="0"/>
              <a:t>Categoría del recurso mineral</a:t>
            </a:r>
            <a:endParaRPr lang="es-BO" dirty="0"/>
          </a:p>
        </p:txBody>
      </p:sp>
      <p:pic>
        <p:nvPicPr>
          <p:cNvPr id="8" name="Marcador de contenido 7">
            <a:extLst>
              <a:ext uri="{FF2B5EF4-FFF2-40B4-BE49-F238E27FC236}">
                <a16:creationId xmlns:a16="http://schemas.microsoft.com/office/drawing/2014/main" id="{B414D38F-B331-DB12-6B68-4F1EE01D105A}"/>
              </a:ext>
            </a:extLst>
          </p:cNvPr>
          <p:cNvPicPr>
            <a:picLocks noGrp="1" noChangeAspect="1"/>
          </p:cNvPicPr>
          <p:nvPr>
            <p:ph sz="half" idx="1"/>
          </p:nvPr>
        </p:nvPicPr>
        <p:blipFill>
          <a:blip r:embed="rId2"/>
          <a:stretch>
            <a:fillRect/>
          </a:stretch>
        </p:blipFill>
        <p:spPr>
          <a:xfrm>
            <a:off x="2462286" y="2126222"/>
            <a:ext cx="4548566" cy="3777622"/>
          </a:xfrm>
        </p:spPr>
      </p:pic>
      <p:sp>
        <p:nvSpPr>
          <p:cNvPr id="6" name="Marcador de contenido 5">
            <a:extLst>
              <a:ext uri="{FF2B5EF4-FFF2-40B4-BE49-F238E27FC236}">
                <a16:creationId xmlns:a16="http://schemas.microsoft.com/office/drawing/2014/main" id="{E849603D-E9C4-D111-5DEE-690CFFDCBBDE}"/>
              </a:ext>
            </a:extLst>
          </p:cNvPr>
          <p:cNvSpPr>
            <a:spLocks noGrp="1"/>
          </p:cNvSpPr>
          <p:nvPr>
            <p:ph sz="half" idx="2"/>
          </p:nvPr>
        </p:nvSpPr>
        <p:spPr>
          <a:xfrm>
            <a:off x="7190747" y="2126222"/>
            <a:ext cx="4313864" cy="4152732"/>
          </a:xfrm>
        </p:spPr>
        <p:txBody>
          <a:bodyPr>
            <a:normAutofit lnSpcReduction="10000"/>
          </a:bodyPr>
          <a:lstStyle/>
          <a:p>
            <a:r>
              <a:rPr lang="es-MX" b="1" dirty="0"/>
              <a:t>Total: 21.081.657</a:t>
            </a:r>
          </a:p>
          <a:p>
            <a:r>
              <a:rPr lang="es-MX" b="1" dirty="0">
                <a:solidFill>
                  <a:schemeClr val="accent4"/>
                </a:solidFill>
              </a:rPr>
              <a:t>Solamente los recursos medidos e indicados pueden considerarse cercanos a reservas. </a:t>
            </a:r>
          </a:p>
          <a:p>
            <a:pPr lvl="1"/>
            <a:r>
              <a:rPr lang="es-MX" dirty="0"/>
              <a:t>Solamente el 10% han sido evaluados para ser explotados.</a:t>
            </a:r>
          </a:p>
          <a:p>
            <a:pPr lvl="1"/>
            <a:r>
              <a:rPr lang="es-MX" dirty="0"/>
              <a:t>La gran parte de los recursos existentes en el salar de Uyuni requieren de mayor investigación antes de poderlos considerar viables técnica y económicamente.</a:t>
            </a:r>
          </a:p>
          <a:p>
            <a:r>
              <a:rPr lang="es-BO" dirty="0"/>
              <a:t>El Contrato YLB-URANIUM lo confirma.</a:t>
            </a:r>
          </a:p>
        </p:txBody>
      </p:sp>
      <p:sp>
        <p:nvSpPr>
          <p:cNvPr id="9" name="CuadroTexto 8">
            <a:extLst>
              <a:ext uri="{FF2B5EF4-FFF2-40B4-BE49-F238E27FC236}">
                <a16:creationId xmlns:a16="http://schemas.microsoft.com/office/drawing/2014/main" id="{C3E7E00D-C796-CFDA-1AA5-FE14EEA6A5CA}"/>
              </a:ext>
            </a:extLst>
          </p:cNvPr>
          <p:cNvSpPr txBox="1"/>
          <p:nvPr/>
        </p:nvSpPr>
        <p:spPr>
          <a:xfrm>
            <a:off x="4096202" y="5971177"/>
            <a:ext cx="2914650" cy="307777"/>
          </a:xfrm>
          <a:prstGeom prst="rect">
            <a:avLst/>
          </a:prstGeom>
          <a:noFill/>
        </p:spPr>
        <p:txBody>
          <a:bodyPr wrap="square" rtlCol="0">
            <a:spAutoFit/>
          </a:bodyPr>
          <a:lstStyle/>
          <a:p>
            <a:pPr algn="r"/>
            <a:r>
              <a:rPr lang="es-MX" sz="1400" dirty="0"/>
              <a:t>Fuente: Memoria GNRE (2018).</a:t>
            </a:r>
            <a:endParaRPr lang="es-BO" sz="1400" dirty="0"/>
          </a:p>
        </p:txBody>
      </p:sp>
      <p:sp>
        <p:nvSpPr>
          <p:cNvPr id="2" name="Rectángulo: esquinas redondeadas 1">
            <a:extLst>
              <a:ext uri="{FF2B5EF4-FFF2-40B4-BE49-F238E27FC236}">
                <a16:creationId xmlns:a16="http://schemas.microsoft.com/office/drawing/2014/main" id="{3AA5D459-C866-692A-7968-101E07CC6ED5}"/>
              </a:ext>
            </a:extLst>
          </p:cNvPr>
          <p:cNvSpPr/>
          <p:nvPr/>
        </p:nvSpPr>
        <p:spPr>
          <a:xfrm>
            <a:off x="2462286" y="4972050"/>
            <a:ext cx="4548566" cy="457200"/>
          </a:xfrm>
          <a:prstGeom prst="roundRect">
            <a:avLst/>
          </a:prstGeom>
          <a:noFill/>
          <a:ln w="44450">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BO"/>
          </a:p>
        </p:txBody>
      </p:sp>
    </p:spTree>
    <p:extLst>
      <p:ext uri="{BB962C8B-B14F-4D97-AF65-F5344CB8AC3E}">
        <p14:creationId xmlns:p14="http://schemas.microsoft.com/office/powerpoint/2010/main" val="2723672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1000"/>
                                        <p:tgtEl>
                                          <p:spTgt spid="6">
                                            <p:txEl>
                                              <p:pRg st="1" end="1"/>
                                            </p:txEl>
                                          </p:spTgt>
                                        </p:tgtEl>
                                      </p:cBhvr>
                                    </p:animEffect>
                                    <p:anim calcmode="lin" valueType="num">
                                      <p:cBhvr>
                                        <p:cTn id="13"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Effect transition="in" filter="fade">
                                      <p:cBhvr>
                                        <p:cTn id="19" dur="1000"/>
                                        <p:tgtEl>
                                          <p:spTgt spid="6">
                                            <p:txEl>
                                              <p:pRg st="2" end="2"/>
                                            </p:txEl>
                                          </p:spTgt>
                                        </p:tgtEl>
                                      </p:cBhvr>
                                    </p:animEffect>
                                    <p:anim calcmode="lin" valueType="num">
                                      <p:cBhvr>
                                        <p:cTn id="20"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6">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6">
                                            <p:txEl>
                                              <p:pRg st="3" end="3"/>
                                            </p:txEl>
                                          </p:spTgt>
                                        </p:tgtEl>
                                        <p:attrNameLst>
                                          <p:attrName>style.visibility</p:attrName>
                                        </p:attrNameLst>
                                      </p:cBhvr>
                                      <p:to>
                                        <p:strVal val="visible"/>
                                      </p:to>
                                    </p:set>
                                    <p:animEffect transition="in" filter="fade">
                                      <p:cBhvr>
                                        <p:cTn id="24" dur="1000"/>
                                        <p:tgtEl>
                                          <p:spTgt spid="6">
                                            <p:txEl>
                                              <p:pRg st="3" end="3"/>
                                            </p:txEl>
                                          </p:spTgt>
                                        </p:tgtEl>
                                      </p:cBhvr>
                                    </p:animEffect>
                                    <p:anim calcmode="lin" valueType="num">
                                      <p:cBhvr>
                                        <p:cTn id="25"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6">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6">
                                            <p:txEl>
                                              <p:pRg st="4" end="4"/>
                                            </p:txEl>
                                          </p:spTgt>
                                        </p:tgtEl>
                                        <p:attrNameLst>
                                          <p:attrName>style.visibility</p:attrName>
                                        </p:attrNameLst>
                                      </p:cBhvr>
                                      <p:to>
                                        <p:strVal val="visible"/>
                                      </p:to>
                                    </p:set>
                                    <p:animEffect transition="in" filter="fade">
                                      <p:cBhvr>
                                        <p:cTn id="29" dur="1000"/>
                                        <p:tgtEl>
                                          <p:spTgt spid="6">
                                            <p:txEl>
                                              <p:pRg st="4" end="4"/>
                                            </p:txEl>
                                          </p:spTgt>
                                        </p:tgtEl>
                                      </p:cBhvr>
                                    </p:animEffect>
                                    <p:anim calcmode="lin" valueType="num">
                                      <p:cBhvr>
                                        <p:cTn id="30"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98C6D7-F034-E370-1BCC-967906F415C2}"/>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857BE631-17F2-5B76-1A52-9CD9F9DBED3B}"/>
              </a:ext>
            </a:extLst>
          </p:cNvPr>
          <p:cNvSpPr>
            <a:spLocks noGrp="1"/>
          </p:cNvSpPr>
          <p:nvPr>
            <p:ph type="title"/>
          </p:nvPr>
        </p:nvSpPr>
        <p:spPr/>
        <p:txBody>
          <a:bodyPr/>
          <a:lstStyle/>
          <a:p>
            <a:r>
              <a:rPr lang="es-MX" dirty="0"/>
              <a:t>El contrato con URANIUM</a:t>
            </a:r>
            <a:endParaRPr lang="es-BO" dirty="0"/>
          </a:p>
        </p:txBody>
      </p:sp>
      <p:sp>
        <p:nvSpPr>
          <p:cNvPr id="3" name="Marcador de texto 2">
            <a:extLst>
              <a:ext uri="{FF2B5EF4-FFF2-40B4-BE49-F238E27FC236}">
                <a16:creationId xmlns:a16="http://schemas.microsoft.com/office/drawing/2014/main" id="{05231ACC-1780-49BA-F41E-A30320C8D7DC}"/>
              </a:ext>
            </a:extLst>
          </p:cNvPr>
          <p:cNvSpPr>
            <a:spLocks noGrp="1"/>
          </p:cNvSpPr>
          <p:nvPr>
            <p:ph type="body" idx="1"/>
          </p:nvPr>
        </p:nvSpPr>
        <p:spPr/>
        <p:txBody>
          <a:bodyPr>
            <a:normAutofit/>
          </a:bodyPr>
          <a:lstStyle/>
          <a:p>
            <a:pPr algn="r"/>
            <a:r>
              <a:rPr lang="es-MX" sz="2800" b="1" dirty="0">
                <a:solidFill>
                  <a:srgbClr val="FF0000"/>
                </a:solidFill>
              </a:rPr>
              <a:t>¿Dónde y por qué?</a:t>
            </a:r>
            <a:endParaRPr lang="es-BO" sz="2800" b="1" dirty="0">
              <a:solidFill>
                <a:srgbClr val="FF0000"/>
              </a:solidFill>
            </a:endParaRPr>
          </a:p>
        </p:txBody>
      </p:sp>
    </p:spTree>
    <p:extLst>
      <p:ext uri="{BB962C8B-B14F-4D97-AF65-F5344CB8AC3E}">
        <p14:creationId xmlns:p14="http://schemas.microsoft.com/office/powerpoint/2010/main" val="39307911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BA52AE76-C054-F959-898F-FDC82E866FF7}"/>
              </a:ext>
            </a:extLst>
          </p:cNvPr>
          <p:cNvSpPr>
            <a:spLocks noGrp="1"/>
          </p:cNvSpPr>
          <p:nvPr>
            <p:ph type="title"/>
          </p:nvPr>
        </p:nvSpPr>
        <p:spPr/>
        <p:txBody>
          <a:bodyPr>
            <a:normAutofit/>
          </a:bodyPr>
          <a:lstStyle/>
          <a:p>
            <a:r>
              <a:rPr lang="es-MX" b="1" dirty="0"/>
              <a:t>¿Dónde se explotarán salmueras y agua dulce?</a:t>
            </a:r>
            <a:endParaRPr lang="es-BO" b="1" dirty="0"/>
          </a:p>
        </p:txBody>
      </p:sp>
      <p:sp>
        <p:nvSpPr>
          <p:cNvPr id="7" name="Marcador de texto 6">
            <a:extLst>
              <a:ext uri="{FF2B5EF4-FFF2-40B4-BE49-F238E27FC236}">
                <a16:creationId xmlns:a16="http://schemas.microsoft.com/office/drawing/2014/main" id="{860DCC51-8C74-7653-4083-C84071711878}"/>
              </a:ext>
            </a:extLst>
          </p:cNvPr>
          <p:cNvSpPr>
            <a:spLocks noGrp="1"/>
          </p:cNvSpPr>
          <p:nvPr>
            <p:ph type="body" sz="half" idx="2"/>
          </p:nvPr>
        </p:nvSpPr>
        <p:spPr/>
        <p:txBody>
          <a:bodyPr>
            <a:normAutofit/>
          </a:bodyPr>
          <a:lstStyle/>
          <a:p>
            <a:pPr marL="285750" indent="-285750">
              <a:buFont typeface="Arial" panose="020B0604020202020204" pitchFamily="34" charset="0"/>
              <a:buChar char="•"/>
            </a:pPr>
            <a:r>
              <a:rPr lang="es-MX" sz="1800" dirty="0">
                <a:solidFill>
                  <a:srgbClr val="FF0000"/>
                </a:solidFill>
              </a:rPr>
              <a:t>Al Noreste del área de explotación de la YLB</a:t>
            </a:r>
            <a:r>
              <a:rPr lang="es-MX" sz="1800" dirty="0"/>
              <a:t>. </a:t>
            </a:r>
          </a:p>
          <a:p>
            <a:pPr marL="285750" indent="-285750">
              <a:buFont typeface="Arial" panose="020B0604020202020204" pitchFamily="34" charset="0"/>
              <a:buChar char="•"/>
            </a:pPr>
            <a:endParaRPr lang="es-MX" sz="1800" dirty="0"/>
          </a:p>
          <a:p>
            <a:pPr marL="285750" indent="-285750">
              <a:buFont typeface="Arial" panose="020B0604020202020204" pitchFamily="34" charset="0"/>
              <a:buChar char="•"/>
            </a:pPr>
            <a:r>
              <a:rPr lang="es-MX" sz="1800" dirty="0"/>
              <a:t>Tienen previsto explotar agua dulce de la microcuenca </a:t>
            </a:r>
            <a:r>
              <a:rPr lang="es-MX" sz="1800" b="1" dirty="0">
                <a:solidFill>
                  <a:srgbClr val="00B050"/>
                </a:solidFill>
              </a:rPr>
              <a:t>Huasa </a:t>
            </a:r>
            <a:r>
              <a:rPr lang="es-MX" sz="1800" b="1" dirty="0" err="1">
                <a:solidFill>
                  <a:srgbClr val="00B050"/>
                </a:solidFill>
              </a:rPr>
              <a:t>Julaca</a:t>
            </a:r>
            <a:r>
              <a:rPr lang="es-MX" sz="1800" b="1" dirty="0"/>
              <a:t> </a:t>
            </a:r>
            <a:r>
              <a:rPr lang="es-MX" sz="1800" dirty="0"/>
              <a:t>a 27km de la Planta de procesamiento.</a:t>
            </a:r>
          </a:p>
          <a:p>
            <a:pPr marL="742950" lvl="1" indent="-285750">
              <a:buFont typeface="Arial" panose="020B0604020202020204" pitchFamily="34" charset="0"/>
              <a:buChar char="•"/>
            </a:pPr>
            <a:r>
              <a:rPr lang="es-MX" sz="1600" dirty="0"/>
              <a:t>Utilizarán </a:t>
            </a:r>
            <a:r>
              <a:rPr lang="es-MX" sz="1600" b="1" dirty="0"/>
              <a:t>1.184.471,00 m3/año</a:t>
            </a:r>
            <a:r>
              <a:rPr lang="es-MX" sz="1600" dirty="0"/>
              <a:t>; apenas un poco menos que la planta evaporítica de la YLB (1.208.680,00 m3/año).</a:t>
            </a:r>
            <a:endParaRPr lang="es-BO" sz="1600" dirty="0"/>
          </a:p>
        </p:txBody>
      </p:sp>
      <p:pic>
        <p:nvPicPr>
          <p:cNvPr id="1026" name="Picture 2">
            <a:extLst>
              <a:ext uri="{FF2B5EF4-FFF2-40B4-BE49-F238E27FC236}">
                <a16:creationId xmlns:a16="http://schemas.microsoft.com/office/drawing/2014/main" id="{ADC06B8D-09C4-4833-4DE2-CDC76EF48DF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12404" y="1"/>
            <a:ext cx="5379596" cy="6837254"/>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id="{FE53F2F6-42B0-0703-4910-86E3F8BCD443}"/>
              </a:ext>
            </a:extLst>
          </p:cNvPr>
          <p:cNvSpPr txBox="1"/>
          <p:nvPr/>
        </p:nvSpPr>
        <p:spPr>
          <a:xfrm>
            <a:off x="1432809" y="6329361"/>
            <a:ext cx="5379596" cy="307777"/>
          </a:xfrm>
          <a:prstGeom prst="rect">
            <a:avLst/>
          </a:prstGeom>
          <a:noFill/>
        </p:spPr>
        <p:txBody>
          <a:bodyPr wrap="square" rtlCol="0">
            <a:spAutoFit/>
          </a:bodyPr>
          <a:lstStyle/>
          <a:p>
            <a:pPr algn="r"/>
            <a:r>
              <a:rPr lang="es-MX" sz="1400" dirty="0"/>
              <a:t>Fuente: Informe Técnico YLB-GIP-0498-INF/24 (24/09/2024).</a:t>
            </a:r>
            <a:endParaRPr lang="es-BO" sz="1400" dirty="0"/>
          </a:p>
        </p:txBody>
      </p:sp>
      <p:sp>
        <p:nvSpPr>
          <p:cNvPr id="9" name="Elipse 8">
            <a:extLst>
              <a:ext uri="{FF2B5EF4-FFF2-40B4-BE49-F238E27FC236}">
                <a16:creationId xmlns:a16="http://schemas.microsoft.com/office/drawing/2014/main" id="{71638226-2489-4DFC-7034-144470A98A7B}"/>
              </a:ext>
            </a:extLst>
          </p:cNvPr>
          <p:cNvSpPr/>
          <p:nvPr/>
        </p:nvSpPr>
        <p:spPr>
          <a:xfrm>
            <a:off x="8729663" y="1014413"/>
            <a:ext cx="1600200" cy="1271587"/>
          </a:xfrm>
          <a:prstGeom prst="ellipse">
            <a:avLst/>
          </a:prstGeom>
          <a:noFill/>
          <a:ln w="28575">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10" name="Flecha: hacia abajo 9">
            <a:extLst>
              <a:ext uri="{FF2B5EF4-FFF2-40B4-BE49-F238E27FC236}">
                <a16:creationId xmlns:a16="http://schemas.microsoft.com/office/drawing/2014/main" id="{533A821C-4E91-43D7-EE31-C262C89E151F}"/>
              </a:ext>
            </a:extLst>
          </p:cNvPr>
          <p:cNvSpPr/>
          <p:nvPr/>
        </p:nvSpPr>
        <p:spPr>
          <a:xfrm rot="2296464">
            <a:off x="7330690" y="4865323"/>
            <a:ext cx="371475" cy="739444"/>
          </a:xfrm>
          <a:prstGeom prst="downArrow">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BO"/>
          </a:p>
        </p:txBody>
      </p:sp>
    </p:spTree>
    <p:extLst>
      <p:ext uri="{BB962C8B-B14F-4D97-AF65-F5344CB8AC3E}">
        <p14:creationId xmlns:p14="http://schemas.microsoft.com/office/powerpoint/2010/main" val="12533622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F4EA1C5E-33B2-251C-5DA7-D1270E45E346}"/>
              </a:ext>
            </a:extLst>
          </p:cNvPr>
          <p:cNvSpPr>
            <a:spLocks noGrp="1"/>
          </p:cNvSpPr>
          <p:nvPr>
            <p:ph type="title"/>
          </p:nvPr>
        </p:nvSpPr>
        <p:spPr/>
        <p:txBody>
          <a:bodyPr/>
          <a:lstStyle/>
          <a:p>
            <a:r>
              <a:rPr lang="es-MX" dirty="0"/>
              <a:t>¿Qué comunidades pueden ser afectadas?</a:t>
            </a:r>
            <a:endParaRPr lang="es-BO" dirty="0"/>
          </a:p>
        </p:txBody>
      </p:sp>
      <p:pic>
        <p:nvPicPr>
          <p:cNvPr id="8" name="Marcador de contenido 7">
            <a:extLst>
              <a:ext uri="{FF2B5EF4-FFF2-40B4-BE49-F238E27FC236}">
                <a16:creationId xmlns:a16="http://schemas.microsoft.com/office/drawing/2014/main" id="{6FC1CD44-65F9-C7F9-EC7A-1755A65D341A}"/>
              </a:ext>
            </a:extLst>
          </p:cNvPr>
          <p:cNvPicPr>
            <a:picLocks noGrp="1" noChangeAspect="1"/>
          </p:cNvPicPr>
          <p:nvPr>
            <p:ph idx="1"/>
          </p:nvPr>
        </p:nvPicPr>
        <p:blipFill>
          <a:blip r:embed="rId2"/>
          <a:stretch>
            <a:fillRect/>
          </a:stretch>
        </p:blipFill>
        <p:spPr>
          <a:xfrm>
            <a:off x="1452194" y="2158238"/>
            <a:ext cx="10052418" cy="3733755"/>
          </a:xfrm>
        </p:spPr>
      </p:pic>
      <p:sp>
        <p:nvSpPr>
          <p:cNvPr id="9" name="CuadroTexto 8">
            <a:extLst>
              <a:ext uri="{FF2B5EF4-FFF2-40B4-BE49-F238E27FC236}">
                <a16:creationId xmlns:a16="http://schemas.microsoft.com/office/drawing/2014/main" id="{5B70663F-A9BF-00F4-897E-FF6C37F3DAE7}"/>
              </a:ext>
            </a:extLst>
          </p:cNvPr>
          <p:cNvSpPr txBox="1"/>
          <p:nvPr/>
        </p:nvSpPr>
        <p:spPr>
          <a:xfrm>
            <a:off x="6125016" y="5991342"/>
            <a:ext cx="5379596" cy="307777"/>
          </a:xfrm>
          <a:prstGeom prst="rect">
            <a:avLst/>
          </a:prstGeom>
          <a:noFill/>
        </p:spPr>
        <p:txBody>
          <a:bodyPr wrap="square" rtlCol="0">
            <a:spAutoFit/>
          </a:bodyPr>
          <a:lstStyle/>
          <a:p>
            <a:pPr algn="r"/>
            <a:r>
              <a:rPr lang="es-MX" sz="1400" dirty="0"/>
              <a:t>Fuente: Informe Técnico YLB-GIP-0498-INF/24 (24/09/2024).</a:t>
            </a:r>
            <a:endParaRPr lang="es-BO" sz="1400" dirty="0"/>
          </a:p>
        </p:txBody>
      </p:sp>
    </p:spTree>
    <p:extLst>
      <p:ext uri="{BB962C8B-B14F-4D97-AF65-F5344CB8AC3E}">
        <p14:creationId xmlns:p14="http://schemas.microsoft.com/office/powerpoint/2010/main" val="42072195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2E73E31B-1704-DA28-31A0-7E12B389A894}"/>
              </a:ext>
            </a:extLst>
          </p:cNvPr>
          <p:cNvSpPr>
            <a:spLocks noGrp="1"/>
          </p:cNvSpPr>
          <p:nvPr>
            <p:ph type="title"/>
          </p:nvPr>
        </p:nvSpPr>
        <p:spPr/>
        <p:txBody>
          <a:bodyPr/>
          <a:lstStyle/>
          <a:p>
            <a:r>
              <a:rPr lang="es-MX" dirty="0"/>
              <a:t>La YLB no sabe…</a:t>
            </a:r>
            <a:endParaRPr lang="es-BO" dirty="0"/>
          </a:p>
        </p:txBody>
      </p:sp>
      <p:sp>
        <p:nvSpPr>
          <p:cNvPr id="6" name="Marcador de contenido 5">
            <a:extLst>
              <a:ext uri="{FF2B5EF4-FFF2-40B4-BE49-F238E27FC236}">
                <a16:creationId xmlns:a16="http://schemas.microsoft.com/office/drawing/2014/main" id="{7A539E18-15B7-03DF-2DD9-6065DBBFB8D5}"/>
              </a:ext>
            </a:extLst>
          </p:cNvPr>
          <p:cNvSpPr>
            <a:spLocks noGrp="1"/>
          </p:cNvSpPr>
          <p:nvPr>
            <p:ph idx="1"/>
          </p:nvPr>
        </p:nvSpPr>
        <p:spPr>
          <a:xfrm>
            <a:off x="2589212" y="1714500"/>
            <a:ext cx="8915400" cy="4196722"/>
          </a:xfrm>
        </p:spPr>
        <p:txBody>
          <a:bodyPr>
            <a:normAutofit fontScale="92500" lnSpcReduction="20000"/>
          </a:bodyPr>
          <a:lstStyle/>
          <a:p>
            <a:r>
              <a:rPr lang="es-MX" dirty="0"/>
              <a:t>“YLB reconoce la ausencia en el momento del diseño de los datos iniciales necesarios sobre la composición de agua…” (8.1 del Anexo Técnico).</a:t>
            </a:r>
          </a:p>
          <a:p>
            <a:endParaRPr lang="es-MX" dirty="0"/>
          </a:p>
          <a:p>
            <a:r>
              <a:rPr lang="es-MX" dirty="0"/>
              <a:t>“YLB reconoce la ausencia en el momento del diseño de los datos iniciales necesarios sobre la salmuera…” (8.2 del Anexo Técnico).</a:t>
            </a:r>
          </a:p>
          <a:p>
            <a:endParaRPr lang="es-BO" dirty="0"/>
          </a:p>
          <a:p>
            <a:pPr marL="0" indent="0" algn="ctr">
              <a:buNone/>
            </a:pPr>
            <a:r>
              <a:rPr lang="es-BO" sz="1900" b="1" dirty="0">
                <a:solidFill>
                  <a:srgbClr val="FF0000"/>
                </a:solidFill>
              </a:rPr>
              <a:t>YLB no tiene la información suficiente para desarrollar proyectos </a:t>
            </a:r>
          </a:p>
          <a:p>
            <a:pPr marL="0" indent="0" algn="ctr">
              <a:buNone/>
            </a:pPr>
            <a:r>
              <a:rPr lang="es-BO" b="1" dirty="0"/>
              <a:t>Depende de las empresas extranjeras para:</a:t>
            </a:r>
          </a:p>
          <a:p>
            <a:pPr marL="0" indent="0" algn="ctr">
              <a:buNone/>
            </a:pPr>
            <a:r>
              <a:rPr lang="es-BO" i="1" dirty="0"/>
              <a:t>Investigar</a:t>
            </a:r>
          </a:p>
          <a:p>
            <a:pPr marL="0" indent="0" algn="ctr">
              <a:buNone/>
            </a:pPr>
            <a:r>
              <a:rPr lang="es-BO" i="1" dirty="0"/>
              <a:t>Conocer y comprender</a:t>
            </a:r>
          </a:p>
          <a:p>
            <a:pPr marL="0" indent="0" algn="ctr">
              <a:buNone/>
            </a:pPr>
            <a:r>
              <a:rPr lang="es-BO" i="1" dirty="0"/>
              <a:t>Construir</a:t>
            </a:r>
          </a:p>
          <a:p>
            <a:pPr marL="0" indent="0" algn="ctr">
              <a:buNone/>
            </a:pPr>
            <a:r>
              <a:rPr lang="es-BO" i="1" dirty="0"/>
              <a:t>Explotar</a:t>
            </a:r>
          </a:p>
          <a:p>
            <a:pPr marL="0" indent="0" algn="ctr">
              <a:buNone/>
            </a:pPr>
            <a:r>
              <a:rPr lang="es-BO" sz="2200" b="1" dirty="0">
                <a:solidFill>
                  <a:schemeClr val="accent2">
                    <a:lumMod val="75000"/>
                  </a:schemeClr>
                </a:solidFill>
              </a:rPr>
              <a:t>No existe el “Modelo Soberano”.</a:t>
            </a:r>
          </a:p>
        </p:txBody>
      </p:sp>
    </p:spTree>
    <p:extLst>
      <p:ext uri="{BB962C8B-B14F-4D97-AF65-F5344CB8AC3E}">
        <p14:creationId xmlns:p14="http://schemas.microsoft.com/office/powerpoint/2010/main" val="3873370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anim calcmode="lin" valueType="num">
                                      <p:cBhvr additive="base">
                                        <p:cTn id="7"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4" end="4"/>
                                            </p:txEl>
                                          </p:spTgt>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6">
                                            <p:txEl>
                                              <p:pRg st="5" end="5"/>
                                            </p:txEl>
                                          </p:spTgt>
                                        </p:tgtEl>
                                        <p:attrNameLst>
                                          <p:attrName>style.visibility</p:attrName>
                                        </p:attrNameLst>
                                      </p:cBhvr>
                                      <p:to>
                                        <p:strVal val="visible"/>
                                      </p:to>
                                    </p:set>
                                    <p:anim calcmode="lin" valueType="num">
                                      <p:cBhvr additive="base">
                                        <p:cTn id="11"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5" end="5"/>
                                            </p:txEl>
                                          </p:spTgt>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nodeType="clickEffect">
                                  <p:stCondLst>
                                    <p:cond delay="0"/>
                                  </p:stCondLst>
                                  <p:childTnLst>
                                    <p:set>
                                      <p:cBhvr>
                                        <p:cTn id="32" dur="1" fill="hold">
                                          <p:stCondLst>
                                            <p:cond delay="0"/>
                                          </p:stCondLst>
                                        </p:cTn>
                                        <p:tgtEl>
                                          <p:spTgt spid="6">
                                            <p:txEl>
                                              <p:pRg st="10" end="10"/>
                                            </p:txEl>
                                          </p:spTgt>
                                        </p:tgtEl>
                                        <p:attrNameLst>
                                          <p:attrName>style.visibility</p:attrName>
                                        </p:attrNameLst>
                                      </p:cBhvr>
                                      <p:to>
                                        <p:strVal val="visible"/>
                                      </p:to>
                                    </p:set>
                                    <p:animEffect transition="in" filter="fade">
                                      <p:cBhvr>
                                        <p:cTn id="33" dur="1000"/>
                                        <p:tgtEl>
                                          <p:spTgt spid="6">
                                            <p:txEl>
                                              <p:pRg st="10" end="10"/>
                                            </p:txEl>
                                          </p:spTgt>
                                        </p:tgtEl>
                                      </p:cBhvr>
                                    </p:animEffect>
                                    <p:anim calcmode="lin" valueType="num">
                                      <p:cBhvr>
                                        <p:cTn id="34" dur="1000" fill="hold"/>
                                        <p:tgtEl>
                                          <p:spTgt spid="6">
                                            <p:txEl>
                                              <p:pRg st="10" end="10"/>
                                            </p:txEl>
                                          </p:spTgt>
                                        </p:tgtEl>
                                        <p:attrNameLst>
                                          <p:attrName>ppt_x</p:attrName>
                                        </p:attrNameLst>
                                      </p:cBhvr>
                                      <p:tavLst>
                                        <p:tav tm="0">
                                          <p:val>
                                            <p:strVal val="#ppt_x"/>
                                          </p:val>
                                        </p:tav>
                                        <p:tav tm="100000">
                                          <p:val>
                                            <p:strVal val="#ppt_x"/>
                                          </p:val>
                                        </p:tav>
                                      </p:tavLst>
                                    </p:anim>
                                    <p:anim calcmode="lin" valueType="num">
                                      <p:cBhvr>
                                        <p:cTn id="35" dur="1000" fill="hold"/>
                                        <p:tgtEl>
                                          <p:spTgt spid="6">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FDF8CD-A00A-9755-C093-6E0402E864CC}"/>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2B2AA876-7336-834D-841D-9D0BD6DC0487}"/>
              </a:ext>
            </a:extLst>
          </p:cNvPr>
          <p:cNvSpPr>
            <a:spLocks noGrp="1"/>
          </p:cNvSpPr>
          <p:nvPr>
            <p:ph type="title"/>
          </p:nvPr>
        </p:nvSpPr>
        <p:spPr/>
        <p:txBody>
          <a:bodyPr/>
          <a:lstStyle/>
          <a:p>
            <a:r>
              <a:rPr lang="es-MX" dirty="0"/>
              <a:t>El cambio de tecnología</a:t>
            </a:r>
            <a:endParaRPr lang="es-BO" dirty="0"/>
          </a:p>
        </p:txBody>
      </p:sp>
      <p:sp>
        <p:nvSpPr>
          <p:cNvPr id="3" name="Marcador de texto 2">
            <a:extLst>
              <a:ext uri="{FF2B5EF4-FFF2-40B4-BE49-F238E27FC236}">
                <a16:creationId xmlns:a16="http://schemas.microsoft.com/office/drawing/2014/main" id="{DD770AD6-8D15-06E9-43E6-015C4CF3FF3D}"/>
              </a:ext>
            </a:extLst>
          </p:cNvPr>
          <p:cNvSpPr>
            <a:spLocks noGrp="1"/>
          </p:cNvSpPr>
          <p:nvPr>
            <p:ph type="body" idx="1"/>
          </p:nvPr>
        </p:nvSpPr>
        <p:spPr/>
        <p:txBody>
          <a:bodyPr>
            <a:normAutofit/>
          </a:bodyPr>
          <a:lstStyle/>
          <a:p>
            <a:pPr algn="r"/>
            <a:r>
              <a:rPr lang="es-MX" sz="2400" b="1" dirty="0">
                <a:solidFill>
                  <a:srgbClr val="FF0000"/>
                </a:solidFill>
              </a:rPr>
              <a:t>Pruebas de fracaso y nuevas dudas</a:t>
            </a:r>
            <a:endParaRPr lang="es-BO" sz="2400" b="1" dirty="0">
              <a:solidFill>
                <a:srgbClr val="FF0000"/>
              </a:solidFill>
            </a:endParaRPr>
          </a:p>
        </p:txBody>
      </p:sp>
    </p:spTree>
    <p:extLst>
      <p:ext uri="{BB962C8B-B14F-4D97-AF65-F5344CB8AC3E}">
        <p14:creationId xmlns:p14="http://schemas.microsoft.com/office/powerpoint/2010/main" val="884561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554281F1-3740-2736-FB89-F655D41357A1}"/>
              </a:ext>
            </a:extLst>
          </p:cNvPr>
          <p:cNvSpPr>
            <a:spLocks noGrp="1"/>
          </p:cNvSpPr>
          <p:nvPr>
            <p:ph type="title"/>
          </p:nvPr>
        </p:nvSpPr>
        <p:spPr>
          <a:xfrm>
            <a:off x="2592924" y="624110"/>
            <a:ext cx="8911687" cy="1118396"/>
          </a:xfrm>
        </p:spPr>
        <p:txBody>
          <a:bodyPr>
            <a:normAutofit/>
          </a:bodyPr>
          <a:lstStyle/>
          <a:p>
            <a:r>
              <a:rPr lang="es-MX" dirty="0"/>
              <a:t>Tecnologías evaporítica (piscinas) </a:t>
            </a:r>
            <a:r>
              <a:rPr lang="es-MX" sz="2800" dirty="0"/>
              <a:t>(Solamente con Planta Piloto)</a:t>
            </a:r>
            <a:endParaRPr lang="es-BO" dirty="0"/>
          </a:p>
        </p:txBody>
      </p:sp>
      <p:sp>
        <p:nvSpPr>
          <p:cNvPr id="5" name="Marcador de texto 4">
            <a:extLst>
              <a:ext uri="{FF2B5EF4-FFF2-40B4-BE49-F238E27FC236}">
                <a16:creationId xmlns:a16="http://schemas.microsoft.com/office/drawing/2014/main" id="{123A06B8-1C21-8DBF-D8AD-721F425EC31C}"/>
              </a:ext>
            </a:extLst>
          </p:cNvPr>
          <p:cNvSpPr>
            <a:spLocks noGrp="1"/>
          </p:cNvSpPr>
          <p:nvPr>
            <p:ph type="body" idx="1"/>
          </p:nvPr>
        </p:nvSpPr>
        <p:spPr>
          <a:xfrm>
            <a:off x="2939373" y="1742506"/>
            <a:ext cx="3992732" cy="576262"/>
          </a:xfrm>
        </p:spPr>
        <p:txBody>
          <a:bodyPr/>
          <a:lstStyle/>
          <a:p>
            <a:r>
              <a:rPr lang="es-MX" b="1" dirty="0"/>
              <a:t>Ventajas</a:t>
            </a:r>
            <a:endParaRPr lang="es-BO" b="1" dirty="0"/>
          </a:p>
        </p:txBody>
      </p:sp>
      <p:sp>
        <p:nvSpPr>
          <p:cNvPr id="6" name="Marcador de contenido 5">
            <a:extLst>
              <a:ext uri="{FF2B5EF4-FFF2-40B4-BE49-F238E27FC236}">
                <a16:creationId xmlns:a16="http://schemas.microsoft.com/office/drawing/2014/main" id="{10E8DA7F-7F45-7BA6-CCD3-D936FFAAF82C}"/>
              </a:ext>
            </a:extLst>
          </p:cNvPr>
          <p:cNvSpPr>
            <a:spLocks noGrp="1"/>
          </p:cNvSpPr>
          <p:nvPr>
            <p:ph sz="half" idx="2"/>
          </p:nvPr>
        </p:nvSpPr>
        <p:spPr>
          <a:xfrm>
            <a:off x="2589212" y="2373753"/>
            <a:ext cx="4342893" cy="4140356"/>
          </a:xfrm>
        </p:spPr>
        <p:txBody>
          <a:bodyPr>
            <a:normAutofit fontScale="92500" lnSpcReduction="20000"/>
          </a:bodyPr>
          <a:lstStyle/>
          <a:p>
            <a:endParaRPr lang="es-MX" dirty="0"/>
          </a:p>
          <a:p>
            <a:r>
              <a:rPr lang="es-MX" dirty="0"/>
              <a:t>Bajo costo de operación.</a:t>
            </a:r>
          </a:p>
          <a:p>
            <a:endParaRPr lang="es-MX" dirty="0"/>
          </a:p>
          <a:p>
            <a:r>
              <a:rPr lang="es-MX" dirty="0"/>
              <a:t>Insumos químicos básicos.</a:t>
            </a:r>
          </a:p>
          <a:p>
            <a:endParaRPr lang="es-MX" dirty="0"/>
          </a:p>
          <a:p>
            <a:r>
              <a:rPr lang="es-MX" dirty="0"/>
              <a:t>Bajo consumo de energía.</a:t>
            </a:r>
          </a:p>
          <a:p>
            <a:pPr marL="0" indent="0">
              <a:buNone/>
            </a:pPr>
            <a:endParaRPr lang="es-MX" dirty="0"/>
          </a:p>
          <a:p>
            <a:r>
              <a:rPr lang="es-MX" dirty="0">
                <a:solidFill>
                  <a:srgbClr val="0070C0"/>
                </a:solidFill>
              </a:rPr>
              <a:t>¿Bajo costo de mantenimiento?</a:t>
            </a:r>
            <a:endParaRPr lang="es-BO" dirty="0">
              <a:solidFill>
                <a:srgbClr val="0070C0"/>
              </a:solidFill>
            </a:endParaRPr>
          </a:p>
        </p:txBody>
      </p:sp>
      <p:sp>
        <p:nvSpPr>
          <p:cNvPr id="7" name="Marcador de texto 6">
            <a:extLst>
              <a:ext uri="{FF2B5EF4-FFF2-40B4-BE49-F238E27FC236}">
                <a16:creationId xmlns:a16="http://schemas.microsoft.com/office/drawing/2014/main" id="{7C428395-7A40-493B-80B9-AD1C00306387}"/>
              </a:ext>
            </a:extLst>
          </p:cNvPr>
          <p:cNvSpPr>
            <a:spLocks noGrp="1"/>
          </p:cNvSpPr>
          <p:nvPr>
            <p:ph type="body" sz="quarter" idx="3"/>
          </p:nvPr>
        </p:nvSpPr>
        <p:spPr>
          <a:xfrm>
            <a:off x="7505610" y="1742506"/>
            <a:ext cx="3999001" cy="576262"/>
          </a:xfrm>
        </p:spPr>
        <p:txBody>
          <a:bodyPr/>
          <a:lstStyle/>
          <a:p>
            <a:r>
              <a:rPr lang="es-MX" b="1" dirty="0"/>
              <a:t>Desventajas</a:t>
            </a:r>
            <a:endParaRPr lang="es-BO" b="1" dirty="0"/>
          </a:p>
        </p:txBody>
      </p:sp>
      <p:sp>
        <p:nvSpPr>
          <p:cNvPr id="8" name="Marcador de contenido 7">
            <a:extLst>
              <a:ext uri="{FF2B5EF4-FFF2-40B4-BE49-F238E27FC236}">
                <a16:creationId xmlns:a16="http://schemas.microsoft.com/office/drawing/2014/main" id="{58BE38FB-4DDB-98C8-0847-76BD1CFED261}"/>
              </a:ext>
            </a:extLst>
          </p:cNvPr>
          <p:cNvSpPr>
            <a:spLocks noGrp="1"/>
          </p:cNvSpPr>
          <p:nvPr>
            <p:ph sz="quarter" idx="4"/>
          </p:nvPr>
        </p:nvSpPr>
        <p:spPr>
          <a:xfrm>
            <a:off x="7165937" y="2373753"/>
            <a:ext cx="4338674" cy="4140356"/>
          </a:xfrm>
        </p:spPr>
        <p:txBody>
          <a:bodyPr>
            <a:normAutofit fontScale="92500" lnSpcReduction="20000"/>
          </a:bodyPr>
          <a:lstStyle/>
          <a:p>
            <a:r>
              <a:rPr lang="es-MX" dirty="0"/>
              <a:t>Alto riesgo de alterar el sistema hidrogeológico.</a:t>
            </a:r>
          </a:p>
          <a:p>
            <a:r>
              <a:rPr lang="es-MX" dirty="0"/>
              <a:t>Alto consumo de agua dulce.</a:t>
            </a:r>
          </a:p>
          <a:p>
            <a:r>
              <a:rPr lang="es-MX" dirty="0"/>
              <a:t>Grandes pérdidas de agua dulce por evaporación.</a:t>
            </a:r>
          </a:p>
          <a:p>
            <a:r>
              <a:rPr lang="es-MX" dirty="0"/>
              <a:t>Dependencia de condiciones meteorológicas (lluvias, temperatura, radiación solar).</a:t>
            </a:r>
          </a:p>
          <a:p>
            <a:r>
              <a:rPr lang="es-MX" dirty="0"/>
              <a:t>Procesos lentos (12-36 meses).</a:t>
            </a:r>
          </a:p>
          <a:p>
            <a:r>
              <a:rPr lang="es-MX" dirty="0"/>
              <a:t>Baja eficiencia (12-30%).</a:t>
            </a:r>
          </a:p>
          <a:p>
            <a:r>
              <a:rPr lang="es-MX" dirty="0"/>
              <a:t>No apto para salmueras con alto contenido de otros minerales.</a:t>
            </a:r>
          </a:p>
          <a:p>
            <a:r>
              <a:rPr lang="es-MX" dirty="0"/>
              <a:t>Grandes volúmenes de residuos sólidos industriales.</a:t>
            </a:r>
          </a:p>
          <a:p>
            <a:endParaRPr lang="es-MX" dirty="0"/>
          </a:p>
          <a:p>
            <a:endParaRPr lang="es-MX" dirty="0"/>
          </a:p>
          <a:p>
            <a:endParaRPr lang="es-MX" dirty="0"/>
          </a:p>
          <a:p>
            <a:endParaRPr lang="es-BO" dirty="0"/>
          </a:p>
        </p:txBody>
      </p:sp>
    </p:spTree>
    <p:extLst>
      <p:ext uri="{BB962C8B-B14F-4D97-AF65-F5344CB8AC3E}">
        <p14:creationId xmlns:p14="http://schemas.microsoft.com/office/powerpoint/2010/main" val="23445898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C5DF7E-386C-EE8E-9466-F7FF29E9751B}"/>
            </a:ext>
          </a:extLst>
        </p:cNvPr>
        <p:cNvGrpSpPr/>
        <p:nvPr/>
      </p:nvGrpSpPr>
      <p:grpSpPr>
        <a:xfrm>
          <a:off x="0" y="0"/>
          <a:ext cx="0" cy="0"/>
          <a:chOff x="0" y="0"/>
          <a:chExt cx="0" cy="0"/>
        </a:xfrm>
      </p:grpSpPr>
      <p:sp>
        <p:nvSpPr>
          <p:cNvPr id="4" name="Título 3">
            <a:extLst>
              <a:ext uri="{FF2B5EF4-FFF2-40B4-BE49-F238E27FC236}">
                <a16:creationId xmlns:a16="http://schemas.microsoft.com/office/drawing/2014/main" id="{551F145A-97F6-A7CF-D4C1-EF6D9292B3D3}"/>
              </a:ext>
            </a:extLst>
          </p:cNvPr>
          <p:cNvSpPr>
            <a:spLocks noGrp="1"/>
          </p:cNvSpPr>
          <p:nvPr>
            <p:ph type="title"/>
          </p:nvPr>
        </p:nvSpPr>
        <p:spPr>
          <a:xfrm>
            <a:off x="2592924" y="624110"/>
            <a:ext cx="8911687" cy="1056754"/>
          </a:xfrm>
        </p:spPr>
        <p:txBody>
          <a:bodyPr>
            <a:normAutofit/>
          </a:bodyPr>
          <a:lstStyle/>
          <a:p>
            <a:r>
              <a:rPr lang="es-MX" dirty="0"/>
              <a:t>Tecnologías evaporítica (piscinas) </a:t>
            </a:r>
            <a:r>
              <a:rPr lang="es-MX" sz="2700" dirty="0"/>
              <a:t>(Solamente con Planta Piloto)</a:t>
            </a:r>
            <a:endParaRPr lang="es-BO" dirty="0"/>
          </a:p>
        </p:txBody>
      </p:sp>
      <p:sp>
        <p:nvSpPr>
          <p:cNvPr id="5" name="Marcador de texto 4">
            <a:extLst>
              <a:ext uri="{FF2B5EF4-FFF2-40B4-BE49-F238E27FC236}">
                <a16:creationId xmlns:a16="http://schemas.microsoft.com/office/drawing/2014/main" id="{EBE23130-94AB-0374-8B9D-39415C7F928F}"/>
              </a:ext>
            </a:extLst>
          </p:cNvPr>
          <p:cNvSpPr>
            <a:spLocks noGrp="1"/>
          </p:cNvSpPr>
          <p:nvPr>
            <p:ph type="body" idx="1"/>
          </p:nvPr>
        </p:nvSpPr>
        <p:spPr>
          <a:xfrm>
            <a:off x="2930749" y="1733991"/>
            <a:ext cx="3992732" cy="576262"/>
          </a:xfrm>
        </p:spPr>
        <p:txBody>
          <a:bodyPr/>
          <a:lstStyle/>
          <a:p>
            <a:r>
              <a:rPr lang="es-MX" b="1" dirty="0"/>
              <a:t>Ventajas</a:t>
            </a:r>
            <a:endParaRPr lang="es-BO" b="1" dirty="0"/>
          </a:p>
        </p:txBody>
      </p:sp>
      <p:sp>
        <p:nvSpPr>
          <p:cNvPr id="6" name="Marcador de contenido 5">
            <a:extLst>
              <a:ext uri="{FF2B5EF4-FFF2-40B4-BE49-F238E27FC236}">
                <a16:creationId xmlns:a16="http://schemas.microsoft.com/office/drawing/2014/main" id="{5CD92248-3D52-7803-6086-A145A0F4D13A}"/>
              </a:ext>
            </a:extLst>
          </p:cNvPr>
          <p:cNvSpPr>
            <a:spLocks noGrp="1"/>
          </p:cNvSpPr>
          <p:nvPr>
            <p:ph sz="half" idx="2"/>
          </p:nvPr>
        </p:nvSpPr>
        <p:spPr>
          <a:xfrm>
            <a:off x="2589212" y="2447495"/>
            <a:ext cx="4342893" cy="4140356"/>
          </a:xfrm>
        </p:spPr>
        <p:txBody>
          <a:bodyPr>
            <a:normAutofit fontScale="92500" lnSpcReduction="20000"/>
          </a:bodyPr>
          <a:lstStyle/>
          <a:p>
            <a:endParaRPr lang="es-MX" dirty="0"/>
          </a:p>
          <a:p>
            <a:r>
              <a:rPr lang="es-MX" dirty="0"/>
              <a:t>Bajo costo de operación.</a:t>
            </a:r>
          </a:p>
          <a:p>
            <a:endParaRPr lang="es-MX" dirty="0"/>
          </a:p>
          <a:p>
            <a:r>
              <a:rPr lang="es-MX" dirty="0"/>
              <a:t>Insumos químicos básicos.</a:t>
            </a:r>
          </a:p>
          <a:p>
            <a:endParaRPr lang="es-MX" dirty="0"/>
          </a:p>
          <a:p>
            <a:r>
              <a:rPr lang="es-MX" dirty="0"/>
              <a:t>Bajo consumo de energía.</a:t>
            </a:r>
          </a:p>
          <a:p>
            <a:pPr marL="0" indent="0">
              <a:buNone/>
            </a:pPr>
            <a:endParaRPr lang="es-MX" dirty="0"/>
          </a:p>
          <a:p>
            <a:r>
              <a:rPr lang="es-MX" dirty="0">
                <a:solidFill>
                  <a:srgbClr val="FF0000"/>
                </a:solidFill>
              </a:rPr>
              <a:t>¿Bajo costo de mantenimiento?</a:t>
            </a:r>
            <a:endParaRPr lang="es-BO" dirty="0">
              <a:solidFill>
                <a:srgbClr val="FF0000"/>
              </a:solidFill>
            </a:endParaRPr>
          </a:p>
        </p:txBody>
      </p:sp>
      <p:sp>
        <p:nvSpPr>
          <p:cNvPr id="7" name="Marcador de texto 6">
            <a:extLst>
              <a:ext uri="{FF2B5EF4-FFF2-40B4-BE49-F238E27FC236}">
                <a16:creationId xmlns:a16="http://schemas.microsoft.com/office/drawing/2014/main" id="{EE93A9C8-65A1-D271-C04D-90366D61F56C}"/>
              </a:ext>
            </a:extLst>
          </p:cNvPr>
          <p:cNvSpPr>
            <a:spLocks noGrp="1"/>
          </p:cNvSpPr>
          <p:nvPr>
            <p:ph type="body" sz="quarter" idx="3"/>
          </p:nvPr>
        </p:nvSpPr>
        <p:spPr>
          <a:xfrm>
            <a:off x="7505610" y="1736629"/>
            <a:ext cx="3999001" cy="576262"/>
          </a:xfrm>
        </p:spPr>
        <p:txBody>
          <a:bodyPr/>
          <a:lstStyle/>
          <a:p>
            <a:r>
              <a:rPr lang="es-MX" b="1" dirty="0"/>
              <a:t>Desventajas</a:t>
            </a:r>
            <a:endParaRPr lang="es-BO" b="1" dirty="0"/>
          </a:p>
        </p:txBody>
      </p:sp>
      <p:sp>
        <p:nvSpPr>
          <p:cNvPr id="8" name="Marcador de contenido 7">
            <a:extLst>
              <a:ext uri="{FF2B5EF4-FFF2-40B4-BE49-F238E27FC236}">
                <a16:creationId xmlns:a16="http://schemas.microsoft.com/office/drawing/2014/main" id="{A67C5E26-BD8B-9932-8BCB-E56B4E6082AB}"/>
              </a:ext>
            </a:extLst>
          </p:cNvPr>
          <p:cNvSpPr>
            <a:spLocks noGrp="1"/>
          </p:cNvSpPr>
          <p:nvPr>
            <p:ph sz="quarter" idx="4"/>
          </p:nvPr>
        </p:nvSpPr>
        <p:spPr>
          <a:xfrm>
            <a:off x="7048767" y="2463788"/>
            <a:ext cx="4338674" cy="4140356"/>
          </a:xfrm>
        </p:spPr>
        <p:txBody>
          <a:bodyPr>
            <a:normAutofit fontScale="92500" lnSpcReduction="20000"/>
          </a:bodyPr>
          <a:lstStyle/>
          <a:p>
            <a:r>
              <a:rPr lang="es-MX" dirty="0"/>
              <a:t>Alto riesgo de alterar el sistema hidrogeológico.</a:t>
            </a:r>
          </a:p>
          <a:p>
            <a:r>
              <a:rPr lang="es-MX" dirty="0">
                <a:solidFill>
                  <a:srgbClr val="FF0000"/>
                </a:solidFill>
              </a:rPr>
              <a:t>Alto consumo de agua dulce.</a:t>
            </a:r>
          </a:p>
          <a:p>
            <a:r>
              <a:rPr lang="es-MX" dirty="0">
                <a:solidFill>
                  <a:srgbClr val="FF0000"/>
                </a:solidFill>
              </a:rPr>
              <a:t>Grandes pérdidas de agua dulce por evaporación.</a:t>
            </a:r>
          </a:p>
          <a:p>
            <a:r>
              <a:rPr lang="es-MX" dirty="0">
                <a:solidFill>
                  <a:srgbClr val="FF0000"/>
                </a:solidFill>
              </a:rPr>
              <a:t>Dependencia de condiciones meteorológicas (lluvias, temperatura, radiación solar).</a:t>
            </a:r>
          </a:p>
          <a:p>
            <a:r>
              <a:rPr lang="es-MX" dirty="0">
                <a:solidFill>
                  <a:srgbClr val="FF0000"/>
                </a:solidFill>
              </a:rPr>
              <a:t>Procesos lentos (12-36 meses).</a:t>
            </a:r>
          </a:p>
          <a:p>
            <a:r>
              <a:rPr lang="es-MX" dirty="0">
                <a:solidFill>
                  <a:srgbClr val="FF0000"/>
                </a:solidFill>
              </a:rPr>
              <a:t>Baja eficiencia (12-30%).</a:t>
            </a:r>
          </a:p>
          <a:p>
            <a:r>
              <a:rPr lang="es-MX" dirty="0">
                <a:solidFill>
                  <a:srgbClr val="FF0000"/>
                </a:solidFill>
              </a:rPr>
              <a:t>No apto para salmueras con alto contenido de otros minerales.</a:t>
            </a:r>
          </a:p>
          <a:p>
            <a:r>
              <a:rPr lang="es-MX" dirty="0">
                <a:solidFill>
                  <a:srgbClr val="FF0000"/>
                </a:solidFill>
              </a:rPr>
              <a:t>Grandes volúmenes de residuos sólidos industriales.</a:t>
            </a:r>
          </a:p>
          <a:p>
            <a:endParaRPr lang="es-MX" dirty="0"/>
          </a:p>
          <a:p>
            <a:endParaRPr lang="es-MX" dirty="0"/>
          </a:p>
          <a:p>
            <a:endParaRPr lang="es-MX" dirty="0"/>
          </a:p>
          <a:p>
            <a:endParaRPr lang="es-BO" dirty="0"/>
          </a:p>
        </p:txBody>
      </p:sp>
      <p:sp>
        <p:nvSpPr>
          <p:cNvPr id="2" name="Rectángulo: esquinas redondeadas 1">
            <a:extLst>
              <a:ext uri="{FF2B5EF4-FFF2-40B4-BE49-F238E27FC236}">
                <a16:creationId xmlns:a16="http://schemas.microsoft.com/office/drawing/2014/main" id="{D4067566-560A-4797-0D0D-A12FFB5A98A7}"/>
              </a:ext>
            </a:extLst>
          </p:cNvPr>
          <p:cNvSpPr/>
          <p:nvPr/>
        </p:nvSpPr>
        <p:spPr>
          <a:xfrm>
            <a:off x="6932105" y="2366018"/>
            <a:ext cx="4543425" cy="576262"/>
          </a:xfrm>
          <a:prstGeom prst="roundRect">
            <a:avLst/>
          </a:prstGeom>
          <a:noFill/>
          <a:ln w="44450">
            <a:solidFill>
              <a:srgbClr val="0070C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3" name="CuadroTexto 2">
            <a:extLst>
              <a:ext uri="{FF2B5EF4-FFF2-40B4-BE49-F238E27FC236}">
                <a16:creationId xmlns:a16="http://schemas.microsoft.com/office/drawing/2014/main" id="{467DD880-CB7F-E0FC-926A-0D636BCE09DD}"/>
              </a:ext>
            </a:extLst>
          </p:cNvPr>
          <p:cNvSpPr txBox="1"/>
          <p:nvPr/>
        </p:nvSpPr>
        <p:spPr>
          <a:xfrm rot="20187460">
            <a:off x="6111764" y="4101655"/>
            <a:ext cx="5381341" cy="1200329"/>
          </a:xfrm>
          <a:prstGeom prst="rect">
            <a:avLst/>
          </a:prstGeom>
          <a:noFill/>
          <a:ln w="60325">
            <a:solidFill>
              <a:srgbClr val="0070C0"/>
            </a:solidFill>
            <a:prstDash val="sysDot"/>
          </a:ln>
        </p:spPr>
        <p:txBody>
          <a:bodyPr wrap="square" rtlCol="0">
            <a:spAutoFit/>
          </a:bodyPr>
          <a:lstStyle/>
          <a:p>
            <a:r>
              <a:rPr lang="es-MX" sz="7200" b="1" dirty="0">
                <a:solidFill>
                  <a:srgbClr val="0070C0"/>
                </a:solidFill>
              </a:rPr>
              <a:t>Precaución</a:t>
            </a:r>
            <a:endParaRPr lang="es-BO" sz="7200" b="1" dirty="0">
              <a:solidFill>
                <a:srgbClr val="0070C0"/>
              </a:solidFill>
            </a:endParaRPr>
          </a:p>
        </p:txBody>
      </p:sp>
    </p:spTree>
    <p:extLst>
      <p:ext uri="{BB962C8B-B14F-4D97-AF65-F5344CB8AC3E}">
        <p14:creationId xmlns:p14="http://schemas.microsoft.com/office/powerpoint/2010/main" val="1455671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37"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out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269E16-2CF8-13A7-BAA7-326F4EE1432F}"/>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FF71D648-5CEB-DB32-CFDA-732ED1C1E27E}"/>
              </a:ext>
            </a:extLst>
          </p:cNvPr>
          <p:cNvSpPr>
            <a:spLocks noGrp="1"/>
          </p:cNvSpPr>
          <p:nvPr>
            <p:ph type="title"/>
          </p:nvPr>
        </p:nvSpPr>
        <p:spPr>
          <a:xfrm>
            <a:off x="2371725" y="2058750"/>
            <a:ext cx="9386887" cy="1468800"/>
          </a:xfrm>
        </p:spPr>
        <p:txBody>
          <a:bodyPr/>
          <a:lstStyle/>
          <a:p>
            <a:r>
              <a:rPr lang="es-MX" dirty="0"/>
              <a:t>Extracción Directa de Litio (EDL)</a:t>
            </a:r>
            <a:endParaRPr lang="es-BO" dirty="0"/>
          </a:p>
        </p:txBody>
      </p:sp>
      <p:sp>
        <p:nvSpPr>
          <p:cNvPr id="3" name="Marcador de texto 2">
            <a:extLst>
              <a:ext uri="{FF2B5EF4-FFF2-40B4-BE49-F238E27FC236}">
                <a16:creationId xmlns:a16="http://schemas.microsoft.com/office/drawing/2014/main" id="{1E1FBEF3-93EA-33F4-CB94-540E94DF680F}"/>
              </a:ext>
            </a:extLst>
          </p:cNvPr>
          <p:cNvSpPr>
            <a:spLocks noGrp="1"/>
          </p:cNvSpPr>
          <p:nvPr>
            <p:ph type="body" idx="1"/>
          </p:nvPr>
        </p:nvSpPr>
        <p:spPr>
          <a:xfrm>
            <a:off x="2371726" y="3530129"/>
            <a:ext cx="9386886" cy="860400"/>
          </a:xfrm>
        </p:spPr>
        <p:txBody>
          <a:bodyPr>
            <a:normAutofit/>
          </a:bodyPr>
          <a:lstStyle/>
          <a:p>
            <a:pPr algn="r"/>
            <a:r>
              <a:rPr lang="es-MX" sz="2800" b="1" dirty="0">
                <a:solidFill>
                  <a:srgbClr val="FF0000"/>
                </a:solidFill>
              </a:rPr>
              <a:t>¿Qué sabemos y qué no?</a:t>
            </a:r>
            <a:endParaRPr lang="es-BO" sz="2800" b="1" dirty="0">
              <a:solidFill>
                <a:srgbClr val="FF0000"/>
              </a:solidFill>
            </a:endParaRPr>
          </a:p>
        </p:txBody>
      </p:sp>
    </p:spTree>
    <p:extLst>
      <p:ext uri="{BB962C8B-B14F-4D97-AF65-F5344CB8AC3E}">
        <p14:creationId xmlns:p14="http://schemas.microsoft.com/office/powerpoint/2010/main" val="22540933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10F6D0D7-B172-D90C-B688-2AA091AA7E69}"/>
              </a:ext>
            </a:extLst>
          </p:cNvPr>
          <p:cNvPicPr>
            <a:picLocks noChangeAspect="1"/>
          </p:cNvPicPr>
          <p:nvPr/>
        </p:nvPicPr>
        <p:blipFill>
          <a:blip r:embed="rId2"/>
          <a:stretch>
            <a:fillRect/>
          </a:stretch>
        </p:blipFill>
        <p:spPr>
          <a:xfrm>
            <a:off x="4492209" y="13824"/>
            <a:ext cx="6452455" cy="6844176"/>
          </a:xfrm>
          <a:prstGeom prst="rect">
            <a:avLst/>
          </a:prstGeom>
        </p:spPr>
      </p:pic>
      <p:sp>
        <p:nvSpPr>
          <p:cNvPr id="2" name="Título 1">
            <a:extLst>
              <a:ext uri="{FF2B5EF4-FFF2-40B4-BE49-F238E27FC236}">
                <a16:creationId xmlns:a16="http://schemas.microsoft.com/office/drawing/2014/main" id="{5BE58250-7BEA-8464-BB33-D60774895793}"/>
              </a:ext>
            </a:extLst>
          </p:cNvPr>
          <p:cNvSpPr>
            <a:spLocks noGrp="1"/>
          </p:cNvSpPr>
          <p:nvPr>
            <p:ph type="title"/>
          </p:nvPr>
        </p:nvSpPr>
        <p:spPr>
          <a:xfrm>
            <a:off x="1997612" y="624110"/>
            <a:ext cx="2494598" cy="1280890"/>
          </a:xfrm>
        </p:spPr>
        <p:txBody>
          <a:bodyPr>
            <a:normAutofit fontScale="90000"/>
          </a:bodyPr>
          <a:lstStyle/>
          <a:p>
            <a:r>
              <a:rPr lang="es-MX" sz="3600" b="1" dirty="0"/>
              <a:t>Lluvias en Bolivia</a:t>
            </a:r>
            <a:br>
              <a:rPr lang="es-BO" sz="3600" b="1" dirty="0"/>
            </a:br>
            <a:endParaRPr lang="es-BO" dirty="0"/>
          </a:p>
        </p:txBody>
      </p:sp>
      <p:sp>
        <p:nvSpPr>
          <p:cNvPr id="3" name="Elipse 2">
            <a:extLst>
              <a:ext uri="{FF2B5EF4-FFF2-40B4-BE49-F238E27FC236}">
                <a16:creationId xmlns:a16="http://schemas.microsoft.com/office/drawing/2014/main" id="{576F6899-64E9-FEE5-8C40-5ACDC3BB4805}"/>
              </a:ext>
            </a:extLst>
          </p:cNvPr>
          <p:cNvSpPr/>
          <p:nvPr/>
        </p:nvSpPr>
        <p:spPr>
          <a:xfrm rot="20407628">
            <a:off x="5343525" y="4214813"/>
            <a:ext cx="1728787" cy="2114550"/>
          </a:xfrm>
          <a:prstGeom prst="ellipse">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BO"/>
          </a:p>
        </p:txBody>
      </p:sp>
    </p:spTree>
    <p:extLst>
      <p:ext uri="{BB962C8B-B14F-4D97-AF65-F5344CB8AC3E}">
        <p14:creationId xmlns:p14="http://schemas.microsoft.com/office/powerpoint/2010/main" val="9304982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477F8E8A-3664-F5D7-309B-9CA7FA0194DE}"/>
              </a:ext>
            </a:extLst>
          </p:cNvPr>
          <p:cNvPicPr>
            <a:picLocks noChangeAspect="1"/>
          </p:cNvPicPr>
          <p:nvPr/>
        </p:nvPicPr>
        <p:blipFill>
          <a:blip r:embed="rId3"/>
          <a:stretch>
            <a:fillRect/>
          </a:stretch>
        </p:blipFill>
        <p:spPr>
          <a:xfrm>
            <a:off x="2224922" y="674204"/>
            <a:ext cx="9544452" cy="5509591"/>
          </a:xfrm>
          <a:prstGeom prst="rect">
            <a:avLst/>
          </a:prstGeom>
        </p:spPr>
      </p:pic>
      <p:sp>
        <p:nvSpPr>
          <p:cNvPr id="4" name="CuadroTexto 3">
            <a:extLst>
              <a:ext uri="{FF2B5EF4-FFF2-40B4-BE49-F238E27FC236}">
                <a16:creationId xmlns:a16="http://schemas.microsoft.com/office/drawing/2014/main" id="{1B1DD44E-01F4-B2CD-F3A7-DE495D757DB1}"/>
              </a:ext>
            </a:extLst>
          </p:cNvPr>
          <p:cNvSpPr txBox="1"/>
          <p:nvPr/>
        </p:nvSpPr>
        <p:spPr>
          <a:xfrm>
            <a:off x="2120348" y="6347791"/>
            <a:ext cx="9753600" cy="307777"/>
          </a:xfrm>
          <a:prstGeom prst="rect">
            <a:avLst/>
          </a:prstGeom>
          <a:noFill/>
        </p:spPr>
        <p:txBody>
          <a:bodyPr wrap="square" rtlCol="0">
            <a:spAutoFit/>
          </a:bodyPr>
          <a:lstStyle/>
          <a:p>
            <a:pPr algn="r"/>
            <a:r>
              <a:rPr lang="es-MX" sz="1400" dirty="0"/>
              <a:t>Fuente: Adaptado de </a:t>
            </a:r>
            <a:r>
              <a:rPr lang="es-MX" sz="1400" dirty="0" err="1"/>
              <a:t>Clean</a:t>
            </a:r>
            <a:r>
              <a:rPr lang="es-MX" sz="1400" dirty="0"/>
              <a:t> </a:t>
            </a:r>
            <a:r>
              <a:rPr lang="es-MX" sz="1400" dirty="0" err="1"/>
              <a:t>Tech</a:t>
            </a:r>
            <a:r>
              <a:rPr lang="es-MX" sz="1400" dirty="0"/>
              <a:t> </a:t>
            </a:r>
            <a:r>
              <a:rPr lang="es-MX" sz="1400" dirty="0" err="1"/>
              <a:t>Lithium</a:t>
            </a:r>
            <a:r>
              <a:rPr lang="es-MX" sz="1400" dirty="0"/>
              <a:t>. </a:t>
            </a:r>
            <a:r>
              <a:rPr lang="es-MX" sz="1400" dirty="0">
                <a:hlinkClick r:id="rId4"/>
              </a:rPr>
              <a:t>https://ctlithium.com/es/about/direct-lithium-extraction/</a:t>
            </a:r>
            <a:r>
              <a:rPr lang="es-MX" sz="1400" dirty="0"/>
              <a:t> </a:t>
            </a:r>
            <a:endParaRPr lang="es-BO" sz="1400" dirty="0"/>
          </a:p>
        </p:txBody>
      </p:sp>
      <p:sp>
        <p:nvSpPr>
          <p:cNvPr id="2" name="Rectángulo: esquinas redondeadas 1">
            <a:extLst>
              <a:ext uri="{FF2B5EF4-FFF2-40B4-BE49-F238E27FC236}">
                <a16:creationId xmlns:a16="http://schemas.microsoft.com/office/drawing/2014/main" id="{0EC67343-5D0D-7391-D9F1-4560A12CEF12}"/>
              </a:ext>
            </a:extLst>
          </p:cNvPr>
          <p:cNvSpPr/>
          <p:nvPr/>
        </p:nvSpPr>
        <p:spPr>
          <a:xfrm>
            <a:off x="4056137" y="4691576"/>
            <a:ext cx="1430263" cy="1202788"/>
          </a:xfrm>
          <a:prstGeom prst="roundRect">
            <a:avLst/>
          </a:prstGeom>
          <a:noFill/>
          <a:ln w="3175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5" name="Elipse 4">
            <a:extLst>
              <a:ext uri="{FF2B5EF4-FFF2-40B4-BE49-F238E27FC236}">
                <a16:creationId xmlns:a16="http://schemas.microsoft.com/office/drawing/2014/main" id="{57F2A613-8C64-96E9-B66F-01673903724F}"/>
              </a:ext>
            </a:extLst>
          </p:cNvPr>
          <p:cNvSpPr/>
          <p:nvPr/>
        </p:nvSpPr>
        <p:spPr>
          <a:xfrm>
            <a:off x="7056120" y="3429000"/>
            <a:ext cx="1152975" cy="711535"/>
          </a:xfrm>
          <a:prstGeom prst="ellipse">
            <a:avLst/>
          </a:prstGeom>
          <a:noFill/>
          <a:ln w="34925">
            <a:solidFill>
              <a:srgbClr val="FF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6" name="Marcador de texto 5">
            <a:extLst>
              <a:ext uri="{FF2B5EF4-FFF2-40B4-BE49-F238E27FC236}">
                <a16:creationId xmlns:a16="http://schemas.microsoft.com/office/drawing/2014/main" id="{53490416-42E8-4F31-4C3A-806C85C510EB}"/>
              </a:ext>
            </a:extLst>
          </p:cNvPr>
          <p:cNvSpPr txBox="1">
            <a:spLocks/>
          </p:cNvSpPr>
          <p:nvPr/>
        </p:nvSpPr>
        <p:spPr>
          <a:xfrm>
            <a:off x="2222646" y="718985"/>
            <a:ext cx="5097243" cy="576262"/>
          </a:xfrm>
          <a:prstGeom prst="rect">
            <a:avLst/>
          </a:prstGeom>
        </p:spPr>
        <p:txBody>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s-MX" sz="2400" b="1" dirty="0">
                <a:solidFill>
                  <a:srgbClr val="0070C0"/>
                </a:solidFill>
                <a:latin typeface="+mj-lt"/>
              </a:rPr>
              <a:t>Extracción directa de litio (EDL)</a:t>
            </a:r>
            <a:endParaRPr lang="es-BO" sz="2400" b="1" dirty="0">
              <a:solidFill>
                <a:srgbClr val="0070C0"/>
              </a:solidFill>
              <a:latin typeface="+mj-lt"/>
            </a:endParaRPr>
          </a:p>
        </p:txBody>
      </p:sp>
    </p:spTree>
    <p:extLst>
      <p:ext uri="{BB962C8B-B14F-4D97-AF65-F5344CB8AC3E}">
        <p14:creationId xmlns:p14="http://schemas.microsoft.com/office/powerpoint/2010/main" val="1872983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1605F3-0C87-1FCF-4B86-37F1439E3FF5}"/>
            </a:ext>
          </a:extLst>
        </p:cNvPr>
        <p:cNvGrpSpPr/>
        <p:nvPr/>
      </p:nvGrpSpPr>
      <p:grpSpPr>
        <a:xfrm>
          <a:off x="0" y="0"/>
          <a:ext cx="0" cy="0"/>
          <a:chOff x="0" y="0"/>
          <a:chExt cx="0" cy="0"/>
        </a:xfrm>
      </p:grpSpPr>
      <p:sp>
        <p:nvSpPr>
          <p:cNvPr id="4" name="Título 3">
            <a:extLst>
              <a:ext uri="{FF2B5EF4-FFF2-40B4-BE49-F238E27FC236}">
                <a16:creationId xmlns:a16="http://schemas.microsoft.com/office/drawing/2014/main" id="{98848CA5-E09B-807C-EAE7-DA17DCD52DB1}"/>
              </a:ext>
            </a:extLst>
          </p:cNvPr>
          <p:cNvSpPr>
            <a:spLocks noGrp="1"/>
          </p:cNvSpPr>
          <p:nvPr>
            <p:ph type="title"/>
          </p:nvPr>
        </p:nvSpPr>
        <p:spPr>
          <a:xfrm>
            <a:off x="2385392" y="624110"/>
            <a:ext cx="9119220" cy="767368"/>
          </a:xfrm>
        </p:spPr>
        <p:txBody>
          <a:bodyPr>
            <a:normAutofit/>
          </a:bodyPr>
          <a:lstStyle/>
          <a:p>
            <a:r>
              <a:rPr lang="es-MX" dirty="0"/>
              <a:t>Tecnologías de extracción directa (EDL)</a:t>
            </a:r>
            <a:endParaRPr lang="es-BO" dirty="0"/>
          </a:p>
        </p:txBody>
      </p:sp>
      <p:sp>
        <p:nvSpPr>
          <p:cNvPr id="5" name="Marcador de texto 4">
            <a:extLst>
              <a:ext uri="{FF2B5EF4-FFF2-40B4-BE49-F238E27FC236}">
                <a16:creationId xmlns:a16="http://schemas.microsoft.com/office/drawing/2014/main" id="{23E0FDCA-D4DF-2F95-3A7E-8BF5D5EDDF57}"/>
              </a:ext>
            </a:extLst>
          </p:cNvPr>
          <p:cNvSpPr>
            <a:spLocks noGrp="1"/>
          </p:cNvSpPr>
          <p:nvPr>
            <p:ph type="body" idx="1"/>
          </p:nvPr>
        </p:nvSpPr>
        <p:spPr>
          <a:xfrm>
            <a:off x="2939373" y="1454375"/>
            <a:ext cx="3992732" cy="576262"/>
          </a:xfrm>
        </p:spPr>
        <p:txBody>
          <a:bodyPr/>
          <a:lstStyle/>
          <a:p>
            <a:r>
              <a:rPr lang="es-MX" b="1" dirty="0"/>
              <a:t>Ventajas</a:t>
            </a:r>
            <a:endParaRPr lang="es-BO" b="1" dirty="0"/>
          </a:p>
        </p:txBody>
      </p:sp>
      <p:sp>
        <p:nvSpPr>
          <p:cNvPr id="6" name="Marcador de contenido 5">
            <a:extLst>
              <a:ext uri="{FF2B5EF4-FFF2-40B4-BE49-F238E27FC236}">
                <a16:creationId xmlns:a16="http://schemas.microsoft.com/office/drawing/2014/main" id="{18107573-10A0-DD13-AA19-C7F94A5154CD}"/>
              </a:ext>
            </a:extLst>
          </p:cNvPr>
          <p:cNvSpPr>
            <a:spLocks noGrp="1"/>
          </p:cNvSpPr>
          <p:nvPr>
            <p:ph sz="half" idx="2"/>
          </p:nvPr>
        </p:nvSpPr>
        <p:spPr>
          <a:xfrm>
            <a:off x="2589212" y="2093534"/>
            <a:ext cx="4342893" cy="4140356"/>
          </a:xfrm>
        </p:spPr>
        <p:txBody>
          <a:bodyPr>
            <a:normAutofit fontScale="92500" lnSpcReduction="20000"/>
          </a:bodyPr>
          <a:lstStyle/>
          <a:p>
            <a:endParaRPr lang="es-MX" dirty="0"/>
          </a:p>
          <a:p>
            <a:r>
              <a:rPr lang="es-MX" dirty="0"/>
              <a:t>Sin pérdida de agua por evaporación.</a:t>
            </a:r>
          </a:p>
          <a:p>
            <a:r>
              <a:rPr lang="es-MX" dirty="0"/>
              <a:t>Apta para salmueras con alto contenido de otros minerales.</a:t>
            </a:r>
          </a:p>
          <a:p>
            <a:r>
              <a:rPr lang="es-MX" dirty="0"/>
              <a:t>Alta eficiencia (Mayor al 80%).</a:t>
            </a:r>
          </a:p>
          <a:p>
            <a:r>
              <a:rPr lang="es-MX" dirty="0"/>
              <a:t>No depende de las condiciones meteorológicas.</a:t>
            </a:r>
          </a:p>
          <a:p>
            <a:r>
              <a:rPr lang="es-MX" dirty="0"/>
              <a:t>Procesos muy rápidos (De meses a horas).</a:t>
            </a:r>
          </a:p>
          <a:p>
            <a:endParaRPr lang="es-MX" dirty="0"/>
          </a:p>
          <a:p>
            <a:r>
              <a:rPr lang="es-MX" dirty="0">
                <a:solidFill>
                  <a:srgbClr val="0070C0"/>
                </a:solidFill>
              </a:rPr>
              <a:t>¿Bajo consumo de agua dulce?</a:t>
            </a:r>
          </a:p>
          <a:p>
            <a:r>
              <a:rPr lang="es-MX" dirty="0">
                <a:solidFill>
                  <a:srgbClr val="0070C0"/>
                </a:solidFill>
              </a:rPr>
              <a:t>¿Bajo consumo de energía?</a:t>
            </a:r>
          </a:p>
          <a:p>
            <a:r>
              <a:rPr lang="es-MX" dirty="0">
                <a:solidFill>
                  <a:srgbClr val="0070C0"/>
                </a:solidFill>
              </a:rPr>
              <a:t>¿Bajo costo de mantenimiento?</a:t>
            </a:r>
            <a:endParaRPr lang="es-BO" dirty="0">
              <a:solidFill>
                <a:srgbClr val="0070C0"/>
              </a:solidFill>
            </a:endParaRPr>
          </a:p>
        </p:txBody>
      </p:sp>
      <p:sp>
        <p:nvSpPr>
          <p:cNvPr id="7" name="Marcador de texto 6">
            <a:extLst>
              <a:ext uri="{FF2B5EF4-FFF2-40B4-BE49-F238E27FC236}">
                <a16:creationId xmlns:a16="http://schemas.microsoft.com/office/drawing/2014/main" id="{123808E1-A771-783E-05CA-BDD5D244620B}"/>
              </a:ext>
            </a:extLst>
          </p:cNvPr>
          <p:cNvSpPr>
            <a:spLocks noGrp="1"/>
          </p:cNvSpPr>
          <p:nvPr>
            <p:ph type="body" sz="quarter" idx="3"/>
          </p:nvPr>
        </p:nvSpPr>
        <p:spPr>
          <a:xfrm>
            <a:off x="7505610" y="1454375"/>
            <a:ext cx="3999001" cy="576262"/>
          </a:xfrm>
        </p:spPr>
        <p:txBody>
          <a:bodyPr/>
          <a:lstStyle/>
          <a:p>
            <a:r>
              <a:rPr lang="es-MX" b="1" dirty="0"/>
              <a:t>Desventajas</a:t>
            </a:r>
            <a:endParaRPr lang="es-BO" b="1" dirty="0"/>
          </a:p>
        </p:txBody>
      </p:sp>
      <p:sp>
        <p:nvSpPr>
          <p:cNvPr id="8" name="Marcador de contenido 7">
            <a:extLst>
              <a:ext uri="{FF2B5EF4-FFF2-40B4-BE49-F238E27FC236}">
                <a16:creationId xmlns:a16="http://schemas.microsoft.com/office/drawing/2014/main" id="{94858830-C23B-A3B1-A72C-14BAA3434F35}"/>
              </a:ext>
            </a:extLst>
          </p:cNvPr>
          <p:cNvSpPr>
            <a:spLocks noGrp="1"/>
          </p:cNvSpPr>
          <p:nvPr>
            <p:ph sz="quarter" idx="4"/>
          </p:nvPr>
        </p:nvSpPr>
        <p:spPr>
          <a:xfrm>
            <a:off x="7166957" y="2093533"/>
            <a:ext cx="4338674" cy="4366901"/>
          </a:xfrm>
        </p:spPr>
        <p:txBody>
          <a:bodyPr>
            <a:normAutofit fontScale="92500" lnSpcReduction="20000"/>
          </a:bodyPr>
          <a:lstStyle/>
          <a:p>
            <a:r>
              <a:rPr lang="es-MX" dirty="0"/>
              <a:t>Muy alto riesgo de alterar el sistema hidrogeológico.</a:t>
            </a:r>
          </a:p>
          <a:p>
            <a:r>
              <a:rPr lang="es-MX" dirty="0"/>
              <a:t>Rápida generación de grandes volúmenes de salmueras residuales.</a:t>
            </a:r>
          </a:p>
          <a:p>
            <a:r>
              <a:rPr lang="es-MX" dirty="0"/>
              <a:t>Alto costo de inversión.</a:t>
            </a:r>
          </a:p>
          <a:p>
            <a:endParaRPr lang="es-MX" dirty="0"/>
          </a:p>
          <a:p>
            <a:r>
              <a:rPr lang="es-MX" dirty="0">
                <a:solidFill>
                  <a:srgbClr val="0070C0"/>
                </a:solidFill>
              </a:rPr>
              <a:t>¿Es obligatoria la reinyección de salmueras residuales?</a:t>
            </a:r>
          </a:p>
          <a:p>
            <a:r>
              <a:rPr lang="es-MX" dirty="0">
                <a:solidFill>
                  <a:srgbClr val="0070C0"/>
                </a:solidFill>
              </a:rPr>
              <a:t>¿Alto riesgo de toxicidad (insumos y materiales en desuso, salmueras contaminadas)?</a:t>
            </a:r>
          </a:p>
          <a:p>
            <a:r>
              <a:rPr lang="es-MX" dirty="0">
                <a:solidFill>
                  <a:srgbClr val="0070C0"/>
                </a:solidFill>
              </a:rPr>
              <a:t>¿Alto costo de insumos?</a:t>
            </a:r>
          </a:p>
          <a:p>
            <a:r>
              <a:rPr lang="es-MX" dirty="0">
                <a:solidFill>
                  <a:srgbClr val="0070C0"/>
                </a:solidFill>
              </a:rPr>
              <a:t>¿Alto consumo de agua dulce?</a:t>
            </a:r>
          </a:p>
          <a:p>
            <a:r>
              <a:rPr lang="es-MX" dirty="0">
                <a:solidFill>
                  <a:srgbClr val="0070C0"/>
                </a:solidFill>
              </a:rPr>
              <a:t>¿Alto consumo de energía?</a:t>
            </a:r>
          </a:p>
          <a:p>
            <a:r>
              <a:rPr lang="es-MX" dirty="0">
                <a:solidFill>
                  <a:srgbClr val="0070C0"/>
                </a:solidFill>
              </a:rPr>
              <a:t>¿Alto costo de mantenimiento?</a:t>
            </a:r>
          </a:p>
          <a:p>
            <a:endParaRPr lang="es-MX" dirty="0"/>
          </a:p>
          <a:p>
            <a:endParaRPr lang="es-MX" dirty="0"/>
          </a:p>
          <a:p>
            <a:endParaRPr lang="es-MX" dirty="0"/>
          </a:p>
          <a:p>
            <a:endParaRPr lang="es-MX" dirty="0"/>
          </a:p>
          <a:p>
            <a:endParaRPr lang="es-BO" dirty="0"/>
          </a:p>
        </p:txBody>
      </p:sp>
    </p:spTree>
    <p:extLst>
      <p:ext uri="{BB962C8B-B14F-4D97-AF65-F5344CB8AC3E}">
        <p14:creationId xmlns:p14="http://schemas.microsoft.com/office/powerpoint/2010/main" val="28156229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B42457-064B-7CB1-6D78-682F66ECD3D2}"/>
            </a:ext>
          </a:extLst>
        </p:cNvPr>
        <p:cNvGrpSpPr/>
        <p:nvPr/>
      </p:nvGrpSpPr>
      <p:grpSpPr>
        <a:xfrm>
          <a:off x="0" y="0"/>
          <a:ext cx="0" cy="0"/>
          <a:chOff x="0" y="0"/>
          <a:chExt cx="0" cy="0"/>
        </a:xfrm>
      </p:grpSpPr>
      <p:sp>
        <p:nvSpPr>
          <p:cNvPr id="4" name="Título 3">
            <a:extLst>
              <a:ext uri="{FF2B5EF4-FFF2-40B4-BE49-F238E27FC236}">
                <a16:creationId xmlns:a16="http://schemas.microsoft.com/office/drawing/2014/main" id="{228DFAE5-8F72-F284-0413-085F051C2C42}"/>
              </a:ext>
            </a:extLst>
          </p:cNvPr>
          <p:cNvSpPr>
            <a:spLocks noGrp="1"/>
          </p:cNvSpPr>
          <p:nvPr>
            <p:ph type="title"/>
          </p:nvPr>
        </p:nvSpPr>
        <p:spPr>
          <a:xfrm>
            <a:off x="2385392" y="624110"/>
            <a:ext cx="9119220" cy="767368"/>
          </a:xfrm>
        </p:spPr>
        <p:txBody>
          <a:bodyPr>
            <a:normAutofit/>
          </a:bodyPr>
          <a:lstStyle/>
          <a:p>
            <a:r>
              <a:rPr lang="es-MX" dirty="0"/>
              <a:t>Tecnologías de extracción directa (EDL)</a:t>
            </a:r>
            <a:endParaRPr lang="es-BO" dirty="0"/>
          </a:p>
        </p:txBody>
      </p:sp>
      <p:sp>
        <p:nvSpPr>
          <p:cNvPr id="5" name="Marcador de texto 4">
            <a:extLst>
              <a:ext uri="{FF2B5EF4-FFF2-40B4-BE49-F238E27FC236}">
                <a16:creationId xmlns:a16="http://schemas.microsoft.com/office/drawing/2014/main" id="{539A1286-1808-D29A-C488-901A81E83B55}"/>
              </a:ext>
            </a:extLst>
          </p:cNvPr>
          <p:cNvSpPr>
            <a:spLocks noGrp="1"/>
          </p:cNvSpPr>
          <p:nvPr>
            <p:ph type="body" idx="1"/>
          </p:nvPr>
        </p:nvSpPr>
        <p:spPr>
          <a:xfrm>
            <a:off x="2939373" y="1454375"/>
            <a:ext cx="3992732" cy="576262"/>
          </a:xfrm>
        </p:spPr>
        <p:txBody>
          <a:bodyPr/>
          <a:lstStyle/>
          <a:p>
            <a:r>
              <a:rPr lang="es-MX" b="1" dirty="0"/>
              <a:t>Ventajas</a:t>
            </a:r>
            <a:endParaRPr lang="es-BO" b="1" dirty="0"/>
          </a:p>
        </p:txBody>
      </p:sp>
      <p:sp>
        <p:nvSpPr>
          <p:cNvPr id="6" name="Marcador de contenido 5">
            <a:extLst>
              <a:ext uri="{FF2B5EF4-FFF2-40B4-BE49-F238E27FC236}">
                <a16:creationId xmlns:a16="http://schemas.microsoft.com/office/drawing/2014/main" id="{E58FC5EC-E1B8-64A9-FFFB-B12758B19E0E}"/>
              </a:ext>
            </a:extLst>
          </p:cNvPr>
          <p:cNvSpPr>
            <a:spLocks noGrp="1"/>
          </p:cNvSpPr>
          <p:nvPr>
            <p:ph sz="half" idx="2"/>
          </p:nvPr>
        </p:nvSpPr>
        <p:spPr>
          <a:xfrm>
            <a:off x="2589212" y="2093534"/>
            <a:ext cx="4342893" cy="4140356"/>
          </a:xfrm>
        </p:spPr>
        <p:txBody>
          <a:bodyPr>
            <a:normAutofit fontScale="92500" lnSpcReduction="20000"/>
          </a:bodyPr>
          <a:lstStyle/>
          <a:p>
            <a:endParaRPr lang="es-MX" dirty="0"/>
          </a:p>
          <a:p>
            <a:r>
              <a:rPr lang="es-MX" dirty="0"/>
              <a:t>Sin pérdida de agua por evaporación.</a:t>
            </a:r>
          </a:p>
          <a:p>
            <a:r>
              <a:rPr lang="es-MX" dirty="0"/>
              <a:t>Apta para salmueras con alto contenido de otros minerales.</a:t>
            </a:r>
          </a:p>
          <a:p>
            <a:r>
              <a:rPr lang="es-MX" dirty="0"/>
              <a:t>Alta eficiencia (Mayor al 80%).</a:t>
            </a:r>
          </a:p>
          <a:p>
            <a:r>
              <a:rPr lang="es-MX" dirty="0"/>
              <a:t>No depende de las condiciones meteorológicas.</a:t>
            </a:r>
          </a:p>
          <a:p>
            <a:r>
              <a:rPr lang="es-MX" b="1" dirty="0">
                <a:solidFill>
                  <a:srgbClr val="FF0000"/>
                </a:solidFill>
              </a:rPr>
              <a:t>Procesos muy rápidos (De meses a horas).</a:t>
            </a:r>
          </a:p>
          <a:p>
            <a:endParaRPr lang="es-MX" dirty="0"/>
          </a:p>
          <a:p>
            <a:r>
              <a:rPr lang="es-MX" dirty="0">
                <a:solidFill>
                  <a:srgbClr val="0070C0"/>
                </a:solidFill>
              </a:rPr>
              <a:t>¿Bajo consumo de agua dulce?</a:t>
            </a:r>
          </a:p>
          <a:p>
            <a:r>
              <a:rPr lang="es-MX" dirty="0">
                <a:solidFill>
                  <a:srgbClr val="0070C0"/>
                </a:solidFill>
              </a:rPr>
              <a:t>¿Bajo consumo de energía?</a:t>
            </a:r>
          </a:p>
          <a:p>
            <a:r>
              <a:rPr lang="es-MX" dirty="0">
                <a:solidFill>
                  <a:srgbClr val="0070C0"/>
                </a:solidFill>
              </a:rPr>
              <a:t>¿Bajo costo de mantenimiento?</a:t>
            </a:r>
            <a:endParaRPr lang="es-BO" dirty="0">
              <a:solidFill>
                <a:srgbClr val="0070C0"/>
              </a:solidFill>
            </a:endParaRPr>
          </a:p>
        </p:txBody>
      </p:sp>
      <p:sp>
        <p:nvSpPr>
          <p:cNvPr id="7" name="Marcador de texto 6">
            <a:extLst>
              <a:ext uri="{FF2B5EF4-FFF2-40B4-BE49-F238E27FC236}">
                <a16:creationId xmlns:a16="http://schemas.microsoft.com/office/drawing/2014/main" id="{483B0842-6405-3D78-C3D8-3F9174065394}"/>
              </a:ext>
            </a:extLst>
          </p:cNvPr>
          <p:cNvSpPr>
            <a:spLocks noGrp="1"/>
          </p:cNvSpPr>
          <p:nvPr>
            <p:ph type="body" sz="quarter" idx="3"/>
          </p:nvPr>
        </p:nvSpPr>
        <p:spPr>
          <a:xfrm>
            <a:off x="7505610" y="1454375"/>
            <a:ext cx="3999001" cy="576262"/>
          </a:xfrm>
        </p:spPr>
        <p:txBody>
          <a:bodyPr/>
          <a:lstStyle/>
          <a:p>
            <a:r>
              <a:rPr lang="es-MX" b="1" dirty="0"/>
              <a:t>Desventajas</a:t>
            </a:r>
            <a:endParaRPr lang="es-BO" b="1" dirty="0"/>
          </a:p>
        </p:txBody>
      </p:sp>
      <p:sp>
        <p:nvSpPr>
          <p:cNvPr id="8" name="Marcador de contenido 7">
            <a:extLst>
              <a:ext uri="{FF2B5EF4-FFF2-40B4-BE49-F238E27FC236}">
                <a16:creationId xmlns:a16="http://schemas.microsoft.com/office/drawing/2014/main" id="{D45D30A2-598D-AE4B-6A1E-1476AE84F4A9}"/>
              </a:ext>
            </a:extLst>
          </p:cNvPr>
          <p:cNvSpPr>
            <a:spLocks noGrp="1"/>
          </p:cNvSpPr>
          <p:nvPr>
            <p:ph sz="quarter" idx="4"/>
          </p:nvPr>
        </p:nvSpPr>
        <p:spPr>
          <a:xfrm>
            <a:off x="7166957" y="2093533"/>
            <a:ext cx="4338674" cy="4366901"/>
          </a:xfrm>
        </p:spPr>
        <p:txBody>
          <a:bodyPr>
            <a:normAutofit fontScale="92500" lnSpcReduction="20000"/>
          </a:bodyPr>
          <a:lstStyle/>
          <a:p>
            <a:r>
              <a:rPr lang="es-MX" b="1" dirty="0">
                <a:solidFill>
                  <a:srgbClr val="E97C05"/>
                </a:solidFill>
              </a:rPr>
              <a:t>Muy alto riesgo de alterar el sistema hidrogeológico.</a:t>
            </a:r>
          </a:p>
          <a:p>
            <a:r>
              <a:rPr lang="es-MX" b="1" dirty="0">
                <a:solidFill>
                  <a:srgbClr val="E97C05"/>
                </a:solidFill>
              </a:rPr>
              <a:t>Rápida generación de grandes volúmenes de salmueras residuales.</a:t>
            </a:r>
          </a:p>
          <a:p>
            <a:r>
              <a:rPr lang="es-MX" dirty="0"/>
              <a:t>Alto costo de inversión.</a:t>
            </a:r>
          </a:p>
          <a:p>
            <a:endParaRPr lang="es-MX" dirty="0"/>
          </a:p>
          <a:p>
            <a:r>
              <a:rPr lang="es-MX" b="1" dirty="0">
                <a:solidFill>
                  <a:srgbClr val="E97C05"/>
                </a:solidFill>
              </a:rPr>
              <a:t>¿Es obligatoria la reinyección de salmueras residuales?</a:t>
            </a:r>
          </a:p>
          <a:p>
            <a:r>
              <a:rPr lang="es-MX" dirty="0">
                <a:solidFill>
                  <a:srgbClr val="0070C0"/>
                </a:solidFill>
              </a:rPr>
              <a:t>¿Alto riesgo de toxicidad (insumos y materiales en desuso, salmueras contaminadas)?</a:t>
            </a:r>
          </a:p>
          <a:p>
            <a:r>
              <a:rPr lang="es-MX" dirty="0">
                <a:solidFill>
                  <a:srgbClr val="0070C0"/>
                </a:solidFill>
              </a:rPr>
              <a:t>¿Alto costo de insumos?</a:t>
            </a:r>
          </a:p>
          <a:p>
            <a:r>
              <a:rPr lang="es-MX" dirty="0">
                <a:solidFill>
                  <a:srgbClr val="0070C0"/>
                </a:solidFill>
              </a:rPr>
              <a:t>¿Alto consumo de agua dulce?</a:t>
            </a:r>
          </a:p>
          <a:p>
            <a:r>
              <a:rPr lang="es-MX" dirty="0">
                <a:solidFill>
                  <a:srgbClr val="0070C0"/>
                </a:solidFill>
              </a:rPr>
              <a:t>¿Alto consumo de energía?</a:t>
            </a:r>
          </a:p>
          <a:p>
            <a:r>
              <a:rPr lang="es-MX" dirty="0">
                <a:solidFill>
                  <a:srgbClr val="0070C0"/>
                </a:solidFill>
              </a:rPr>
              <a:t>¿Alto costo de mantenimiento?</a:t>
            </a:r>
          </a:p>
          <a:p>
            <a:endParaRPr lang="es-MX" dirty="0"/>
          </a:p>
          <a:p>
            <a:endParaRPr lang="es-MX" dirty="0"/>
          </a:p>
          <a:p>
            <a:endParaRPr lang="es-MX" dirty="0"/>
          </a:p>
          <a:p>
            <a:endParaRPr lang="es-MX" dirty="0"/>
          </a:p>
          <a:p>
            <a:endParaRPr lang="es-BO" dirty="0"/>
          </a:p>
        </p:txBody>
      </p:sp>
    </p:spTree>
    <p:extLst>
      <p:ext uri="{BB962C8B-B14F-4D97-AF65-F5344CB8AC3E}">
        <p14:creationId xmlns:p14="http://schemas.microsoft.com/office/powerpoint/2010/main" val="2516905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xEl>
                                              <p:pRg st="5" end="5"/>
                                            </p:txEl>
                                          </p:spTgt>
                                        </p:tgtEl>
                                        <p:attrNameLst>
                                          <p:attrName>style.visibility</p:attrName>
                                        </p:attrNameLst>
                                      </p:cBhvr>
                                      <p:to>
                                        <p:strVal val="visible"/>
                                      </p:to>
                                    </p:set>
                                    <p:anim calcmode="lin" valueType="num">
                                      <p:cBhvr additive="base">
                                        <p:cTn id="7" dur="500" fill="hold"/>
                                        <p:tgtEl>
                                          <p:spTgt spid="6">
                                            <p:txEl>
                                              <p:pRg st="5" end="5"/>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 calcmode="lin" valueType="num">
                                      <p:cBhvr additive="base">
                                        <p:cTn id="13" dur="5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2" fill="hold" nodeType="click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anim calcmode="lin" valueType="num">
                                      <p:cBhvr additive="base">
                                        <p:cTn id="19" dur="500" fill="hold"/>
                                        <p:tgtEl>
                                          <p:spTgt spid="8">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2" fill="hold" nodeType="clickEffect">
                                  <p:stCondLst>
                                    <p:cond delay="0"/>
                                  </p:stCondLst>
                                  <p:childTnLst>
                                    <p:set>
                                      <p:cBhvr>
                                        <p:cTn id="24" dur="1" fill="hold">
                                          <p:stCondLst>
                                            <p:cond delay="0"/>
                                          </p:stCondLst>
                                        </p:cTn>
                                        <p:tgtEl>
                                          <p:spTgt spid="8">
                                            <p:txEl>
                                              <p:pRg st="4" end="4"/>
                                            </p:txEl>
                                          </p:spTgt>
                                        </p:tgtEl>
                                        <p:attrNameLst>
                                          <p:attrName>style.visibility</p:attrName>
                                        </p:attrNameLst>
                                      </p:cBhvr>
                                      <p:to>
                                        <p:strVal val="visible"/>
                                      </p:to>
                                    </p:set>
                                    <p:anim calcmode="lin" valueType="num">
                                      <p:cBhvr additive="base">
                                        <p:cTn id="25" dur="500" fill="hold"/>
                                        <p:tgtEl>
                                          <p:spTgt spid="8">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720588-C81F-A1A5-6463-B72A948F0CD3}"/>
            </a:ext>
          </a:extLst>
        </p:cNvPr>
        <p:cNvGrpSpPr/>
        <p:nvPr/>
      </p:nvGrpSpPr>
      <p:grpSpPr>
        <a:xfrm>
          <a:off x="0" y="0"/>
          <a:ext cx="0" cy="0"/>
          <a:chOff x="0" y="0"/>
          <a:chExt cx="0" cy="0"/>
        </a:xfrm>
      </p:grpSpPr>
      <p:sp>
        <p:nvSpPr>
          <p:cNvPr id="4" name="Título 3">
            <a:extLst>
              <a:ext uri="{FF2B5EF4-FFF2-40B4-BE49-F238E27FC236}">
                <a16:creationId xmlns:a16="http://schemas.microsoft.com/office/drawing/2014/main" id="{8AA248E4-4CA8-1043-3150-0BF004D3A21E}"/>
              </a:ext>
            </a:extLst>
          </p:cNvPr>
          <p:cNvSpPr>
            <a:spLocks noGrp="1"/>
          </p:cNvSpPr>
          <p:nvPr>
            <p:ph type="title"/>
          </p:nvPr>
        </p:nvSpPr>
        <p:spPr>
          <a:xfrm>
            <a:off x="2385392" y="624110"/>
            <a:ext cx="9119220" cy="767368"/>
          </a:xfrm>
        </p:spPr>
        <p:txBody>
          <a:bodyPr>
            <a:normAutofit/>
          </a:bodyPr>
          <a:lstStyle/>
          <a:p>
            <a:r>
              <a:rPr lang="es-MX" dirty="0"/>
              <a:t>Tecnologías de extracción directa (EDL)</a:t>
            </a:r>
            <a:endParaRPr lang="es-BO" dirty="0"/>
          </a:p>
        </p:txBody>
      </p:sp>
      <p:sp>
        <p:nvSpPr>
          <p:cNvPr id="5" name="Marcador de texto 4">
            <a:extLst>
              <a:ext uri="{FF2B5EF4-FFF2-40B4-BE49-F238E27FC236}">
                <a16:creationId xmlns:a16="http://schemas.microsoft.com/office/drawing/2014/main" id="{E45D27AF-2F54-4049-67B3-A4F7388B6D82}"/>
              </a:ext>
            </a:extLst>
          </p:cNvPr>
          <p:cNvSpPr>
            <a:spLocks noGrp="1"/>
          </p:cNvSpPr>
          <p:nvPr>
            <p:ph type="body" idx="1"/>
          </p:nvPr>
        </p:nvSpPr>
        <p:spPr>
          <a:xfrm>
            <a:off x="2939373" y="1454375"/>
            <a:ext cx="3992732" cy="576262"/>
          </a:xfrm>
        </p:spPr>
        <p:txBody>
          <a:bodyPr/>
          <a:lstStyle/>
          <a:p>
            <a:r>
              <a:rPr lang="es-MX" b="1" dirty="0"/>
              <a:t>Ventajas</a:t>
            </a:r>
            <a:endParaRPr lang="es-BO" b="1" dirty="0"/>
          </a:p>
        </p:txBody>
      </p:sp>
      <p:sp>
        <p:nvSpPr>
          <p:cNvPr id="6" name="Marcador de contenido 5">
            <a:extLst>
              <a:ext uri="{FF2B5EF4-FFF2-40B4-BE49-F238E27FC236}">
                <a16:creationId xmlns:a16="http://schemas.microsoft.com/office/drawing/2014/main" id="{42C8354D-3E31-063E-3857-116224ECA9F9}"/>
              </a:ext>
            </a:extLst>
          </p:cNvPr>
          <p:cNvSpPr>
            <a:spLocks noGrp="1"/>
          </p:cNvSpPr>
          <p:nvPr>
            <p:ph sz="half" idx="2"/>
          </p:nvPr>
        </p:nvSpPr>
        <p:spPr>
          <a:xfrm>
            <a:off x="2589212" y="2093534"/>
            <a:ext cx="4342893" cy="4140356"/>
          </a:xfrm>
        </p:spPr>
        <p:txBody>
          <a:bodyPr>
            <a:normAutofit fontScale="92500" lnSpcReduction="20000"/>
          </a:bodyPr>
          <a:lstStyle/>
          <a:p>
            <a:endParaRPr lang="es-MX" dirty="0"/>
          </a:p>
          <a:p>
            <a:r>
              <a:rPr lang="es-MX" dirty="0"/>
              <a:t>Sin pérdida de agua por evaporación.</a:t>
            </a:r>
          </a:p>
          <a:p>
            <a:r>
              <a:rPr lang="es-MX" dirty="0"/>
              <a:t>Apta para salmueras con alto contenido de otros minerales.</a:t>
            </a:r>
          </a:p>
          <a:p>
            <a:r>
              <a:rPr lang="es-MX" dirty="0"/>
              <a:t>Alta eficiencia (Mayor al 80%).</a:t>
            </a:r>
          </a:p>
          <a:p>
            <a:r>
              <a:rPr lang="es-MX" dirty="0"/>
              <a:t>No depende de las condiciones meteorológicas.</a:t>
            </a:r>
          </a:p>
          <a:p>
            <a:r>
              <a:rPr lang="es-MX" b="1" dirty="0">
                <a:solidFill>
                  <a:srgbClr val="FF0000"/>
                </a:solidFill>
              </a:rPr>
              <a:t>Procesos muy rápidos (De meses a horas).</a:t>
            </a:r>
          </a:p>
          <a:p>
            <a:endParaRPr lang="es-MX" dirty="0"/>
          </a:p>
          <a:p>
            <a:r>
              <a:rPr lang="es-MX" dirty="0">
                <a:solidFill>
                  <a:srgbClr val="0070C0"/>
                </a:solidFill>
              </a:rPr>
              <a:t>¿Bajo consumo de agua dulce?</a:t>
            </a:r>
          </a:p>
          <a:p>
            <a:r>
              <a:rPr lang="es-MX" dirty="0">
                <a:solidFill>
                  <a:srgbClr val="0070C0"/>
                </a:solidFill>
              </a:rPr>
              <a:t>¿Bajo consumo de energía?</a:t>
            </a:r>
          </a:p>
          <a:p>
            <a:r>
              <a:rPr lang="es-MX" dirty="0">
                <a:solidFill>
                  <a:srgbClr val="0070C0"/>
                </a:solidFill>
              </a:rPr>
              <a:t>¿Bajo costo de mantenimiento?</a:t>
            </a:r>
            <a:endParaRPr lang="es-BO" dirty="0">
              <a:solidFill>
                <a:srgbClr val="0070C0"/>
              </a:solidFill>
            </a:endParaRPr>
          </a:p>
        </p:txBody>
      </p:sp>
      <p:sp>
        <p:nvSpPr>
          <p:cNvPr id="7" name="Marcador de texto 6">
            <a:extLst>
              <a:ext uri="{FF2B5EF4-FFF2-40B4-BE49-F238E27FC236}">
                <a16:creationId xmlns:a16="http://schemas.microsoft.com/office/drawing/2014/main" id="{59FCCCED-B7C6-73C9-D31C-ADD1F7B32771}"/>
              </a:ext>
            </a:extLst>
          </p:cNvPr>
          <p:cNvSpPr>
            <a:spLocks noGrp="1"/>
          </p:cNvSpPr>
          <p:nvPr>
            <p:ph type="body" sz="quarter" idx="3"/>
          </p:nvPr>
        </p:nvSpPr>
        <p:spPr>
          <a:xfrm>
            <a:off x="7505610" y="1454375"/>
            <a:ext cx="3999001" cy="576262"/>
          </a:xfrm>
        </p:spPr>
        <p:txBody>
          <a:bodyPr/>
          <a:lstStyle/>
          <a:p>
            <a:r>
              <a:rPr lang="es-MX" b="1" dirty="0"/>
              <a:t>Desventajas</a:t>
            </a:r>
            <a:endParaRPr lang="es-BO" b="1" dirty="0"/>
          </a:p>
        </p:txBody>
      </p:sp>
      <p:sp>
        <p:nvSpPr>
          <p:cNvPr id="8" name="Marcador de contenido 7">
            <a:extLst>
              <a:ext uri="{FF2B5EF4-FFF2-40B4-BE49-F238E27FC236}">
                <a16:creationId xmlns:a16="http://schemas.microsoft.com/office/drawing/2014/main" id="{62D4BC04-953D-8C08-37E9-058D9DA24820}"/>
              </a:ext>
            </a:extLst>
          </p:cNvPr>
          <p:cNvSpPr>
            <a:spLocks noGrp="1"/>
          </p:cNvSpPr>
          <p:nvPr>
            <p:ph sz="quarter" idx="4"/>
          </p:nvPr>
        </p:nvSpPr>
        <p:spPr>
          <a:xfrm>
            <a:off x="7166957" y="2093533"/>
            <a:ext cx="4338674" cy="4366901"/>
          </a:xfrm>
        </p:spPr>
        <p:txBody>
          <a:bodyPr>
            <a:normAutofit fontScale="92500" lnSpcReduction="20000"/>
          </a:bodyPr>
          <a:lstStyle/>
          <a:p>
            <a:r>
              <a:rPr lang="es-MX" b="1" dirty="0">
                <a:solidFill>
                  <a:srgbClr val="E97C05"/>
                </a:solidFill>
              </a:rPr>
              <a:t>Muy alto riesgo de alterar el sistema hidrogeológico.</a:t>
            </a:r>
          </a:p>
          <a:p>
            <a:r>
              <a:rPr lang="es-MX" b="1" dirty="0">
                <a:solidFill>
                  <a:srgbClr val="E97C05"/>
                </a:solidFill>
              </a:rPr>
              <a:t>Rápida generación de grandes volúmenes de salmueras residuales.</a:t>
            </a:r>
          </a:p>
          <a:p>
            <a:r>
              <a:rPr lang="es-MX" dirty="0"/>
              <a:t>Alto costo de inversión.</a:t>
            </a:r>
          </a:p>
          <a:p>
            <a:endParaRPr lang="es-MX" dirty="0"/>
          </a:p>
          <a:p>
            <a:r>
              <a:rPr lang="es-MX" b="1" dirty="0">
                <a:solidFill>
                  <a:srgbClr val="E97C05"/>
                </a:solidFill>
              </a:rPr>
              <a:t>¿Es obligatoria la reinyección de salmueras residuales?</a:t>
            </a:r>
          </a:p>
          <a:p>
            <a:r>
              <a:rPr lang="es-MX" dirty="0">
                <a:solidFill>
                  <a:srgbClr val="0070C0"/>
                </a:solidFill>
              </a:rPr>
              <a:t>¿Alto riesgo de toxicidad (insumos y materiales en desuso, salmueras contaminadas)?</a:t>
            </a:r>
          </a:p>
          <a:p>
            <a:r>
              <a:rPr lang="es-MX" dirty="0">
                <a:solidFill>
                  <a:srgbClr val="0070C0"/>
                </a:solidFill>
              </a:rPr>
              <a:t>¿Alto costo de insumos?</a:t>
            </a:r>
          </a:p>
          <a:p>
            <a:r>
              <a:rPr lang="es-MX" dirty="0">
                <a:solidFill>
                  <a:srgbClr val="0070C0"/>
                </a:solidFill>
              </a:rPr>
              <a:t>¿Alto consumo de agua dulce?</a:t>
            </a:r>
          </a:p>
          <a:p>
            <a:r>
              <a:rPr lang="es-MX" dirty="0">
                <a:solidFill>
                  <a:srgbClr val="0070C0"/>
                </a:solidFill>
              </a:rPr>
              <a:t>¿Alto consumo de energía?</a:t>
            </a:r>
          </a:p>
          <a:p>
            <a:r>
              <a:rPr lang="es-MX" dirty="0">
                <a:solidFill>
                  <a:srgbClr val="0070C0"/>
                </a:solidFill>
              </a:rPr>
              <a:t>¿Alto costo de mantenimiento?</a:t>
            </a:r>
          </a:p>
          <a:p>
            <a:endParaRPr lang="es-MX" dirty="0"/>
          </a:p>
          <a:p>
            <a:endParaRPr lang="es-MX" dirty="0"/>
          </a:p>
          <a:p>
            <a:endParaRPr lang="es-MX" dirty="0"/>
          </a:p>
          <a:p>
            <a:endParaRPr lang="es-MX" dirty="0"/>
          </a:p>
          <a:p>
            <a:endParaRPr lang="es-BO" dirty="0"/>
          </a:p>
        </p:txBody>
      </p:sp>
      <p:sp>
        <p:nvSpPr>
          <p:cNvPr id="2" name="CuadroTexto 1">
            <a:extLst>
              <a:ext uri="{FF2B5EF4-FFF2-40B4-BE49-F238E27FC236}">
                <a16:creationId xmlns:a16="http://schemas.microsoft.com/office/drawing/2014/main" id="{943D6691-7DCE-7871-2C71-3067FDD727F3}"/>
              </a:ext>
            </a:extLst>
          </p:cNvPr>
          <p:cNvSpPr txBox="1"/>
          <p:nvPr/>
        </p:nvSpPr>
        <p:spPr>
          <a:xfrm rot="20187460">
            <a:off x="2900993" y="2925470"/>
            <a:ext cx="8531929" cy="1862048"/>
          </a:xfrm>
          <a:prstGeom prst="rect">
            <a:avLst/>
          </a:prstGeom>
          <a:noFill/>
          <a:ln w="88900">
            <a:solidFill>
              <a:srgbClr val="C00000"/>
            </a:solidFill>
            <a:prstDash val="sysDot"/>
          </a:ln>
        </p:spPr>
        <p:txBody>
          <a:bodyPr wrap="square" rtlCol="0">
            <a:spAutoFit/>
          </a:bodyPr>
          <a:lstStyle/>
          <a:p>
            <a:r>
              <a:rPr lang="es-MX" sz="11500" b="1" dirty="0">
                <a:solidFill>
                  <a:srgbClr val="FF0000"/>
                </a:solidFill>
              </a:rPr>
              <a:t>Precaución</a:t>
            </a:r>
            <a:endParaRPr lang="es-BO" sz="11500" b="1" dirty="0">
              <a:solidFill>
                <a:srgbClr val="FF0000"/>
              </a:solidFill>
            </a:endParaRPr>
          </a:p>
        </p:txBody>
      </p:sp>
    </p:spTree>
    <p:extLst>
      <p:ext uri="{BB962C8B-B14F-4D97-AF65-F5344CB8AC3E}">
        <p14:creationId xmlns:p14="http://schemas.microsoft.com/office/powerpoint/2010/main" val="2759716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a:extLst>
              <a:ext uri="{FF2B5EF4-FFF2-40B4-BE49-F238E27FC236}">
                <a16:creationId xmlns:a16="http://schemas.microsoft.com/office/drawing/2014/main" id="{FB2C4B2D-2CFF-3C2F-17A2-A7E336E0BDED}"/>
              </a:ext>
            </a:extLst>
          </p:cNvPr>
          <p:cNvSpPr>
            <a:spLocks noGrp="1"/>
          </p:cNvSpPr>
          <p:nvPr>
            <p:ph type="title"/>
          </p:nvPr>
        </p:nvSpPr>
        <p:spPr/>
        <p:txBody>
          <a:bodyPr/>
          <a:lstStyle/>
          <a:p>
            <a:r>
              <a:rPr lang="es-MX" dirty="0"/>
              <a:t>La reinyección en el Contrato YLB-URANIUM</a:t>
            </a:r>
            <a:endParaRPr lang="es-BO" dirty="0"/>
          </a:p>
        </p:txBody>
      </p:sp>
      <p:sp>
        <p:nvSpPr>
          <p:cNvPr id="8" name="Marcador de contenido 7">
            <a:extLst>
              <a:ext uri="{FF2B5EF4-FFF2-40B4-BE49-F238E27FC236}">
                <a16:creationId xmlns:a16="http://schemas.microsoft.com/office/drawing/2014/main" id="{2F253D90-48F9-37CC-92F1-4A951A897A0C}"/>
              </a:ext>
            </a:extLst>
          </p:cNvPr>
          <p:cNvSpPr>
            <a:spLocks noGrp="1"/>
          </p:cNvSpPr>
          <p:nvPr>
            <p:ph idx="1"/>
          </p:nvPr>
        </p:nvSpPr>
        <p:spPr>
          <a:xfrm>
            <a:off x="2589212" y="2133600"/>
            <a:ext cx="8915400" cy="3995738"/>
          </a:xfrm>
        </p:spPr>
        <p:txBody>
          <a:bodyPr>
            <a:normAutofit lnSpcReduction="10000"/>
          </a:bodyPr>
          <a:lstStyle/>
          <a:p>
            <a:r>
              <a:rPr lang="es-MX" dirty="0"/>
              <a:t>La reinyección de salmueras residuales no se menciona en ninguno de los documentos de justificación del contrato.</a:t>
            </a:r>
          </a:p>
          <a:p>
            <a:endParaRPr lang="es-MX" dirty="0"/>
          </a:p>
          <a:p>
            <a:r>
              <a:rPr lang="es-MX" dirty="0"/>
              <a:t>Tampoco se menciona en el documento principal del Contrato.</a:t>
            </a:r>
          </a:p>
          <a:p>
            <a:endParaRPr lang="es-MX" dirty="0"/>
          </a:p>
          <a:p>
            <a:r>
              <a:rPr lang="es-MX" dirty="0"/>
              <a:t>La reinyección de salmueras residuales se menciona apenas en el Anexo 1 – Técnico, apartado 9, como un componente más de la propuesta.</a:t>
            </a:r>
          </a:p>
          <a:p>
            <a:endParaRPr lang="es-MX" dirty="0"/>
          </a:p>
          <a:p>
            <a:r>
              <a:rPr lang="es-MX" dirty="0"/>
              <a:t>Se presentan estimaciones de la demanda de salmueras, de agua dulce, pero no de la cantidad de salmueras residuales que se generarían ¿Cuál es el verdadero dominio sobre la tecnología de extracción directa de litio (EDL) que se pretende aplicar?</a:t>
            </a:r>
            <a:endParaRPr lang="es-BO" dirty="0"/>
          </a:p>
        </p:txBody>
      </p:sp>
    </p:spTree>
    <p:extLst>
      <p:ext uri="{BB962C8B-B14F-4D97-AF65-F5344CB8AC3E}">
        <p14:creationId xmlns:p14="http://schemas.microsoft.com/office/powerpoint/2010/main" val="18934937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5E1E4A-104C-C981-D418-B35D57C98B85}"/>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F696A545-D17A-8875-C728-5885AE6605EC}"/>
              </a:ext>
            </a:extLst>
          </p:cNvPr>
          <p:cNvSpPr>
            <a:spLocks noGrp="1"/>
          </p:cNvSpPr>
          <p:nvPr>
            <p:ph type="title"/>
          </p:nvPr>
        </p:nvSpPr>
        <p:spPr>
          <a:xfrm>
            <a:off x="2371725" y="2058750"/>
            <a:ext cx="9386887" cy="1468800"/>
          </a:xfrm>
        </p:spPr>
        <p:txBody>
          <a:bodyPr/>
          <a:lstStyle/>
          <a:p>
            <a:r>
              <a:rPr lang="es-MX" dirty="0"/>
              <a:t>Reinyección de salmueras residuales</a:t>
            </a:r>
            <a:endParaRPr lang="es-BO" dirty="0"/>
          </a:p>
        </p:txBody>
      </p:sp>
      <p:sp>
        <p:nvSpPr>
          <p:cNvPr id="3" name="Marcador de texto 2">
            <a:extLst>
              <a:ext uri="{FF2B5EF4-FFF2-40B4-BE49-F238E27FC236}">
                <a16:creationId xmlns:a16="http://schemas.microsoft.com/office/drawing/2014/main" id="{1661635B-C965-7E48-89C5-CDC462F38439}"/>
              </a:ext>
            </a:extLst>
          </p:cNvPr>
          <p:cNvSpPr>
            <a:spLocks noGrp="1"/>
          </p:cNvSpPr>
          <p:nvPr>
            <p:ph type="body" idx="1"/>
          </p:nvPr>
        </p:nvSpPr>
        <p:spPr>
          <a:xfrm>
            <a:off x="2371726" y="3530129"/>
            <a:ext cx="9386886" cy="860400"/>
          </a:xfrm>
        </p:spPr>
        <p:txBody>
          <a:bodyPr>
            <a:normAutofit/>
          </a:bodyPr>
          <a:lstStyle/>
          <a:p>
            <a:pPr algn="r"/>
            <a:r>
              <a:rPr lang="es-MX" sz="3200" b="1" dirty="0">
                <a:solidFill>
                  <a:srgbClr val="FF0000"/>
                </a:solidFill>
              </a:rPr>
              <a:t>El principio de precaución</a:t>
            </a:r>
            <a:endParaRPr lang="es-BO" sz="3200" b="1" dirty="0">
              <a:solidFill>
                <a:srgbClr val="FF0000"/>
              </a:solidFill>
            </a:endParaRPr>
          </a:p>
        </p:txBody>
      </p:sp>
    </p:spTree>
    <p:extLst>
      <p:ext uri="{BB962C8B-B14F-4D97-AF65-F5344CB8AC3E}">
        <p14:creationId xmlns:p14="http://schemas.microsoft.com/office/powerpoint/2010/main" val="40820420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C1DE8E9E-EB94-D601-AA73-43FE58CD7D70}"/>
              </a:ext>
            </a:extLst>
          </p:cNvPr>
          <p:cNvSpPr>
            <a:spLocks noGrp="1"/>
          </p:cNvSpPr>
          <p:nvPr>
            <p:ph type="title"/>
          </p:nvPr>
        </p:nvSpPr>
        <p:spPr/>
        <p:txBody>
          <a:bodyPr/>
          <a:lstStyle/>
          <a:p>
            <a:r>
              <a:rPr lang="es-MX" dirty="0"/>
              <a:t>¿Qué es la reinyección geológica?</a:t>
            </a:r>
            <a:endParaRPr lang="es-BO" dirty="0"/>
          </a:p>
        </p:txBody>
      </p:sp>
      <p:sp>
        <p:nvSpPr>
          <p:cNvPr id="5" name="Marcador de contenido 4">
            <a:extLst>
              <a:ext uri="{FF2B5EF4-FFF2-40B4-BE49-F238E27FC236}">
                <a16:creationId xmlns:a16="http://schemas.microsoft.com/office/drawing/2014/main" id="{BCD8D062-88F5-ECE1-BC13-C177E10BF071}"/>
              </a:ext>
            </a:extLst>
          </p:cNvPr>
          <p:cNvSpPr>
            <a:spLocks noGrp="1"/>
          </p:cNvSpPr>
          <p:nvPr>
            <p:ph idx="1"/>
          </p:nvPr>
        </p:nvSpPr>
        <p:spPr/>
        <p:txBody>
          <a:bodyPr>
            <a:normAutofit lnSpcReduction="10000"/>
          </a:bodyPr>
          <a:lstStyle/>
          <a:p>
            <a:r>
              <a:rPr lang="es-MX" dirty="0"/>
              <a:t>Es una tecnología que utiliza pozos para colocar fluidos bajo tierra en formaciones geológicas porosas.</a:t>
            </a:r>
          </a:p>
          <a:p>
            <a:endParaRPr lang="es-MX" dirty="0"/>
          </a:p>
          <a:p>
            <a:r>
              <a:rPr lang="es-MX" dirty="0"/>
              <a:t>Estas formaciones subterráneas pueden variar desde arenisca o piedra caliza profunda, hasta una capa de suelo poco profunda.</a:t>
            </a:r>
          </a:p>
          <a:p>
            <a:endParaRPr lang="es-MX" dirty="0"/>
          </a:p>
          <a:p>
            <a:r>
              <a:rPr lang="es-MX" dirty="0"/>
              <a:t>Los fluidos inyectados pueden incluir agua, aguas residuales, salmuera (agua salada) o agua mezclada con productos químicos</a:t>
            </a:r>
          </a:p>
          <a:p>
            <a:pPr marL="0" indent="0">
              <a:buNone/>
            </a:pPr>
            <a:endParaRPr lang="es-BO" dirty="0"/>
          </a:p>
          <a:p>
            <a:pPr marL="0" indent="0" algn="r">
              <a:buNone/>
            </a:pPr>
            <a:r>
              <a:rPr lang="es-BO" dirty="0"/>
              <a:t>(EPA-</a:t>
            </a:r>
            <a:r>
              <a:rPr lang="es-BO" dirty="0" err="1"/>
              <a:t>Environmental</a:t>
            </a:r>
            <a:r>
              <a:rPr lang="es-BO" dirty="0"/>
              <a:t> </a:t>
            </a:r>
            <a:r>
              <a:rPr lang="es-BO" dirty="0" err="1"/>
              <a:t>Protection</a:t>
            </a:r>
            <a:r>
              <a:rPr lang="es-BO" dirty="0"/>
              <a:t> Agency, 2024.  </a:t>
            </a:r>
            <a:r>
              <a:rPr lang="es-BO" dirty="0">
                <a:hlinkClick r:id="rId2"/>
              </a:rPr>
              <a:t>https://www.epa.gov/uic/general-information-about-injection-wells</a:t>
            </a:r>
            <a:r>
              <a:rPr lang="es-BO" dirty="0"/>
              <a:t> ).</a:t>
            </a:r>
          </a:p>
        </p:txBody>
      </p:sp>
    </p:spTree>
    <p:extLst>
      <p:ext uri="{BB962C8B-B14F-4D97-AF65-F5344CB8AC3E}">
        <p14:creationId xmlns:p14="http://schemas.microsoft.com/office/powerpoint/2010/main" val="2427756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00461B-0F15-B3A3-FA48-1C957BBA70AA}"/>
              </a:ext>
            </a:extLst>
          </p:cNvPr>
          <p:cNvSpPr>
            <a:spLocks noGrp="1"/>
          </p:cNvSpPr>
          <p:nvPr>
            <p:ph type="title"/>
          </p:nvPr>
        </p:nvSpPr>
        <p:spPr/>
        <p:txBody>
          <a:bodyPr>
            <a:normAutofit fontScale="90000"/>
          </a:bodyPr>
          <a:lstStyle/>
          <a:p>
            <a:r>
              <a:rPr lang="es-MX" dirty="0"/>
              <a:t>¿Cuáles son las condiciones fundamentales de la reinyección geológica?</a:t>
            </a:r>
            <a:endParaRPr lang="es-BO" dirty="0"/>
          </a:p>
        </p:txBody>
      </p:sp>
      <p:sp>
        <p:nvSpPr>
          <p:cNvPr id="3" name="Marcador de contenido 2">
            <a:extLst>
              <a:ext uri="{FF2B5EF4-FFF2-40B4-BE49-F238E27FC236}">
                <a16:creationId xmlns:a16="http://schemas.microsoft.com/office/drawing/2014/main" id="{0B51B007-7C66-CC4A-5096-86F108CC5D9B}"/>
              </a:ext>
            </a:extLst>
          </p:cNvPr>
          <p:cNvSpPr>
            <a:spLocks noGrp="1"/>
          </p:cNvSpPr>
          <p:nvPr>
            <p:ph idx="1"/>
          </p:nvPr>
        </p:nvSpPr>
        <p:spPr/>
        <p:txBody>
          <a:bodyPr>
            <a:normAutofit fontScale="92500"/>
          </a:bodyPr>
          <a:lstStyle/>
          <a:p>
            <a:r>
              <a:rPr lang="es-MX" dirty="0"/>
              <a:t>Que exista una formación permeable capaz de admitir el residuo (permeable y transmisiva) – </a:t>
            </a:r>
            <a:r>
              <a:rPr lang="es-MX" b="1" i="1" dirty="0"/>
              <a:t>Saber que hay espacio</a:t>
            </a:r>
            <a:r>
              <a:rPr lang="es-MX" dirty="0"/>
              <a:t>.</a:t>
            </a:r>
          </a:p>
          <a:p>
            <a:r>
              <a:rPr lang="es-MX" dirty="0"/>
              <a:t>Que exista una formación impermeable que mantiene el residuo confinado el tiempo suficiente hasta su inocuidad – </a:t>
            </a:r>
            <a:r>
              <a:rPr lang="es-MX" b="1" i="1" dirty="0"/>
              <a:t>Saber que estará aislado</a:t>
            </a:r>
            <a:r>
              <a:rPr lang="es-MX" dirty="0"/>
              <a:t>.</a:t>
            </a:r>
          </a:p>
          <a:p>
            <a:r>
              <a:rPr lang="es-MX" dirty="0"/>
              <a:t>Que las condiciones de ambas formaciones mencionadas no cambian con el desarrollo de la operación – </a:t>
            </a:r>
            <a:r>
              <a:rPr lang="es-MX" b="1" i="1" dirty="0"/>
              <a:t>Saber que la química es estable</a:t>
            </a:r>
            <a:r>
              <a:rPr lang="es-MX" dirty="0"/>
              <a:t>. </a:t>
            </a:r>
          </a:p>
          <a:p>
            <a:r>
              <a:rPr lang="es-MX" dirty="0"/>
              <a:t>Que la operación no pone en riesgo otros recursos más importantes. Por ejemplo, agua dulce – </a:t>
            </a:r>
            <a:r>
              <a:rPr lang="es-MX" b="1" i="1" dirty="0"/>
              <a:t>Saber que no es un peligro</a:t>
            </a:r>
            <a:r>
              <a:rPr lang="es-MX" dirty="0"/>
              <a:t>. </a:t>
            </a:r>
          </a:p>
          <a:p>
            <a:pPr marL="0" indent="0" algn="r">
              <a:buNone/>
            </a:pPr>
            <a:r>
              <a:rPr lang="es-BO" dirty="0"/>
              <a:t>(Ramos Gonzales, s.f. </a:t>
            </a:r>
            <a:r>
              <a:rPr lang="es-BO" dirty="0">
                <a:hlinkClick r:id="rId2"/>
              </a:rPr>
              <a:t>https://www.researchgate.net/publication/39425086_Posibilidades_de_aplicacion_de_la_inyeccion_mediante_sondeos_profundos_a_la_gestion_de_salmuera_de_rechazo_de_plantas_desaladoras_en_Espana</a:t>
            </a:r>
            <a:r>
              <a:rPr lang="es-BO" dirty="0"/>
              <a:t> ). </a:t>
            </a:r>
          </a:p>
        </p:txBody>
      </p:sp>
    </p:spTree>
    <p:extLst>
      <p:ext uri="{BB962C8B-B14F-4D97-AF65-F5344CB8AC3E}">
        <p14:creationId xmlns:p14="http://schemas.microsoft.com/office/powerpoint/2010/main" val="4712397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A939DF50-7ECB-2998-0C6C-C5C52092CB59}"/>
              </a:ext>
            </a:extLst>
          </p:cNvPr>
          <p:cNvPicPr>
            <a:picLocks noChangeAspect="1"/>
          </p:cNvPicPr>
          <p:nvPr/>
        </p:nvPicPr>
        <p:blipFill>
          <a:blip r:embed="rId2"/>
          <a:stretch>
            <a:fillRect/>
          </a:stretch>
        </p:blipFill>
        <p:spPr>
          <a:xfrm>
            <a:off x="2528887" y="0"/>
            <a:ext cx="8072437" cy="6833534"/>
          </a:xfrm>
          <a:prstGeom prst="rect">
            <a:avLst/>
          </a:prstGeom>
        </p:spPr>
      </p:pic>
      <p:sp>
        <p:nvSpPr>
          <p:cNvPr id="6" name="CuadroTexto 5">
            <a:extLst>
              <a:ext uri="{FF2B5EF4-FFF2-40B4-BE49-F238E27FC236}">
                <a16:creationId xmlns:a16="http://schemas.microsoft.com/office/drawing/2014/main" id="{EE403B2F-ABD9-3D0F-8C5E-D26F415A8FFC}"/>
              </a:ext>
            </a:extLst>
          </p:cNvPr>
          <p:cNvSpPr txBox="1"/>
          <p:nvPr/>
        </p:nvSpPr>
        <p:spPr>
          <a:xfrm rot="16200000">
            <a:off x="8953051" y="3780573"/>
            <a:ext cx="5156562" cy="738664"/>
          </a:xfrm>
          <a:prstGeom prst="rect">
            <a:avLst/>
          </a:prstGeom>
          <a:noFill/>
        </p:spPr>
        <p:txBody>
          <a:bodyPr wrap="square" rtlCol="0">
            <a:spAutoFit/>
          </a:bodyPr>
          <a:lstStyle/>
          <a:p>
            <a:r>
              <a:rPr lang="es-BO" sz="1400" dirty="0"/>
              <a:t>Fuente: ZELANDES &amp; SUMMIT NANOTECH, 2024. </a:t>
            </a:r>
            <a:r>
              <a:rPr lang="es-BO" sz="1400" dirty="0">
                <a:hlinkClick r:id="rId3"/>
              </a:rPr>
              <a:t>https://www.zelandez.com/resources/recycling-brine-for-a-greener-future/</a:t>
            </a:r>
            <a:r>
              <a:rPr lang="es-BO" sz="1400" dirty="0"/>
              <a:t>  </a:t>
            </a:r>
          </a:p>
        </p:txBody>
      </p:sp>
      <p:sp>
        <p:nvSpPr>
          <p:cNvPr id="7" name="CuadroTexto 6">
            <a:extLst>
              <a:ext uri="{FF2B5EF4-FFF2-40B4-BE49-F238E27FC236}">
                <a16:creationId xmlns:a16="http://schemas.microsoft.com/office/drawing/2014/main" id="{8F40703B-E347-D895-BEAA-E67330EB0805}"/>
              </a:ext>
            </a:extLst>
          </p:cNvPr>
          <p:cNvSpPr txBox="1"/>
          <p:nvPr/>
        </p:nvSpPr>
        <p:spPr>
          <a:xfrm>
            <a:off x="5943600" y="0"/>
            <a:ext cx="1500188" cy="261610"/>
          </a:xfrm>
          <a:prstGeom prst="rect">
            <a:avLst/>
          </a:prstGeom>
          <a:solidFill>
            <a:schemeClr val="bg1">
              <a:lumMod val="95000"/>
            </a:schemeClr>
          </a:solidFill>
        </p:spPr>
        <p:txBody>
          <a:bodyPr wrap="square" rtlCol="0">
            <a:spAutoFit/>
          </a:bodyPr>
          <a:lstStyle/>
          <a:p>
            <a:pPr algn="ctr"/>
            <a:r>
              <a:rPr lang="es-MX" sz="1100" b="1" dirty="0"/>
              <a:t>Con reinyección</a:t>
            </a:r>
            <a:endParaRPr lang="es-BO" sz="1100" b="1" dirty="0"/>
          </a:p>
        </p:txBody>
      </p:sp>
      <p:sp>
        <p:nvSpPr>
          <p:cNvPr id="8" name="CuadroTexto 7">
            <a:extLst>
              <a:ext uri="{FF2B5EF4-FFF2-40B4-BE49-F238E27FC236}">
                <a16:creationId xmlns:a16="http://schemas.microsoft.com/office/drawing/2014/main" id="{09E4FCAE-A615-498C-3431-BE6AEA9D3A11}"/>
              </a:ext>
            </a:extLst>
          </p:cNvPr>
          <p:cNvSpPr txBox="1"/>
          <p:nvPr/>
        </p:nvSpPr>
        <p:spPr>
          <a:xfrm>
            <a:off x="5829300" y="3416767"/>
            <a:ext cx="1614488" cy="261610"/>
          </a:xfrm>
          <a:prstGeom prst="rect">
            <a:avLst/>
          </a:prstGeom>
          <a:solidFill>
            <a:schemeClr val="bg1">
              <a:lumMod val="95000"/>
            </a:schemeClr>
          </a:solidFill>
        </p:spPr>
        <p:txBody>
          <a:bodyPr wrap="square" rtlCol="0">
            <a:spAutoFit/>
          </a:bodyPr>
          <a:lstStyle/>
          <a:p>
            <a:pPr algn="ctr"/>
            <a:r>
              <a:rPr lang="es-MX" sz="1100" b="1" dirty="0"/>
              <a:t>Sin reinyección</a:t>
            </a:r>
            <a:endParaRPr lang="es-BO" sz="1100" b="1" dirty="0"/>
          </a:p>
        </p:txBody>
      </p:sp>
      <p:sp>
        <p:nvSpPr>
          <p:cNvPr id="9" name="CuadroTexto 8">
            <a:extLst>
              <a:ext uri="{FF2B5EF4-FFF2-40B4-BE49-F238E27FC236}">
                <a16:creationId xmlns:a16="http://schemas.microsoft.com/office/drawing/2014/main" id="{DB0B070C-A30F-F394-9206-9E254A03C113}"/>
              </a:ext>
            </a:extLst>
          </p:cNvPr>
          <p:cNvSpPr txBox="1"/>
          <p:nvPr/>
        </p:nvSpPr>
        <p:spPr>
          <a:xfrm>
            <a:off x="8710612" y="1140737"/>
            <a:ext cx="804863" cy="430887"/>
          </a:xfrm>
          <a:prstGeom prst="rect">
            <a:avLst/>
          </a:prstGeom>
          <a:solidFill>
            <a:schemeClr val="bg1">
              <a:lumMod val="95000"/>
            </a:schemeClr>
          </a:solidFill>
        </p:spPr>
        <p:txBody>
          <a:bodyPr wrap="square" rtlCol="0">
            <a:spAutoFit/>
          </a:bodyPr>
          <a:lstStyle/>
          <a:p>
            <a:pPr algn="ctr"/>
            <a:r>
              <a:rPr lang="es-MX" sz="1100" b="1" dirty="0"/>
              <a:t>Planta EDL</a:t>
            </a:r>
            <a:endParaRPr lang="es-BO" sz="1100" b="1" dirty="0"/>
          </a:p>
        </p:txBody>
      </p:sp>
      <p:sp>
        <p:nvSpPr>
          <p:cNvPr id="10" name="CuadroTexto 9">
            <a:extLst>
              <a:ext uri="{FF2B5EF4-FFF2-40B4-BE49-F238E27FC236}">
                <a16:creationId xmlns:a16="http://schemas.microsoft.com/office/drawing/2014/main" id="{C29BD757-099C-AD33-BD37-2B666D362E2D}"/>
              </a:ext>
            </a:extLst>
          </p:cNvPr>
          <p:cNvSpPr txBox="1"/>
          <p:nvPr/>
        </p:nvSpPr>
        <p:spPr>
          <a:xfrm>
            <a:off x="8596311" y="4650699"/>
            <a:ext cx="804863" cy="430887"/>
          </a:xfrm>
          <a:prstGeom prst="rect">
            <a:avLst/>
          </a:prstGeom>
          <a:solidFill>
            <a:schemeClr val="bg1">
              <a:lumMod val="95000"/>
            </a:schemeClr>
          </a:solidFill>
        </p:spPr>
        <p:txBody>
          <a:bodyPr wrap="square" rtlCol="0">
            <a:spAutoFit/>
          </a:bodyPr>
          <a:lstStyle/>
          <a:p>
            <a:pPr algn="ctr"/>
            <a:r>
              <a:rPr lang="es-MX" sz="1100" b="1" dirty="0"/>
              <a:t>Planta EDL</a:t>
            </a:r>
            <a:endParaRPr lang="es-BO" sz="1100" b="1" dirty="0"/>
          </a:p>
        </p:txBody>
      </p:sp>
      <p:sp>
        <p:nvSpPr>
          <p:cNvPr id="11" name="CuadroTexto 10">
            <a:extLst>
              <a:ext uri="{FF2B5EF4-FFF2-40B4-BE49-F238E27FC236}">
                <a16:creationId xmlns:a16="http://schemas.microsoft.com/office/drawing/2014/main" id="{3FDC1690-4577-EBA5-D6BA-BE78A80AF9E0}"/>
              </a:ext>
            </a:extLst>
          </p:cNvPr>
          <p:cNvSpPr txBox="1"/>
          <p:nvPr/>
        </p:nvSpPr>
        <p:spPr>
          <a:xfrm>
            <a:off x="9113043" y="5081586"/>
            <a:ext cx="1681164" cy="338554"/>
          </a:xfrm>
          <a:prstGeom prst="rect">
            <a:avLst/>
          </a:prstGeom>
          <a:solidFill>
            <a:schemeClr val="bg1">
              <a:lumMod val="95000"/>
            </a:schemeClr>
          </a:solidFill>
        </p:spPr>
        <p:txBody>
          <a:bodyPr wrap="square" rtlCol="0">
            <a:spAutoFit/>
          </a:bodyPr>
          <a:lstStyle/>
          <a:p>
            <a:pPr algn="ctr"/>
            <a:r>
              <a:rPr lang="es-MX" sz="800" b="1" dirty="0"/>
              <a:t>Hundimiento y posible agrietamiento en la superficie</a:t>
            </a:r>
            <a:endParaRPr lang="es-BO" sz="800" b="1" dirty="0"/>
          </a:p>
        </p:txBody>
      </p:sp>
      <p:sp>
        <p:nvSpPr>
          <p:cNvPr id="12" name="CuadroTexto 11">
            <a:extLst>
              <a:ext uri="{FF2B5EF4-FFF2-40B4-BE49-F238E27FC236}">
                <a16:creationId xmlns:a16="http://schemas.microsoft.com/office/drawing/2014/main" id="{D2FD1CD9-9EA7-EB63-134C-3BC19A9B2238}"/>
              </a:ext>
            </a:extLst>
          </p:cNvPr>
          <p:cNvSpPr txBox="1"/>
          <p:nvPr/>
        </p:nvSpPr>
        <p:spPr>
          <a:xfrm>
            <a:off x="7364017" y="986848"/>
            <a:ext cx="1131091" cy="400110"/>
          </a:xfrm>
          <a:prstGeom prst="rect">
            <a:avLst/>
          </a:prstGeom>
          <a:solidFill>
            <a:schemeClr val="bg1">
              <a:lumMod val="95000"/>
            </a:schemeClr>
          </a:solidFill>
        </p:spPr>
        <p:txBody>
          <a:bodyPr wrap="square" rtlCol="0">
            <a:spAutoFit/>
          </a:bodyPr>
          <a:lstStyle/>
          <a:p>
            <a:pPr algn="ctr"/>
            <a:r>
              <a:rPr lang="es-MX" sz="1000" b="1" dirty="0"/>
              <a:t>Planta de carbonatación</a:t>
            </a:r>
            <a:endParaRPr lang="es-BO" sz="1000" b="1" dirty="0"/>
          </a:p>
        </p:txBody>
      </p:sp>
      <p:sp>
        <p:nvSpPr>
          <p:cNvPr id="13" name="CuadroTexto 12">
            <a:extLst>
              <a:ext uri="{FF2B5EF4-FFF2-40B4-BE49-F238E27FC236}">
                <a16:creationId xmlns:a16="http://schemas.microsoft.com/office/drawing/2014/main" id="{74918196-11C4-7E4E-04A2-71AD658ED649}"/>
              </a:ext>
            </a:extLst>
          </p:cNvPr>
          <p:cNvSpPr txBox="1"/>
          <p:nvPr/>
        </p:nvSpPr>
        <p:spPr>
          <a:xfrm>
            <a:off x="5886449" y="1386958"/>
            <a:ext cx="1500189" cy="369332"/>
          </a:xfrm>
          <a:prstGeom prst="rect">
            <a:avLst/>
          </a:prstGeom>
          <a:solidFill>
            <a:schemeClr val="bg1">
              <a:lumMod val="95000"/>
            </a:schemeClr>
          </a:solidFill>
        </p:spPr>
        <p:txBody>
          <a:bodyPr wrap="square" rtlCol="0">
            <a:spAutoFit/>
          </a:bodyPr>
          <a:lstStyle/>
          <a:p>
            <a:pPr algn="ctr"/>
            <a:r>
              <a:rPr lang="es-MX" sz="900" b="1" dirty="0"/>
              <a:t>Planta de tratamiento de salmuera residual</a:t>
            </a:r>
            <a:endParaRPr lang="es-BO" sz="900" b="1" dirty="0"/>
          </a:p>
        </p:txBody>
      </p:sp>
      <p:sp>
        <p:nvSpPr>
          <p:cNvPr id="14" name="CuadroTexto 13">
            <a:extLst>
              <a:ext uri="{FF2B5EF4-FFF2-40B4-BE49-F238E27FC236}">
                <a16:creationId xmlns:a16="http://schemas.microsoft.com/office/drawing/2014/main" id="{85FFC092-38B0-4080-C601-250D32B8F2FB}"/>
              </a:ext>
            </a:extLst>
          </p:cNvPr>
          <p:cNvSpPr txBox="1"/>
          <p:nvPr/>
        </p:nvSpPr>
        <p:spPr>
          <a:xfrm>
            <a:off x="5364414" y="4962525"/>
            <a:ext cx="1820467" cy="369332"/>
          </a:xfrm>
          <a:prstGeom prst="rect">
            <a:avLst/>
          </a:prstGeom>
          <a:solidFill>
            <a:schemeClr val="bg1">
              <a:lumMod val="95000"/>
            </a:schemeClr>
          </a:solidFill>
        </p:spPr>
        <p:txBody>
          <a:bodyPr wrap="square" rtlCol="0">
            <a:spAutoFit/>
          </a:bodyPr>
          <a:lstStyle/>
          <a:p>
            <a:pPr algn="ctr"/>
            <a:r>
              <a:rPr lang="es-MX" sz="900" b="1" dirty="0"/>
              <a:t>Estanques de evaporación e infiltración</a:t>
            </a:r>
            <a:endParaRPr lang="es-BO" sz="900" b="1" dirty="0"/>
          </a:p>
        </p:txBody>
      </p:sp>
      <p:sp>
        <p:nvSpPr>
          <p:cNvPr id="15" name="CuadroTexto 14">
            <a:extLst>
              <a:ext uri="{FF2B5EF4-FFF2-40B4-BE49-F238E27FC236}">
                <a16:creationId xmlns:a16="http://schemas.microsoft.com/office/drawing/2014/main" id="{74C2D12D-CDA4-1EB2-9C9B-47D8CD44BD68}"/>
              </a:ext>
            </a:extLst>
          </p:cNvPr>
          <p:cNvSpPr txBox="1"/>
          <p:nvPr/>
        </p:nvSpPr>
        <p:spPr>
          <a:xfrm>
            <a:off x="7184881" y="4466032"/>
            <a:ext cx="1131092" cy="400110"/>
          </a:xfrm>
          <a:prstGeom prst="rect">
            <a:avLst/>
          </a:prstGeom>
          <a:solidFill>
            <a:schemeClr val="bg1">
              <a:lumMod val="95000"/>
            </a:schemeClr>
          </a:solidFill>
        </p:spPr>
        <p:txBody>
          <a:bodyPr wrap="square" rtlCol="0">
            <a:spAutoFit/>
          </a:bodyPr>
          <a:lstStyle/>
          <a:p>
            <a:pPr algn="ctr"/>
            <a:r>
              <a:rPr lang="es-MX" sz="1000" b="1" dirty="0"/>
              <a:t>Planta de carbonatación</a:t>
            </a:r>
            <a:endParaRPr lang="es-BO" sz="1000" b="1" dirty="0"/>
          </a:p>
        </p:txBody>
      </p:sp>
      <p:sp>
        <p:nvSpPr>
          <p:cNvPr id="16" name="Rectángulo 15">
            <a:extLst>
              <a:ext uri="{FF2B5EF4-FFF2-40B4-BE49-F238E27FC236}">
                <a16:creationId xmlns:a16="http://schemas.microsoft.com/office/drawing/2014/main" id="{91F6CEA1-FA7A-B5B5-CFF0-0987B167C0CD}"/>
              </a:ext>
            </a:extLst>
          </p:cNvPr>
          <p:cNvSpPr/>
          <p:nvPr/>
        </p:nvSpPr>
        <p:spPr>
          <a:xfrm>
            <a:off x="7184881" y="4962525"/>
            <a:ext cx="516732" cy="223838"/>
          </a:xfrm>
          <a:prstGeom prst="rect">
            <a:avLst/>
          </a:prstGeom>
          <a:solidFill>
            <a:srgbClr val="DDBB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17" name="CuadroTexto 16">
            <a:extLst>
              <a:ext uri="{FF2B5EF4-FFF2-40B4-BE49-F238E27FC236}">
                <a16:creationId xmlns:a16="http://schemas.microsoft.com/office/drawing/2014/main" id="{C873428A-A0CF-293B-37FE-F1DDC62153C0}"/>
              </a:ext>
            </a:extLst>
          </p:cNvPr>
          <p:cNvSpPr txBox="1"/>
          <p:nvPr/>
        </p:nvSpPr>
        <p:spPr>
          <a:xfrm>
            <a:off x="5214938" y="258261"/>
            <a:ext cx="1059709" cy="369332"/>
          </a:xfrm>
          <a:prstGeom prst="rect">
            <a:avLst/>
          </a:prstGeom>
          <a:solidFill>
            <a:schemeClr val="bg1">
              <a:lumMod val="95000"/>
            </a:schemeClr>
          </a:solidFill>
        </p:spPr>
        <p:txBody>
          <a:bodyPr wrap="square" rtlCol="0">
            <a:spAutoFit/>
          </a:bodyPr>
          <a:lstStyle/>
          <a:p>
            <a:pPr algn="ctr"/>
            <a:r>
              <a:rPr lang="es-MX" sz="900" b="1" dirty="0"/>
              <a:t>Agua superficial</a:t>
            </a:r>
            <a:endParaRPr lang="es-BO" sz="900" b="1" dirty="0"/>
          </a:p>
        </p:txBody>
      </p:sp>
      <p:sp>
        <p:nvSpPr>
          <p:cNvPr id="18" name="CuadroTexto 17">
            <a:extLst>
              <a:ext uri="{FF2B5EF4-FFF2-40B4-BE49-F238E27FC236}">
                <a16:creationId xmlns:a16="http://schemas.microsoft.com/office/drawing/2014/main" id="{1DA813D7-78FC-2005-1F47-A9986E4D6B5F}"/>
              </a:ext>
            </a:extLst>
          </p:cNvPr>
          <p:cNvSpPr txBox="1"/>
          <p:nvPr/>
        </p:nvSpPr>
        <p:spPr>
          <a:xfrm>
            <a:off x="5214938" y="3715173"/>
            <a:ext cx="1059709" cy="369332"/>
          </a:xfrm>
          <a:prstGeom prst="rect">
            <a:avLst/>
          </a:prstGeom>
          <a:solidFill>
            <a:schemeClr val="bg1">
              <a:lumMod val="95000"/>
            </a:schemeClr>
          </a:solidFill>
        </p:spPr>
        <p:txBody>
          <a:bodyPr wrap="square" rtlCol="0">
            <a:spAutoFit/>
          </a:bodyPr>
          <a:lstStyle/>
          <a:p>
            <a:pPr algn="ctr"/>
            <a:r>
              <a:rPr lang="es-MX" sz="900" b="1" dirty="0"/>
              <a:t>Agua superficial</a:t>
            </a:r>
            <a:endParaRPr lang="es-BO" sz="900" b="1" dirty="0"/>
          </a:p>
        </p:txBody>
      </p:sp>
      <p:sp>
        <p:nvSpPr>
          <p:cNvPr id="19" name="CuadroTexto 18">
            <a:extLst>
              <a:ext uri="{FF2B5EF4-FFF2-40B4-BE49-F238E27FC236}">
                <a16:creationId xmlns:a16="http://schemas.microsoft.com/office/drawing/2014/main" id="{6ED81550-4054-4A96-61BF-B8A687275824}"/>
              </a:ext>
            </a:extLst>
          </p:cNvPr>
          <p:cNvSpPr txBox="1"/>
          <p:nvPr/>
        </p:nvSpPr>
        <p:spPr>
          <a:xfrm>
            <a:off x="6895504" y="1956345"/>
            <a:ext cx="982267" cy="230832"/>
          </a:xfrm>
          <a:prstGeom prst="rect">
            <a:avLst/>
          </a:prstGeom>
          <a:solidFill>
            <a:schemeClr val="bg1">
              <a:lumMod val="95000"/>
            </a:schemeClr>
          </a:solidFill>
        </p:spPr>
        <p:txBody>
          <a:bodyPr wrap="square" rtlCol="0">
            <a:spAutoFit/>
          </a:bodyPr>
          <a:lstStyle/>
          <a:p>
            <a:pPr algn="ctr"/>
            <a:r>
              <a:rPr lang="es-MX" sz="900" b="1" dirty="0"/>
              <a:t>Costra salina</a:t>
            </a:r>
            <a:endParaRPr lang="es-BO" sz="900" b="1" dirty="0"/>
          </a:p>
        </p:txBody>
      </p:sp>
      <p:sp>
        <p:nvSpPr>
          <p:cNvPr id="20" name="CuadroTexto 19">
            <a:extLst>
              <a:ext uri="{FF2B5EF4-FFF2-40B4-BE49-F238E27FC236}">
                <a16:creationId xmlns:a16="http://schemas.microsoft.com/office/drawing/2014/main" id="{6DF0BDA3-E4B6-7568-6847-B7CF1BD4DC45}"/>
              </a:ext>
            </a:extLst>
          </p:cNvPr>
          <p:cNvSpPr txBox="1"/>
          <p:nvPr/>
        </p:nvSpPr>
        <p:spPr>
          <a:xfrm>
            <a:off x="6952113" y="5402667"/>
            <a:ext cx="982267" cy="230832"/>
          </a:xfrm>
          <a:prstGeom prst="rect">
            <a:avLst/>
          </a:prstGeom>
          <a:solidFill>
            <a:schemeClr val="bg1">
              <a:lumMod val="95000"/>
            </a:schemeClr>
          </a:solidFill>
        </p:spPr>
        <p:txBody>
          <a:bodyPr wrap="square" rtlCol="0">
            <a:spAutoFit/>
          </a:bodyPr>
          <a:lstStyle/>
          <a:p>
            <a:pPr algn="ctr"/>
            <a:r>
              <a:rPr lang="es-MX" sz="900" b="1" dirty="0"/>
              <a:t>Costra salina</a:t>
            </a:r>
            <a:endParaRPr lang="es-BO" sz="900" b="1" dirty="0"/>
          </a:p>
        </p:txBody>
      </p:sp>
      <p:sp>
        <p:nvSpPr>
          <p:cNvPr id="21" name="CuadroTexto 20">
            <a:extLst>
              <a:ext uri="{FF2B5EF4-FFF2-40B4-BE49-F238E27FC236}">
                <a16:creationId xmlns:a16="http://schemas.microsoft.com/office/drawing/2014/main" id="{2AE816D0-4E1C-9832-32B6-29FFEB9E3909}"/>
              </a:ext>
            </a:extLst>
          </p:cNvPr>
          <p:cNvSpPr txBox="1"/>
          <p:nvPr/>
        </p:nvSpPr>
        <p:spPr>
          <a:xfrm>
            <a:off x="6787811" y="2294050"/>
            <a:ext cx="1131092" cy="230832"/>
          </a:xfrm>
          <a:prstGeom prst="rect">
            <a:avLst/>
          </a:prstGeom>
          <a:solidFill>
            <a:schemeClr val="bg1">
              <a:lumMod val="95000"/>
            </a:schemeClr>
          </a:solidFill>
        </p:spPr>
        <p:txBody>
          <a:bodyPr wrap="square" rtlCol="0">
            <a:spAutoFit/>
          </a:bodyPr>
          <a:lstStyle/>
          <a:p>
            <a:pPr algn="ctr"/>
            <a:r>
              <a:rPr lang="es-MX" sz="900" b="1" dirty="0"/>
              <a:t>Acuífero salino</a:t>
            </a:r>
            <a:endParaRPr lang="es-BO" sz="900" b="1" dirty="0"/>
          </a:p>
        </p:txBody>
      </p:sp>
      <p:sp>
        <p:nvSpPr>
          <p:cNvPr id="22" name="CuadroTexto 21">
            <a:extLst>
              <a:ext uri="{FF2B5EF4-FFF2-40B4-BE49-F238E27FC236}">
                <a16:creationId xmlns:a16="http://schemas.microsoft.com/office/drawing/2014/main" id="{945B6AAA-45E4-FFFC-624F-F24081419F38}"/>
              </a:ext>
            </a:extLst>
          </p:cNvPr>
          <p:cNvSpPr txBox="1"/>
          <p:nvPr/>
        </p:nvSpPr>
        <p:spPr>
          <a:xfrm>
            <a:off x="7120590" y="5722888"/>
            <a:ext cx="798313" cy="369332"/>
          </a:xfrm>
          <a:prstGeom prst="rect">
            <a:avLst/>
          </a:prstGeom>
          <a:solidFill>
            <a:schemeClr val="bg1">
              <a:lumMod val="95000"/>
            </a:schemeClr>
          </a:solidFill>
        </p:spPr>
        <p:txBody>
          <a:bodyPr wrap="square" rtlCol="0">
            <a:spAutoFit/>
          </a:bodyPr>
          <a:lstStyle/>
          <a:p>
            <a:pPr algn="ctr"/>
            <a:r>
              <a:rPr lang="es-MX" sz="900" b="1" dirty="0"/>
              <a:t>Acuífero salino</a:t>
            </a:r>
            <a:endParaRPr lang="es-BO" sz="900" b="1" dirty="0"/>
          </a:p>
        </p:txBody>
      </p:sp>
      <p:sp>
        <p:nvSpPr>
          <p:cNvPr id="23" name="CuadroTexto 22">
            <a:extLst>
              <a:ext uri="{FF2B5EF4-FFF2-40B4-BE49-F238E27FC236}">
                <a16:creationId xmlns:a16="http://schemas.microsoft.com/office/drawing/2014/main" id="{E77C8052-4CC2-9C33-5F36-62B6BC014084}"/>
              </a:ext>
            </a:extLst>
          </p:cNvPr>
          <p:cNvSpPr txBox="1"/>
          <p:nvPr/>
        </p:nvSpPr>
        <p:spPr>
          <a:xfrm>
            <a:off x="8095951" y="5717263"/>
            <a:ext cx="798314" cy="338554"/>
          </a:xfrm>
          <a:prstGeom prst="rect">
            <a:avLst/>
          </a:prstGeom>
          <a:solidFill>
            <a:schemeClr val="bg1">
              <a:lumMod val="95000"/>
            </a:schemeClr>
          </a:solidFill>
        </p:spPr>
        <p:txBody>
          <a:bodyPr wrap="square" rtlCol="0">
            <a:spAutoFit/>
          </a:bodyPr>
          <a:lstStyle/>
          <a:p>
            <a:pPr algn="ctr"/>
            <a:r>
              <a:rPr lang="es-MX" sz="800" b="1" dirty="0"/>
              <a:t>Pozo de explotación</a:t>
            </a:r>
            <a:endParaRPr lang="es-BO" sz="800" b="1" dirty="0"/>
          </a:p>
        </p:txBody>
      </p:sp>
      <p:sp>
        <p:nvSpPr>
          <p:cNvPr id="24" name="CuadroTexto 23">
            <a:extLst>
              <a:ext uri="{FF2B5EF4-FFF2-40B4-BE49-F238E27FC236}">
                <a16:creationId xmlns:a16="http://schemas.microsoft.com/office/drawing/2014/main" id="{B0A0835F-1AEC-C8ED-34BA-0490FB820BB1}"/>
              </a:ext>
            </a:extLst>
          </p:cNvPr>
          <p:cNvSpPr txBox="1"/>
          <p:nvPr/>
        </p:nvSpPr>
        <p:spPr>
          <a:xfrm>
            <a:off x="8311455" y="2185317"/>
            <a:ext cx="798314" cy="338554"/>
          </a:xfrm>
          <a:prstGeom prst="rect">
            <a:avLst/>
          </a:prstGeom>
          <a:solidFill>
            <a:schemeClr val="bg1">
              <a:lumMod val="95000"/>
            </a:schemeClr>
          </a:solidFill>
        </p:spPr>
        <p:txBody>
          <a:bodyPr wrap="square" rtlCol="0">
            <a:spAutoFit/>
          </a:bodyPr>
          <a:lstStyle/>
          <a:p>
            <a:pPr algn="ctr"/>
            <a:r>
              <a:rPr lang="es-MX" sz="800" b="1" dirty="0"/>
              <a:t>Pozo de explotación</a:t>
            </a:r>
            <a:endParaRPr lang="es-BO" sz="800" b="1" dirty="0"/>
          </a:p>
        </p:txBody>
      </p:sp>
      <p:sp>
        <p:nvSpPr>
          <p:cNvPr id="25" name="CuadroTexto 24">
            <a:extLst>
              <a:ext uri="{FF2B5EF4-FFF2-40B4-BE49-F238E27FC236}">
                <a16:creationId xmlns:a16="http://schemas.microsoft.com/office/drawing/2014/main" id="{62E0FF4A-8A18-CA1E-34BB-31839EAC397D}"/>
              </a:ext>
            </a:extLst>
          </p:cNvPr>
          <p:cNvSpPr txBox="1"/>
          <p:nvPr/>
        </p:nvSpPr>
        <p:spPr>
          <a:xfrm>
            <a:off x="9263956" y="5747683"/>
            <a:ext cx="1337368" cy="338554"/>
          </a:xfrm>
          <a:prstGeom prst="rect">
            <a:avLst/>
          </a:prstGeom>
          <a:solidFill>
            <a:schemeClr val="bg1">
              <a:lumMod val="95000"/>
            </a:schemeClr>
          </a:solidFill>
        </p:spPr>
        <p:txBody>
          <a:bodyPr wrap="square" rtlCol="0">
            <a:spAutoFit/>
          </a:bodyPr>
          <a:lstStyle/>
          <a:p>
            <a:pPr algn="ctr"/>
            <a:r>
              <a:rPr lang="es-MX" sz="800" b="1" dirty="0"/>
              <a:t>Declinación del nivel de la salmuera</a:t>
            </a:r>
            <a:endParaRPr lang="es-BO" sz="800" b="1" dirty="0"/>
          </a:p>
        </p:txBody>
      </p:sp>
      <p:sp>
        <p:nvSpPr>
          <p:cNvPr id="26" name="CuadroTexto 25">
            <a:extLst>
              <a:ext uri="{FF2B5EF4-FFF2-40B4-BE49-F238E27FC236}">
                <a16:creationId xmlns:a16="http://schemas.microsoft.com/office/drawing/2014/main" id="{44BECA7B-C8D3-3FAB-94A1-E8D73E7CC841}"/>
              </a:ext>
            </a:extLst>
          </p:cNvPr>
          <p:cNvSpPr txBox="1"/>
          <p:nvPr/>
        </p:nvSpPr>
        <p:spPr>
          <a:xfrm>
            <a:off x="7028612" y="6122302"/>
            <a:ext cx="982267" cy="230832"/>
          </a:xfrm>
          <a:prstGeom prst="rect">
            <a:avLst/>
          </a:prstGeom>
          <a:solidFill>
            <a:schemeClr val="bg1">
              <a:lumMod val="95000"/>
            </a:schemeClr>
          </a:solidFill>
        </p:spPr>
        <p:txBody>
          <a:bodyPr wrap="square" rtlCol="0">
            <a:spAutoFit/>
          </a:bodyPr>
          <a:lstStyle/>
          <a:p>
            <a:pPr algn="ctr"/>
            <a:r>
              <a:rPr lang="es-MX" sz="900" b="1" dirty="0"/>
              <a:t>Acuitardo</a:t>
            </a:r>
            <a:endParaRPr lang="es-BO" sz="900" b="1" dirty="0"/>
          </a:p>
        </p:txBody>
      </p:sp>
      <p:sp>
        <p:nvSpPr>
          <p:cNvPr id="27" name="CuadroTexto 26">
            <a:extLst>
              <a:ext uri="{FF2B5EF4-FFF2-40B4-BE49-F238E27FC236}">
                <a16:creationId xmlns:a16="http://schemas.microsoft.com/office/drawing/2014/main" id="{E718977A-56B7-713C-A368-F8ED68E19258}"/>
              </a:ext>
            </a:extLst>
          </p:cNvPr>
          <p:cNvSpPr txBox="1"/>
          <p:nvPr/>
        </p:nvSpPr>
        <p:spPr>
          <a:xfrm>
            <a:off x="7028070" y="2643118"/>
            <a:ext cx="982267" cy="230832"/>
          </a:xfrm>
          <a:prstGeom prst="rect">
            <a:avLst/>
          </a:prstGeom>
          <a:solidFill>
            <a:schemeClr val="bg1">
              <a:lumMod val="95000"/>
            </a:schemeClr>
          </a:solidFill>
        </p:spPr>
        <p:txBody>
          <a:bodyPr wrap="square" rtlCol="0">
            <a:spAutoFit/>
          </a:bodyPr>
          <a:lstStyle/>
          <a:p>
            <a:pPr algn="ctr"/>
            <a:r>
              <a:rPr lang="es-MX" sz="900" b="1" dirty="0"/>
              <a:t>Acuitardo</a:t>
            </a:r>
            <a:endParaRPr lang="es-BO" sz="900" b="1" dirty="0"/>
          </a:p>
        </p:txBody>
      </p:sp>
      <p:sp>
        <p:nvSpPr>
          <p:cNvPr id="28" name="CuadroTexto 27">
            <a:extLst>
              <a:ext uri="{FF2B5EF4-FFF2-40B4-BE49-F238E27FC236}">
                <a16:creationId xmlns:a16="http://schemas.microsoft.com/office/drawing/2014/main" id="{FEDB9E42-B763-41D2-515B-40D2BD765E89}"/>
              </a:ext>
            </a:extLst>
          </p:cNvPr>
          <p:cNvSpPr txBox="1"/>
          <p:nvPr/>
        </p:nvSpPr>
        <p:spPr>
          <a:xfrm>
            <a:off x="7040626" y="6429204"/>
            <a:ext cx="1131092" cy="230832"/>
          </a:xfrm>
          <a:prstGeom prst="rect">
            <a:avLst/>
          </a:prstGeom>
          <a:solidFill>
            <a:schemeClr val="bg1">
              <a:lumMod val="95000"/>
            </a:schemeClr>
          </a:solidFill>
        </p:spPr>
        <p:txBody>
          <a:bodyPr wrap="square" rtlCol="0">
            <a:spAutoFit/>
          </a:bodyPr>
          <a:lstStyle/>
          <a:p>
            <a:pPr algn="ctr"/>
            <a:r>
              <a:rPr lang="es-MX" sz="900" b="1" dirty="0"/>
              <a:t>Acuífero salino</a:t>
            </a:r>
            <a:endParaRPr lang="es-BO" sz="900" b="1" dirty="0"/>
          </a:p>
        </p:txBody>
      </p:sp>
      <p:sp>
        <p:nvSpPr>
          <p:cNvPr id="29" name="CuadroTexto 28">
            <a:extLst>
              <a:ext uri="{FF2B5EF4-FFF2-40B4-BE49-F238E27FC236}">
                <a16:creationId xmlns:a16="http://schemas.microsoft.com/office/drawing/2014/main" id="{A89A40BC-9CAA-BE97-50E1-5A0FCC312D31}"/>
              </a:ext>
            </a:extLst>
          </p:cNvPr>
          <p:cNvSpPr txBox="1"/>
          <p:nvPr/>
        </p:nvSpPr>
        <p:spPr>
          <a:xfrm>
            <a:off x="6933172" y="2961309"/>
            <a:ext cx="1131092" cy="230832"/>
          </a:xfrm>
          <a:prstGeom prst="rect">
            <a:avLst/>
          </a:prstGeom>
          <a:solidFill>
            <a:schemeClr val="bg1">
              <a:lumMod val="95000"/>
            </a:schemeClr>
          </a:solidFill>
        </p:spPr>
        <p:txBody>
          <a:bodyPr wrap="square" rtlCol="0">
            <a:spAutoFit/>
          </a:bodyPr>
          <a:lstStyle/>
          <a:p>
            <a:pPr algn="ctr"/>
            <a:r>
              <a:rPr lang="es-MX" sz="900" b="1" dirty="0"/>
              <a:t>Acuífero salino</a:t>
            </a:r>
            <a:endParaRPr lang="es-BO" sz="900" b="1" dirty="0"/>
          </a:p>
        </p:txBody>
      </p:sp>
      <p:sp>
        <p:nvSpPr>
          <p:cNvPr id="30" name="CuadroTexto 29">
            <a:extLst>
              <a:ext uri="{FF2B5EF4-FFF2-40B4-BE49-F238E27FC236}">
                <a16:creationId xmlns:a16="http://schemas.microsoft.com/office/drawing/2014/main" id="{BA453129-4429-CB31-B110-A8AD4C1B8936}"/>
              </a:ext>
            </a:extLst>
          </p:cNvPr>
          <p:cNvSpPr txBox="1"/>
          <p:nvPr/>
        </p:nvSpPr>
        <p:spPr>
          <a:xfrm>
            <a:off x="5904307" y="2070912"/>
            <a:ext cx="798314" cy="338554"/>
          </a:xfrm>
          <a:prstGeom prst="rect">
            <a:avLst/>
          </a:prstGeom>
          <a:solidFill>
            <a:schemeClr val="bg1">
              <a:lumMod val="95000"/>
            </a:schemeClr>
          </a:solidFill>
        </p:spPr>
        <p:txBody>
          <a:bodyPr wrap="square" rtlCol="0">
            <a:spAutoFit/>
          </a:bodyPr>
          <a:lstStyle/>
          <a:p>
            <a:pPr algn="ctr"/>
            <a:r>
              <a:rPr lang="es-MX" sz="800" b="1" dirty="0"/>
              <a:t>Pozo de reinyección</a:t>
            </a:r>
            <a:endParaRPr lang="es-BO" sz="800" b="1" dirty="0"/>
          </a:p>
        </p:txBody>
      </p:sp>
      <p:sp>
        <p:nvSpPr>
          <p:cNvPr id="31" name="CuadroTexto 30">
            <a:extLst>
              <a:ext uri="{FF2B5EF4-FFF2-40B4-BE49-F238E27FC236}">
                <a16:creationId xmlns:a16="http://schemas.microsoft.com/office/drawing/2014/main" id="{7EB36A8C-9169-9E94-733C-EAD458EFA876}"/>
              </a:ext>
            </a:extLst>
          </p:cNvPr>
          <p:cNvSpPr txBox="1"/>
          <p:nvPr/>
        </p:nvSpPr>
        <p:spPr>
          <a:xfrm>
            <a:off x="3062398" y="5179529"/>
            <a:ext cx="1230023" cy="338554"/>
          </a:xfrm>
          <a:prstGeom prst="rect">
            <a:avLst/>
          </a:prstGeom>
          <a:solidFill>
            <a:schemeClr val="bg1">
              <a:lumMod val="95000"/>
            </a:schemeClr>
          </a:solidFill>
        </p:spPr>
        <p:txBody>
          <a:bodyPr wrap="square" rtlCol="0">
            <a:spAutoFit/>
          </a:bodyPr>
          <a:lstStyle/>
          <a:p>
            <a:pPr algn="ctr"/>
            <a:r>
              <a:rPr lang="es-MX" sz="800" b="1" dirty="0"/>
              <a:t>Declinación del nivel del agua dulce</a:t>
            </a:r>
            <a:endParaRPr lang="es-BO" sz="800" b="1" dirty="0"/>
          </a:p>
        </p:txBody>
      </p:sp>
      <p:sp>
        <p:nvSpPr>
          <p:cNvPr id="32" name="CuadroTexto 31">
            <a:extLst>
              <a:ext uri="{FF2B5EF4-FFF2-40B4-BE49-F238E27FC236}">
                <a16:creationId xmlns:a16="http://schemas.microsoft.com/office/drawing/2014/main" id="{2BAA4831-17CD-DD47-A3DC-8B7096EE0034}"/>
              </a:ext>
            </a:extLst>
          </p:cNvPr>
          <p:cNvSpPr txBox="1"/>
          <p:nvPr/>
        </p:nvSpPr>
        <p:spPr>
          <a:xfrm>
            <a:off x="2879096" y="5562957"/>
            <a:ext cx="798313" cy="200055"/>
          </a:xfrm>
          <a:prstGeom prst="rect">
            <a:avLst/>
          </a:prstGeom>
          <a:solidFill>
            <a:schemeClr val="bg1">
              <a:lumMod val="95000"/>
            </a:schemeClr>
          </a:solidFill>
        </p:spPr>
        <p:txBody>
          <a:bodyPr wrap="square" rtlCol="0">
            <a:spAutoFit/>
          </a:bodyPr>
          <a:lstStyle/>
          <a:p>
            <a:pPr algn="ctr"/>
            <a:r>
              <a:rPr lang="es-MX" sz="700" b="1" dirty="0"/>
              <a:t>Agua dulce</a:t>
            </a:r>
            <a:endParaRPr lang="es-BO" sz="700" b="1" dirty="0"/>
          </a:p>
        </p:txBody>
      </p:sp>
      <p:sp>
        <p:nvSpPr>
          <p:cNvPr id="33" name="CuadroTexto 32">
            <a:extLst>
              <a:ext uri="{FF2B5EF4-FFF2-40B4-BE49-F238E27FC236}">
                <a16:creationId xmlns:a16="http://schemas.microsoft.com/office/drawing/2014/main" id="{01681603-5425-2E1E-8E6F-E6A26F53EF8A}"/>
              </a:ext>
            </a:extLst>
          </p:cNvPr>
          <p:cNvSpPr txBox="1"/>
          <p:nvPr/>
        </p:nvSpPr>
        <p:spPr>
          <a:xfrm>
            <a:off x="3013768" y="1943826"/>
            <a:ext cx="798313" cy="200055"/>
          </a:xfrm>
          <a:prstGeom prst="rect">
            <a:avLst/>
          </a:prstGeom>
          <a:solidFill>
            <a:schemeClr val="bg1">
              <a:lumMod val="95000"/>
            </a:schemeClr>
          </a:solidFill>
        </p:spPr>
        <p:txBody>
          <a:bodyPr wrap="square" rtlCol="0">
            <a:spAutoFit/>
          </a:bodyPr>
          <a:lstStyle/>
          <a:p>
            <a:pPr algn="ctr"/>
            <a:r>
              <a:rPr lang="es-MX" sz="700" b="1" dirty="0"/>
              <a:t>Agua dulce</a:t>
            </a:r>
            <a:endParaRPr lang="es-BO" sz="700" b="1" dirty="0"/>
          </a:p>
        </p:txBody>
      </p:sp>
      <p:sp>
        <p:nvSpPr>
          <p:cNvPr id="34" name="CuadroTexto 33">
            <a:extLst>
              <a:ext uri="{FF2B5EF4-FFF2-40B4-BE49-F238E27FC236}">
                <a16:creationId xmlns:a16="http://schemas.microsoft.com/office/drawing/2014/main" id="{23FBF851-FC65-8C63-EC81-0E523253B1F7}"/>
              </a:ext>
            </a:extLst>
          </p:cNvPr>
          <p:cNvSpPr txBox="1"/>
          <p:nvPr/>
        </p:nvSpPr>
        <p:spPr>
          <a:xfrm>
            <a:off x="3125148" y="5893356"/>
            <a:ext cx="798313" cy="200055"/>
          </a:xfrm>
          <a:prstGeom prst="rect">
            <a:avLst/>
          </a:prstGeom>
          <a:solidFill>
            <a:schemeClr val="bg1">
              <a:lumMod val="95000"/>
            </a:schemeClr>
          </a:solidFill>
        </p:spPr>
        <p:txBody>
          <a:bodyPr wrap="square" rtlCol="0">
            <a:spAutoFit/>
          </a:bodyPr>
          <a:lstStyle/>
          <a:p>
            <a:pPr algn="ctr"/>
            <a:r>
              <a:rPr lang="es-MX" sz="700" b="1" dirty="0"/>
              <a:t>Agua salobre</a:t>
            </a:r>
            <a:endParaRPr lang="es-BO" sz="700" b="1" dirty="0"/>
          </a:p>
        </p:txBody>
      </p:sp>
      <p:sp>
        <p:nvSpPr>
          <p:cNvPr id="35" name="CuadroTexto 34">
            <a:extLst>
              <a:ext uri="{FF2B5EF4-FFF2-40B4-BE49-F238E27FC236}">
                <a16:creationId xmlns:a16="http://schemas.microsoft.com/office/drawing/2014/main" id="{1CB2485D-43AB-DEFF-B9F0-B7207EB1C2B3}"/>
              </a:ext>
            </a:extLst>
          </p:cNvPr>
          <p:cNvSpPr txBox="1"/>
          <p:nvPr/>
        </p:nvSpPr>
        <p:spPr>
          <a:xfrm>
            <a:off x="3062397" y="2406817"/>
            <a:ext cx="923816" cy="200055"/>
          </a:xfrm>
          <a:prstGeom prst="rect">
            <a:avLst/>
          </a:prstGeom>
          <a:solidFill>
            <a:schemeClr val="bg1">
              <a:lumMod val="95000"/>
            </a:schemeClr>
          </a:solidFill>
        </p:spPr>
        <p:txBody>
          <a:bodyPr wrap="square" rtlCol="0">
            <a:spAutoFit/>
          </a:bodyPr>
          <a:lstStyle/>
          <a:p>
            <a:pPr algn="ctr"/>
            <a:r>
              <a:rPr lang="es-MX" sz="700" b="1" dirty="0"/>
              <a:t>Agua salobre</a:t>
            </a:r>
            <a:endParaRPr lang="es-BO" sz="700" b="1" dirty="0"/>
          </a:p>
        </p:txBody>
      </p:sp>
      <p:sp>
        <p:nvSpPr>
          <p:cNvPr id="36" name="CuadroTexto 35">
            <a:extLst>
              <a:ext uri="{FF2B5EF4-FFF2-40B4-BE49-F238E27FC236}">
                <a16:creationId xmlns:a16="http://schemas.microsoft.com/office/drawing/2014/main" id="{1833CD33-3F6A-73CF-8922-E91C8FD35EE7}"/>
              </a:ext>
            </a:extLst>
          </p:cNvPr>
          <p:cNvSpPr txBox="1"/>
          <p:nvPr/>
        </p:nvSpPr>
        <p:spPr>
          <a:xfrm>
            <a:off x="5761651" y="5699805"/>
            <a:ext cx="1230023" cy="415498"/>
          </a:xfrm>
          <a:prstGeom prst="rect">
            <a:avLst/>
          </a:prstGeom>
          <a:solidFill>
            <a:schemeClr val="bg1">
              <a:lumMod val="95000"/>
            </a:schemeClr>
          </a:solidFill>
        </p:spPr>
        <p:txBody>
          <a:bodyPr wrap="square" rtlCol="0">
            <a:spAutoFit/>
          </a:bodyPr>
          <a:lstStyle/>
          <a:p>
            <a:pPr algn="ctr"/>
            <a:r>
              <a:rPr lang="es-MX" sz="700" b="1" dirty="0"/>
              <a:t>Migración de agua dulce y salobre diluye la salmuera</a:t>
            </a:r>
            <a:endParaRPr lang="es-BO" sz="700" b="1" dirty="0"/>
          </a:p>
        </p:txBody>
      </p:sp>
      <p:sp>
        <p:nvSpPr>
          <p:cNvPr id="37" name="CuadroTexto 36">
            <a:extLst>
              <a:ext uri="{FF2B5EF4-FFF2-40B4-BE49-F238E27FC236}">
                <a16:creationId xmlns:a16="http://schemas.microsoft.com/office/drawing/2014/main" id="{F98F8B04-E560-6D0C-D476-0E46062DABF1}"/>
              </a:ext>
            </a:extLst>
          </p:cNvPr>
          <p:cNvSpPr txBox="1"/>
          <p:nvPr/>
        </p:nvSpPr>
        <p:spPr>
          <a:xfrm>
            <a:off x="4889151" y="2096442"/>
            <a:ext cx="798314" cy="310375"/>
          </a:xfrm>
          <a:prstGeom prst="rect">
            <a:avLst/>
          </a:prstGeom>
          <a:solidFill>
            <a:schemeClr val="bg1">
              <a:lumMod val="95000"/>
            </a:schemeClr>
          </a:solidFill>
        </p:spPr>
        <p:txBody>
          <a:bodyPr wrap="square" rtlCol="0">
            <a:spAutoFit/>
          </a:bodyPr>
          <a:lstStyle/>
          <a:p>
            <a:pPr algn="ctr"/>
            <a:r>
              <a:rPr lang="es-MX" sz="700" b="1" dirty="0"/>
              <a:t>Circulación libre</a:t>
            </a:r>
            <a:endParaRPr lang="es-BO" sz="700" b="1" dirty="0"/>
          </a:p>
        </p:txBody>
      </p:sp>
      <p:sp>
        <p:nvSpPr>
          <p:cNvPr id="38" name="CuadroTexto 37">
            <a:extLst>
              <a:ext uri="{FF2B5EF4-FFF2-40B4-BE49-F238E27FC236}">
                <a16:creationId xmlns:a16="http://schemas.microsoft.com/office/drawing/2014/main" id="{57A2015C-DF8A-91FB-4F9A-6D4B29510E44}"/>
              </a:ext>
            </a:extLst>
          </p:cNvPr>
          <p:cNvSpPr txBox="1"/>
          <p:nvPr/>
        </p:nvSpPr>
        <p:spPr>
          <a:xfrm>
            <a:off x="4815781" y="2766350"/>
            <a:ext cx="798314" cy="307777"/>
          </a:xfrm>
          <a:prstGeom prst="rect">
            <a:avLst/>
          </a:prstGeom>
          <a:solidFill>
            <a:schemeClr val="bg1">
              <a:lumMod val="95000"/>
            </a:schemeClr>
          </a:solidFill>
        </p:spPr>
        <p:txBody>
          <a:bodyPr wrap="square" rtlCol="0">
            <a:spAutoFit/>
          </a:bodyPr>
          <a:lstStyle/>
          <a:p>
            <a:pPr algn="ctr"/>
            <a:r>
              <a:rPr lang="es-MX" sz="700" b="1" dirty="0"/>
              <a:t>Sin circulación</a:t>
            </a:r>
            <a:endParaRPr lang="es-BO" sz="700" b="1" dirty="0"/>
          </a:p>
        </p:txBody>
      </p:sp>
      <p:sp>
        <p:nvSpPr>
          <p:cNvPr id="39" name="Rectángulo 38">
            <a:extLst>
              <a:ext uri="{FF2B5EF4-FFF2-40B4-BE49-F238E27FC236}">
                <a16:creationId xmlns:a16="http://schemas.microsoft.com/office/drawing/2014/main" id="{5D7D7BE1-1C67-B344-0A88-49941CB2461B}"/>
              </a:ext>
            </a:extLst>
          </p:cNvPr>
          <p:cNvSpPr/>
          <p:nvPr/>
        </p:nvSpPr>
        <p:spPr>
          <a:xfrm>
            <a:off x="7168214" y="5172076"/>
            <a:ext cx="258907" cy="71438"/>
          </a:xfrm>
          <a:prstGeom prst="rect">
            <a:avLst/>
          </a:prstGeom>
          <a:solidFill>
            <a:srgbClr val="DDBB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40" name="Flecha: hacia abajo 39">
            <a:extLst>
              <a:ext uri="{FF2B5EF4-FFF2-40B4-BE49-F238E27FC236}">
                <a16:creationId xmlns:a16="http://schemas.microsoft.com/office/drawing/2014/main" id="{156A4B34-C826-0CA6-D3BA-A5B0333B25EB}"/>
              </a:ext>
            </a:extLst>
          </p:cNvPr>
          <p:cNvSpPr/>
          <p:nvPr/>
        </p:nvSpPr>
        <p:spPr>
          <a:xfrm rot="1682917">
            <a:off x="9877964" y="1544658"/>
            <a:ext cx="360870" cy="537456"/>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BO"/>
          </a:p>
        </p:txBody>
      </p:sp>
    </p:spTree>
    <p:extLst>
      <p:ext uri="{BB962C8B-B14F-4D97-AF65-F5344CB8AC3E}">
        <p14:creationId xmlns:p14="http://schemas.microsoft.com/office/powerpoint/2010/main" val="15856533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BA16CD2-680A-E396-E2DC-EAD1F3442696}"/>
              </a:ext>
            </a:extLst>
          </p:cNvPr>
          <p:cNvSpPr>
            <a:spLocks noGrp="1"/>
          </p:cNvSpPr>
          <p:nvPr>
            <p:ph type="title"/>
          </p:nvPr>
        </p:nvSpPr>
        <p:spPr/>
        <p:txBody>
          <a:bodyPr/>
          <a:lstStyle/>
          <a:p>
            <a:r>
              <a:rPr lang="es-MX" dirty="0"/>
              <a:t>¿Qué es necesario saber?</a:t>
            </a:r>
            <a:endParaRPr lang="es-BO" dirty="0"/>
          </a:p>
        </p:txBody>
      </p:sp>
      <p:sp>
        <p:nvSpPr>
          <p:cNvPr id="3" name="Marcador de contenido 2">
            <a:extLst>
              <a:ext uri="{FF2B5EF4-FFF2-40B4-BE49-F238E27FC236}">
                <a16:creationId xmlns:a16="http://schemas.microsoft.com/office/drawing/2014/main" id="{A3F0419C-6B9F-F9E9-7659-C24113D0FA03}"/>
              </a:ext>
            </a:extLst>
          </p:cNvPr>
          <p:cNvSpPr>
            <a:spLocks noGrp="1"/>
          </p:cNvSpPr>
          <p:nvPr>
            <p:ph idx="1"/>
          </p:nvPr>
        </p:nvSpPr>
        <p:spPr/>
        <p:txBody>
          <a:bodyPr/>
          <a:lstStyle/>
          <a:p>
            <a:r>
              <a:rPr lang="es-MX" dirty="0"/>
              <a:t>¿Cómo se mueven las aguas subterráneas?</a:t>
            </a:r>
          </a:p>
          <a:p>
            <a:endParaRPr lang="es-MX" dirty="0"/>
          </a:p>
          <a:p>
            <a:r>
              <a:rPr lang="es-MX" dirty="0"/>
              <a:t>Tener un modelo geológico / hidro-estratigráfico ¿Cómo se mueve el agua entre las capas profundas de la tierra?</a:t>
            </a:r>
          </a:p>
          <a:p>
            <a:endParaRPr lang="es-MX" dirty="0"/>
          </a:p>
          <a:p>
            <a:r>
              <a:rPr lang="es-MX" dirty="0"/>
              <a:t>¿Cómo pueden cambiar la química de la salmuera en contacto con los elementos químicos presentes en las capas profundas de la tierra?</a:t>
            </a:r>
          </a:p>
          <a:p>
            <a:pPr marL="0" indent="0">
              <a:buNone/>
            </a:pPr>
            <a:endParaRPr lang="es-BO" dirty="0"/>
          </a:p>
          <a:p>
            <a:pPr marL="0" indent="0" algn="r">
              <a:buNone/>
            </a:pPr>
            <a:r>
              <a:rPr lang="es-BO" dirty="0"/>
              <a:t>(ZELANDES &amp; SUMMIT NANOTECH, 2024. </a:t>
            </a:r>
            <a:r>
              <a:rPr lang="es-BO" dirty="0">
                <a:hlinkClick r:id="rId2"/>
              </a:rPr>
              <a:t>https://www.zelandez.com/resources/recycling-brine-for-a-greener-future/</a:t>
            </a:r>
            <a:r>
              <a:rPr lang="es-BO" dirty="0"/>
              <a:t> ). </a:t>
            </a:r>
          </a:p>
        </p:txBody>
      </p:sp>
    </p:spTree>
    <p:extLst>
      <p:ext uri="{BB962C8B-B14F-4D97-AF65-F5344CB8AC3E}">
        <p14:creationId xmlns:p14="http://schemas.microsoft.com/office/powerpoint/2010/main" val="16585991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7A85FD5C-7EE3-DBAC-F8ED-0002CDB21072}"/>
              </a:ext>
            </a:extLst>
          </p:cNvPr>
          <p:cNvPicPr>
            <a:picLocks noChangeAspect="1"/>
          </p:cNvPicPr>
          <p:nvPr/>
        </p:nvPicPr>
        <p:blipFill>
          <a:blip r:embed="rId2"/>
          <a:stretch>
            <a:fillRect/>
          </a:stretch>
        </p:blipFill>
        <p:spPr>
          <a:xfrm>
            <a:off x="1162716" y="329000"/>
            <a:ext cx="10666667" cy="6200000"/>
          </a:xfrm>
          <a:prstGeom prst="rect">
            <a:avLst/>
          </a:prstGeom>
        </p:spPr>
      </p:pic>
      <p:cxnSp>
        <p:nvCxnSpPr>
          <p:cNvPr id="7" name="Conector recto 6">
            <a:extLst>
              <a:ext uri="{FF2B5EF4-FFF2-40B4-BE49-F238E27FC236}">
                <a16:creationId xmlns:a16="http://schemas.microsoft.com/office/drawing/2014/main" id="{55272692-49D2-28C4-D5F3-02E08183BA8E}"/>
              </a:ext>
            </a:extLst>
          </p:cNvPr>
          <p:cNvCxnSpPr/>
          <p:nvPr/>
        </p:nvCxnSpPr>
        <p:spPr>
          <a:xfrm>
            <a:off x="3228975" y="400050"/>
            <a:ext cx="2157413" cy="5357813"/>
          </a:xfrm>
          <a:prstGeom prst="line">
            <a:avLst/>
          </a:prstGeom>
          <a:ln w="60325">
            <a:solidFill>
              <a:srgbClr val="FF0000"/>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54676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FBD9263-8580-57FE-10C0-A4E1E440EA5D}"/>
              </a:ext>
            </a:extLst>
          </p:cNvPr>
          <p:cNvSpPr>
            <a:spLocks noGrp="1"/>
          </p:cNvSpPr>
          <p:nvPr>
            <p:ph type="title"/>
          </p:nvPr>
        </p:nvSpPr>
        <p:spPr/>
        <p:txBody>
          <a:bodyPr/>
          <a:lstStyle/>
          <a:p>
            <a:r>
              <a:rPr lang="es-MX" dirty="0"/>
              <a:t>¿Qué es necesario planificar?</a:t>
            </a:r>
            <a:endParaRPr lang="es-BO" dirty="0"/>
          </a:p>
        </p:txBody>
      </p:sp>
      <p:sp>
        <p:nvSpPr>
          <p:cNvPr id="3" name="Marcador de contenido 2">
            <a:extLst>
              <a:ext uri="{FF2B5EF4-FFF2-40B4-BE49-F238E27FC236}">
                <a16:creationId xmlns:a16="http://schemas.microsoft.com/office/drawing/2014/main" id="{6A8F807F-58EA-6937-A59A-EA723356B96E}"/>
              </a:ext>
            </a:extLst>
          </p:cNvPr>
          <p:cNvSpPr>
            <a:spLocks noGrp="1"/>
          </p:cNvSpPr>
          <p:nvPr>
            <p:ph idx="1"/>
          </p:nvPr>
        </p:nvSpPr>
        <p:spPr/>
        <p:txBody>
          <a:bodyPr>
            <a:normAutofit lnSpcReduction="10000"/>
          </a:bodyPr>
          <a:lstStyle/>
          <a:p>
            <a:r>
              <a:rPr lang="es-MX" dirty="0"/>
              <a:t>El tratamiento que necesitan las salmueras antes de ser reinyectadas.</a:t>
            </a:r>
          </a:p>
          <a:p>
            <a:endParaRPr lang="es-MX" dirty="0"/>
          </a:p>
          <a:p>
            <a:r>
              <a:rPr lang="es-MX" dirty="0"/>
              <a:t>El diseño adecuado del sistema de reinyección (presión, ritmo, química, volúmenes).</a:t>
            </a:r>
          </a:p>
          <a:p>
            <a:endParaRPr lang="es-MX" dirty="0"/>
          </a:p>
          <a:p>
            <a:r>
              <a:rPr lang="es-MX" dirty="0"/>
              <a:t>Diseñar un sistema de monitoreo de los procesos de reinyección, del estado de los espacios receptores y el estado de los reservorios de agua dulce que se pretende proteger.</a:t>
            </a:r>
          </a:p>
          <a:p>
            <a:pPr marL="0" indent="0">
              <a:buNone/>
            </a:pPr>
            <a:endParaRPr lang="es-MX" dirty="0"/>
          </a:p>
          <a:p>
            <a:pPr marL="0" marR="0" lvl="0" indent="0" algn="r" defTabSz="457200" rtl="0" eaLnBrk="1" fontAlgn="auto" latinLnBrk="0" hangingPunct="1">
              <a:lnSpc>
                <a:spcPct val="100000"/>
              </a:lnSpc>
              <a:spcBef>
                <a:spcPts val="1000"/>
              </a:spcBef>
              <a:spcAft>
                <a:spcPts val="0"/>
              </a:spcAft>
              <a:buClr>
                <a:srgbClr val="353535"/>
              </a:buClr>
              <a:buSzTx/>
              <a:buFont typeface="Wingdings 3" charset="2"/>
              <a:buNone/>
              <a:tabLst/>
              <a:defRPr/>
            </a:pPr>
            <a:r>
              <a:rPr kumimoji="0" lang="es-BO" sz="18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(ZELANDES &amp; SUMMIT NANOTECH, 2024. </a:t>
            </a:r>
            <a:r>
              <a:rPr kumimoji="0" lang="es-BO" sz="18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hlinkClick r:id="rId2"/>
              </a:rPr>
              <a:t>https://www.zelandez.com/resources/recycling-brine-for-a-greener-future/</a:t>
            </a:r>
            <a:r>
              <a:rPr kumimoji="0" lang="es-BO" sz="18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 ). </a:t>
            </a:r>
            <a:endParaRPr lang="es-MX" dirty="0"/>
          </a:p>
          <a:p>
            <a:endParaRPr lang="es-BO" dirty="0"/>
          </a:p>
        </p:txBody>
      </p:sp>
    </p:spTree>
    <p:extLst>
      <p:ext uri="{BB962C8B-B14F-4D97-AF65-F5344CB8AC3E}">
        <p14:creationId xmlns:p14="http://schemas.microsoft.com/office/powerpoint/2010/main" val="40118522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86C8A8D-DF2E-76AE-D892-F57B611E5B79}"/>
              </a:ext>
            </a:extLst>
          </p:cNvPr>
          <p:cNvSpPr>
            <a:spLocks noGrp="1"/>
          </p:cNvSpPr>
          <p:nvPr>
            <p:ph type="title"/>
          </p:nvPr>
        </p:nvSpPr>
        <p:spPr/>
        <p:txBody>
          <a:bodyPr/>
          <a:lstStyle/>
          <a:p>
            <a:r>
              <a:rPr lang="es-MX" dirty="0"/>
              <a:t>¿Qué deberíamos hacer participativamente?</a:t>
            </a:r>
            <a:endParaRPr lang="es-BO" dirty="0"/>
          </a:p>
        </p:txBody>
      </p:sp>
      <p:sp>
        <p:nvSpPr>
          <p:cNvPr id="3" name="Marcador de contenido 2">
            <a:extLst>
              <a:ext uri="{FF2B5EF4-FFF2-40B4-BE49-F238E27FC236}">
                <a16:creationId xmlns:a16="http://schemas.microsoft.com/office/drawing/2014/main" id="{06472C46-4104-97BB-66B8-2E1C664276C2}"/>
              </a:ext>
            </a:extLst>
          </p:cNvPr>
          <p:cNvSpPr>
            <a:spLocks noGrp="1"/>
          </p:cNvSpPr>
          <p:nvPr>
            <p:ph idx="1"/>
          </p:nvPr>
        </p:nvSpPr>
        <p:spPr/>
        <p:txBody>
          <a:bodyPr/>
          <a:lstStyle/>
          <a:p>
            <a:r>
              <a:rPr lang="es-MX" dirty="0"/>
              <a:t>Proporcionar información completa, transparente y comprensible.</a:t>
            </a:r>
          </a:p>
          <a:p>
            <a:endParaRPr lang="es-MX" dirty="0"/>
          </a:p>
          <a:p>
            <a:r>
              <a:rPr lang="es-MX" dirty="0"/>
              <a:t>Coordinar el asesoramiento permanente de la comunidad científica y las instituciones públicas y privadas especializadas.</a:t>
            </a:r>
          </a:p>
          <a:p>
            <a:endParaRPr lang="es-MX" dirty="0"/>
          </a:p>
          <a:p>
            <a:r>
              <a:rPr lang="es-MX" dirty="0"/>
              <a:t>Desarrollar normativa que garantice la protección del Derecho Humano al Agua, la protección del agua para la vida y de las aguas fósiles, de acuerdo con los mandatos constitucionales en sus artículos 16, 374 y 375.</a:t>
            </a:r>
            <a:endParaRPr lang="es-BO" dirty="0"/>
          </a:p>
        </p:txBody>
      </p:sp>
    </p:spTree>
    <p:extLst>
      <p:ext uri="{BB962C8B-B14F-4D97-AF65-F5344CB8AC3E}">
        <p14:creationId xmlns:p14="http://schemas.microsoft.com/office/powerpoint/2010/main" val="14764643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CBDD5E-F2E1-BF2A-BA51-C627772C1B9E}"/>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12094CE2-5C32-31D9-D260-3A502EF2257F}"/>
              </a:ext>
            </a:extLst>
          </p:cNvPr>
          <p:cNvPicPr>
            <a:picLocks noChangeAspect="1"/>
          </p:cNvPicPr>
          <p:nvPr/>
        </p:nvPicPr>
        <p:blipFill>
          <a:blip r:embed="rId2">
            <a:extLst>
              <a:ext uri="{BEBA8EAE-BF5A-486C-A8C5-ECC9F3942E4B}">
                <a14:imgProps xmlns:a14="http://schemas.microsoft.com/office/drawing/2010/main">
                  <a14:imgLayer r:embed="rId3">
                    <a14:imgEffect>
                      <a14:artisticGlowDiffused/>
                    </a14:imgEffect>
                  </a14:imgLayer>
                </a14:imgProps>
              </a:ext>
            </a:extLst>
          </a:blip>
          <a:stretch>
            <a:fillRect/>
          </a:stretch>
        </p:blipFill>
        <p:spPr>
          <a:xfrm>
            <a:off x="2528887" y="0"/>
            <a:ext cx="8072437" cy="6833534"/>
          </a:xfrm>
          <a:prstGeom prst="rect">
            <a:avLst/>
          </a:prstGeom>
        </p:spPr>
      </p:pic>
      <p:sp>
        <p:nvSpPr>
          <p:cNvPr id="6" name="CuadroTexto 5">
            <a:extLst>
              <a:ext uri="{FF2B5EF4-FFF2-40B4-BE49-F238E27FC236}">
                <a16:creationId xmlns:a16="http://schemas.microsoft.com/office/drawing/2014/main" id="{3D8DA84C-D0B7-7031-1BBB-5D8ACB4B4994}"/>
              </a:ext>
            </a:extLst>
          </p:cNvPr>
          <p:cNvSpPr txBox="1"/>
          <p:nvPr/>
        </p:nvSpPr>
        <p:spPr>
          <a:xfrm rot="16200000">
            <a:off x="8953051" y="3780573"/>
            <a:ext cx="5156562" cy="738664"/>
          </a:xfrm>
          <a:prstGeom prst="rect">
            <a:avLst/>
          </a:prstGeom>
          <a:noFill/>
        </p:spPr>
        <p:txBody>
          <a:bodyPr wrap="square" rtlCol="0">
            <a:spAutoFit/>
          </a:bodyPr>
          <a:lstStyle/>
          <a:p>
            <a:r>
              <a:rPr lang="es-BO" sz="1400" dirty="0"/>
              <a:t>Fuente: ZELANDES &amp; SUMMIT NANOTECH, 2024. </a:t>
            </a:r>
            <a:r>
              <a:rPr lang="es-BO" sz="1400" dirty="0">
                <a:hlinkClick r:id="rId4"/>
              </a:rPr>
              <a:t>https://www.zelandez.com/resources/recycling-brine-for-a-greener-future/</a:t>
            </a:r>
            <a:r>
              <a:rPr lang="es-BO" sz="1400" dirty="0"/>
              <a:t>  </a:t>
            </a:r>
          </a:p>
        </p:txBody>
      </p:sp>
      <p:sp>
        <p:nvSpPr>
          <p:cNvPr id="7" name="CuadroTexto 6">
            <a:extLst>
              <a:ext uri="{FF2B5EF4-FFF2-40B4-BE49-F238E27FC236}">
                <a16:creationId xmlns:a16="http://schemas.microsoft.com/office/drawing/2014/main" id="{39C7DB44-D35C-56A4-6F09-AAD7284D2C5C}"/>
              </a:ext>
            </a:extLst>
          </p:cNvPr>
          <p:cNvSpPr txBox="1"/>
          <p:nvPr/>
        </p:nvSpPr>
        <p:spPr>
          <a:xfrm>
            <a:off x="5943600" y="0"/>
            <a:ext cx="1500188" cy="261610"/>
          </a:xfrm>
          <a:prstGeom prst="rect">
            <a:avLst/>
          </a:prstGeom>
          <a:solidFill>
            <a:schemeClr val="bg1">
              <a:lumMod val="95000"/>
            </a:schemeClr>
          </a:solidFill>
        </p:spPr>
        <p:txBody>
          <a:bodyPr wrap="square" rtlCol="0">
            <a:spAutoFit/>
          </a:bodyPr>
          <a:lstStyle/>
          <a:p>
            <a:pPr algn="ctr"/>
            <a:r>
              <a:rPr lang="es-MX" sz="1100" b="1" dirty="0"/>
              <a:t>Con reinyección</a:t>
            </a:r>
            <a:endParaRPr lang="es-BO" sz="1100" b="1" dirty="0"/>
          </a:p>
        </p:txBody>
      </p:sp>
      <p:sp>
        <p:nvSpPr>
          <p:cNvPr id="8" name="CuadroTexto 7">
            <a:extLst>
              <a:ext uri="{FF2B5EF4-FFF2-40B4-BE49-F238E27FC236}">
                <a16:creationId xmlns:a16="http://schemas.microsoft.com/office/drawing/2014/main" id="{8BEC4C15-5FC9-94EB-16A1-755624D9E3DF}"/>
              </a:ext>
            </a:extLst>
          </p:cNvPr>
          <p:cNvSpPr txBox="1"/>
          <p:nvPr/>
        </p:nvSpPr>
        <p:spPr>
          <a:xfrm>
            <a:off x="5829300" y="3416767"/>
            <a:ext cx="1614488" cy="261610"/>
          </a:xfrm>
          <a:prstGeom prst="rect">
            <a:avLst/>
          </a:prstGeom>
          <a:solidFill>
            <a:schemeClr val="bg1">
              <a:lumMod val="95000"/>
            </a:schemeClr>
          </a:solidFill>
        </p:spPr>
        <p:txBody>
          <a:bodyPr wrap="square" rtlCol="0">
            <a:spAutoFit/>
          </a:bodyPr>
          <a:lstStyle/>
          <a:p>
            <a:pPr algn="ctr"/>
            <a:r>
              <a:rPr lang="es-MX" sz="1100" b="1" dirty="0"/>
              <a:t>Sin reinyección</a:t>
            </a:r>
            <a:endParaRPr lang="es-BO" sz="1100" b="1" dirty="0"/>
          </a:p>
        </p:txBody>
      </p:sp>
      <p:sp>
        <p:nvSpPr>
          <p:cNvPr id="9" name="CuadroTexto 8">
            <a:extLst>
              <a:ext uri="{FF2B5EF4-FFF2-40B4-BE49-F238E27FC236}">
                <a16:creationId xmlns:a16="http://schemas.microsoft.com/office/drawing/2014/main" id="{402C3E2A-BA77-3EE1-0278-B835B05DCA45}"/>
              </a:ext>
            </a:extLst>
          </p:cNvPr>
          <p:cNvSpPr txBox="1"/>
          <p:nvPr/>
        </p:nvSpPr>
        <p:spPr>
          <a:xfrm>
            <a:off x="8710612" y="1140737"/>
            <a:ext cx="804863" cy="430887"/>
          </a:xfrm>
          <a:prstGeom prst="rect">
            <a:avLst/>
          </a:prstGeom>
          <a:solidFill>
            <a:schemeClr val="bg1">
              <a:lumMod val="95000"/>
            </a:schemeClr>
          </a:solidFill>
        </p:spPr>
        <p:txBody>
          <a:bodyPr wrap="square" rtlCol="0">
            <a:spAutoFit/>
          </a:bodyPr>
          <a:lstStyle/>
          <a:p>
            <a:pPr algn="ctr"/>
            <a:r>
              <a:rPr lang="es-MX" sz="1100" b="1" dirty="0"/>
              <a:t>Planta EDL</a:t>
            </a:r>
            <a:endParaRPr lang="es-BO" sz="1100" b="1" dirty="0"/>
          </a:p>
        </p:txBody>
      </p:sp>
      <p:sp>
        <p:nvSpPr>
          <p:cNvPr id="10" name="CuadroTexto 9">
            <a:extLst>
              <a:ext uri="{FF2B5EF4-FFF2-40B4-BE49-F238E27FC236}">
                <a16:creationId xmlns:a16="http://schemas.microsoft.com/office/drawing/2014/main" id="{4197B3B7-D755-5FE8-D38D-D21A1054156C}"/>
              </a:ext>
            </a:extLst>
          </p:cNvPr>
          <p:cNvSpPr txBox="1"/>
          <p:nvPr/>
        </p:nvSpPr>
        <p:spPr>
          <a:xfrm>
            <a:off x="8596311" y="4650699"/>
            <a:ext cx="804863" cy="430887"/>
          </a:xfrm>
          <a:prstGeom prst="rect">
            <a:avLst/>
          </a:prstGeom>
          <a:solidFill>
            <a:schemeClr val="bg1">
              <a:lumMod val="95000"/>
            </a:schemeClr>
          </a:solidFill>
        </p:spPr>
        <p:txBody>
          <a:bodyPr wrap="square" rtlCol="0">
            <a:spAutoFit/>
          </a:bodyPr>
          <a:lstStyle/>
          <a:p>
            <a:pPr algn="ctr"/>
            <a:r>
              <a:rPr lang="es-MX" sz="1100" b="1" dirty="0"/>
              <a:t>Planta EDL</a:t>
            </a:r>
            <a:endParaRPr lang="es-BO" sz="1100" b="1" dirty="0"/>
          </a:p>
        </p:txBody>
      </p:sp>
      <p:sp>
        <p:nvSpPr>
          <p:cNvPr id="11" name="CuadroTexto 10">
            <a:extLst>
              <a:ext uri="{FF2B5EF4-FFF2-40B4-BE49-F238E27FC236}">
                <a16:creationId xmlns:a16="http://schemas.microsoft.com/office/drawing/2014/main" id="{47C70C21-0EC3-0B74-AA87-CF8B7472B48C}"/>
              </a:ext>
            </a:extLst>
          </p:cNvPr>
          <p:cNvSpPr txBox="1"/>
          <p:nvPr/>
        </p:nvSpPr>
        <p:spPr>
          <a:xfrm>
            <a:off x="9113043" y="5081586"/>
            <a:ext cx="1681164" cy="338554"/>
          </a:xfrm>
          <a:prstGeom prst="rect">
            <a:avLst/>
          </a:prstGeom>
          <a:solidFill>
            <a:schemeClr val="bg1">
              <a:lumMod val="95000"/>
            </a:schemeClr>
          </a:solidFill>
        </p:spPr>
        <p:txBody>
          <a:bodyPr wrap="square" rtlCol="0">
            <a:spAutoFit/>
          </a:bodyPr>
          <a:lstStyle/>
          <a:p>
            <a:pPr algn="ctr"/>
            <a:r>
              <a:rPr lang="es-MX" sz="800" b="1" dirty="0"/>
              <a:t>Hundimiento y posible agrietamiento en la superficie</a:t>
            </a:r>
            <a:endParaRPr lang="es-BO" sz="800" b="1" dirty="0"/>
          </a:p>
        </p:txBody>
      </p:sp>
      <p:sp>
        <p:nvSpPr>
          <p:cNvPr id="12" name="CuadroTexto 11">
            <a:extLst>
              <a:ext uri="{FF2B5EF4-FFF2-40B4-BE49-F238E27FC236}">
                <a16:creationId xmlns:a16="http://schemas.microsoft.com/office/drawing/2014/main" id="{FEF0E0F7-9AA1-B2F8-3D59-1C92DEF2A46F}"/>
              </a:ext>
            </a:extLst>
          </p:cNvPr>
          <p:cNvSpPr txBox="1"/>
          <p:nvPr/>
        </p:nvSpPr>
        <p:spPr>
          <a:xfrm>
            <a:off x="7364017" y="986848"/>
            <a:ext cx="1131091" cy="400110"/>
          </a:xfrm>
          <a:prstGeom prst="rect">
            <a:avLst/>
          </a:prstGeom>
          <a:solidFill>
            <a:schemeClr val="bg1">
              <a:lumMod val="95000"/>
            </a:schemeClr>
          </a:solidFill>
        </p:spPr>
        <p:txBody>
          <a:bodyPr wrap="square" rtlCol="0">
            <a:spAutoFit/>
          </a:bodyPr>
          <a:lstStyle/>
          <a:p>
            <a:pPr algn="ctr"/>
            <a:r>
              <a:rPr lang="es-MX" sz="1000" b="1" dirty="0"/>
              <a:t>Planta de carbonatación</a:t>
            </a:r>
            <a:endParaRPr lang="es-BO" sz="1000" b="1" dirty="0"/>
          </a:p>
        </p:txBody>
      </p:sp>
      <p:sp>
        <p:nvSpPr>
          <p:cNvPr id="13" name="CuadroTexto 12">
            <a:extLst>
              <a:ext uri="{FF2B5EF4-FFF2-40B4-BE49-F238E27FC236}">
                <a16:creationId xmlns:a16="http://schemas.microsoft.com/office/drawing/2014/main" id="{D97EE483-336C-A17F-F572-D2C21253C631}"/>
              </a:ext>
            </a:extLst>
          </p:cNvPr>
          <p:cNvSpPr txBox="1"/>
          <p:nvPr/>
        </p:nvSpPr>
        <p:spPr>
          <a:xfrm>
            <a:off x="5886449" y="1386958"/>
            <a:ext cx="1500189" cy="369332"/>
          </a:xfrm>
          <a:prstGeom prst="rect">
            <a:avLst/>
          </a:prstGeom>
          <a:solidFill>
            <a:schemeClr val="bg1">
              <a:lumMod val="95000"/>
            </a:schemeClr>
          </a:solidFill>
        </p:spPr>
        <p:txBody>
          <a:bodyPr wrap="square" rtlCol="0">
            <a:spAutoFit/>
          </a:bodyPr>
          <a:lstStyle/>
          <a:p>
            <a:pPr algn="ctr"/>
            <a:r>
              <a:rPr lang="es-MX" sz="900" b="1" dirty="0"/>
              <a:t>Planta de tratamiento de salmuera residual</a:t>
            </a:r>
            <a:endParaRPr lang="es-BO" sz="900" b="1" dirty="0"/>
          </a:p>
        </p:txBody>
      </p:sp>
      <p:sp>
        <p:nvSpPr>
          <p:cNvPr id="14" name="CuadroTexto 13">
            <a:extLst>
              <a:ext uri="{FF2B5EF4-FFF2-40B4-BE49-F238E27FC236}">
                <a16:creationId xmlns:a16="http://schemas.microsoft.com/office/drawing/2014/main" id="{999B4DAE-C5CB-4126-F5F2-91D2CC83AD22}"/>
              </a:ext>
            </a:extLst>
          </p:cNvPr>
          <p:cNvSpPr txBox="1"/>
          <p:nvPr/>
        </p:nvSpPr>
        <p:spPr>
          <a:xfrm>
            <a:off x="5364414" y="4962525"/>
            <a:ext cx="1820467" cy="369332"/>
          </a:xfrm>
          <a:prstGeom prst="rect">
            <a:avLst/>
          </a:prstGeom>
          <a:solidFill>
            <a:schemeClr val="bg1">
              <a:lumMod val="95000"/>
            </a:schemeClr>
          </a:solidFill>
        </p:spPr>
        <p:txBody>
          <a:bodyPr wrap="square" rtlCol="0">
            <a:spAutoFit/>
          </a:bodyPr>
          <a:lstStyle/>
          <a:p>
            <a:pPr algn="ctr"/>
            <a:r>
              <a:rPr lang="es-MX" sz="900" b="1" dirty="0"/>
              <a:t>Estanques de evaporación e infiltración</a:t>
            </a:r>
            <a:endParaRPr lang="es-BO" sz="900" b="1" dirty="0"/>
          </a:p>
        </p:txBody>
      </p:sp>
      <p:sp>
        <p:nvSpPr>
          <p:cNvPr id="15" name="CuadroTexto 14">
            <a:extLst>
              <a:ext uri="{FF2B5EF4-FFF2-40B4-BE49-F238E27FC236}">
                <a16:creationId xmlns:a16="http://schemas.microsoft.com/office/drawing/2014/main" id="{4F8BF38B-1BDB-66A2-8F59-4B63F4B4ED56}"/>
              </a:ext>
            </a:extLst>
          </p:cNvPr>
          <p:cNvSpPr txBox="1"/>
          <p:nvPr/>
        </p:nvSpPr>
        <p:spPr>
          <a:xfrm>
            <a:off x="7184881" y="4466032"/>
            <a:ext cx="1131092" cy="400110"/>
          </a:xfrm>
          <a:prstGeom prst="rect">
            <a:avLst/>
          </a:prstGeom>
          <a:solidFill>
            <a:schemeClr val="bg1">
              <a:lumMod val="95000"/>
            </a:schemeClr>
          </a:solidFill>
        </p:spPr>
        <p:txBody>
          <a:bodyPr wrap="square" rtlCol="0">
            <a:spAutoFit/>
          </a:bodyPr>
          <a:lstStyle/>
          <a:p>
            <a:pPr algn="ctr"/>
            <a:r>
              <a:rPr lang="es-MX" sz="1000" b="1" dirty="0"/>
              <a:t>Planta de carbonatación</a:t>
            </a:r>
            <a:endParaRPr lang="es-BO" sz="1000" b="1" dirty="0"/>
          </a:p>
        </p:txBody>
      </p:sp>
      <p:sp>
        <p:nvSpPr>
          <p:cNvPr id="16" name="Rectángulo 15">
            <a:extLst>
              <a:ext uri="{FF2B5EF4-FFF2-40B4-BE49-F238E27FC236}">
                <a16:creationId xmlns:a16="http://schemas.microsoft.com/office/drawing/2014/main" id="{66F02C1A-BF7B-002D-8621-2A9AD1346880}"/>
              </a:ext>
            </a:extLst>
          </p:cNvPr>
          <p:cNvSpPr/>
          <p:nvPr/>
        </p:nvSpPr>
        <p:spPr>
          <a:xfrm>
            <a:off x="7184881" y="4962525"/>
            <a:ext cx="516732" cy="223838"/>
          </a:xfrm>
          <a:prstGeom prst="rect">
            <a:avLst/>
          </a:prstGeom>
          <a:solidFill>
            <a:srgbClr val="DDBB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17" name="CuadroTexto 16">
            <a:extLst>
              <a:ext uri="{FF2B5EF4-FFF2-40B4-BE49-F238E27FC236}">
                <a16:creationId xmlns:a16="http://schemas.microsoft.com/office/drawing/2014/main" id="{82CB5119-91C1-3696-10D9-02795D4804E1}"/>
              </a:ext>
            </a:extLst>
          </p:cNvPr>
          <p:cNvSpPr txBox="1"/>
          <p:nvPr/>
        </p:nvSpPr>
        <p:spPr>
          <a:xfrm>
            <a:off x="5214938" y="258261"/>
            <a:ext cx="1059709" cy="369332"/>
          </a:xfrm>
          <a:prstGeom prst="rect">
            <a:avLst/>
          </a:prstGeom>
          <a:solidFill>
            <a:schemeClr val="bg1">
              <a:lumMod val="95000"/>
            </a:schemeClr>
          </a:solidFill>
        </p:spPr>
        <p:txBody>
          <a:bodyPr wrap="square" rtlCol="0">
            <a:spAutoFit/>
          </a:bodyPr>
          <a:lstStyle/>
          <a:p>
            <a:pPr algn="ctr"/>
            <a:r>
              <a:rPr lang="es-MX" sz="900" b="1" dirty="0"/>
              <a:t>Agua superficial</a:t>
            </a:r>
            <a:endParaRPr lang="es-BO" sz="900" b="1" dirty="0"/>
          </a:p>
        </p:txBody>
      </p:sp>
      <p:sp>
        <p:nvSpPr>
          <p:cNvPr id="18" name="CuadroTexto 17">
            <a:extLst>
              <a:ext uri="{FF2B5EF4-FFF2-40B4-BE49-F238E27FC236}">
                <a16:creationId xmlns:a16="http://schemas.microsoft.com/office/drawing/2014/main" id="{DC93F973-F977-EA29-72F9-B290DD00945D}"/>
              </a:ext>
            </a:extLst>
          </p:cNvPr>
          <p:cNvSpPr txBox="1"/>
          <p:nvPr/>
        </p:nvSpPr>
        <p:spPr>
          <a:xfrm>
            <a:off x="5214938" y="3715173"/>
            <a:ext cx="1059709" cy="369332"/>
          </a:xfrm>
          <a:prstGeom prst="rect">
            <a:avLst/>
          </a:prstGeom>
          <a:solidFill>
            <a:schemeClr val="bg1">
              <a:lumMod val="95000"/>
            </a:schemeClr>
          </a:solidFill>
        </p:spPr>
        <p:txBody>
          <a:bodyPr wrap="square" rtlCol="0">
            <a:spAutoFit/>
          </a:bodyPr>
          <a:lstStyle/>
          <a:p>
            <a:pPr algn="ctr"/>
            <a:r>
              <a:rPr lang="es-MX" sz="900" b="1" dirty="0"/>
              <a:t>Agua superficial</a:t>
            </a:r>
            <a:endParaRPr lang="es-BO" sz="900" b="1" dirty="0"/>
          </a:p>
        </p:txBody>
      </p:sp>
      <p:sp>
        <p:nvSpPr>
          <p:cNvPr id="19" name="CuadroTexto 18">
            <a:extLst>
              <a:ext uri="{FF2B5EF4-FFF2-40B4-BE49-F238E27FC236}">
                <a16:creationId xmlns:a16="http://schemas.microsoft.com/office/drawing/2014/main" id="{FC0C2866-4E91-CB7D-455C-6B631F01ECC7}"/>
              </a:ext>
            </a:extLst>
          </p:cNvPr>
          <p:cNvSpPr txBox="1"/>
          <p:nvPr/>
        </p:nvSpPr>
        <p:spPr>
          <a:xfrm>
            <a:off x="6895504" y="1956345"/>
            <a:ext cx="982267" cy="230832"/>
          </a:xfrm>
          <a:prstGeom prst="rect">
            <a:avLst/>
          </a:prstGeom>
          <a:solidFill>
            <a:schemeClr val="bg1">
              <a:lumMod val="95000"/>
            </a:schemeClr>
          </a:solidFill>
        </p:spPr>
        <p:txBody>
          <a:bodyPr wrap="square" rtlCol="0">
            <a:spAutoFit/>
          </a:bodyPr>
          <a:lstStyle/>
          <a:p>
            <a:pPr algn="ctr"/>
            <a:r>
              <a:rPr lang="es-MX" sz="900" b="1" dirty="0"/>
              <a:t>Costra salina</a:t>
            </a:r>
            <a:endParaRPr lang="es-BO" sz="900" b="1" dirty="0"/>
          </a:p>
        </p:txBody>
      </p:sp>
      <p:sp>
        <p:nvSpPr>
          <p:cNvPr id="20" name="CuadroTexto 19">
            <a:extLst>
              <a:ext uri="{FF2B5EF4-FFF2-40B4-BE49-F238E27FC236}">
                <a16:creationId xmlns:a16="http://schemas.microsoft.com/office/drawing/2014/main" id="{0642AD0D-3623-67BF-3A45-E367891930DF}"/>
              </a:ext>
            </a:extLst>
          </p:cNvPr>
          <p:cNvSpPr txBox="1"/>
          <p:nvPr/>
        </p:nvSpPr>
        <p:spPr>
          <a:xfrm>
            <a:off x="6952113" y="5402667"/>
            <a:ext cx="982267" cy="230832"/>
          </a:xfrm>
          <a:prstGeom prst="rect">
            <a:avLst/>
          </a:prstGeom>
          <a:solidFill>
            <a:schemeClr val="bg1">
              <a:lumMod val="95000"/>
            </a:schemeClr>
          </a:solidFill>
        </p:spPr>
        <p:txBody>
          <a:bodyPr wrap="square" rtlCol="0">
            <a:spAutoFit/>
          </a:bodyPr>
          <a:lstStyle/>
          <a:p>
            <a:pPr algn="ctr"/>
            <a:r>
              <a:rPr lang="es-MX" sz="900" b="1" dirty="0"/>
              <a:t>Costra salina</a:t>
            </a:r>
            <a:endParaRPr lang="es-BO" sz="900" b="1" dirty="0"/>
          </a:p>
        </p:txBody>
      </p:sp>
      <p:sp>
        <p:nvSpPr>
          <p:cNvPr id="21" name="CuadroTexto 20">
            <a:extLst>
              <a:ext uri="{FF2B5EF4-FFF2-40B4-BE49-F238E27FC236}">
                <a16:creationId xmlns:a16="http://schemas.microsoft.com/office/drawing/2014/main" id="{42AA07A9-C1B8-36F7-B597-A3CF4EEFB188}"/>
              </a:ext>
            </a:extLst>
          </p:cNvPr>
          <p:cNvSpPr txBox="1"/>
          <p:nvPr/>
        </p:nvSpPr>
        <p:spPr>
          <a:xfrm>
            <a:off x="6787811" y="2294050"/>
            <a:ext cx="1131092" cy="230832"/>
          </a:xfrm>
          <a:prstGeom prst="rect">
            <a:avLst/>
          </a:prstGeom>
          <a:solidFill>
            <a:schemeClr val="bg1">
              <a:lumMod val="95000"/>
            </a:schemeClr>
          </a:solidFill>
        </p:spPr>
        <p:txBody>
          <a:bodyPr wrap="square" rtlCol="0">
            <a:spAutoFit/>
          </a:bodyPr>
          <a:lstStyle/>
          <a:p>
            <a:pPr algn="ctr"/>
            <a:r>
              <a:rPr lang="es-MX" sz="900" b="1" dirty="0"/>
              <a:t>Acuífero salino</a:t>
            </a:r>
            <a:endParaRPr lang="es-BO" sz="900" b="1" dirty="0"/>
          </a:p>
        </p:txBody>
      </p:sp>
      <p:sp>
        <p:nvSpPr>
          <p:cNvPr id="22" name="CuadroTexto 21">
            <a:extLst>
              <a:ext uri="{FF2B5EF4-FFF2-40B4-BE49-F238E27FC236}">
                <a16:creationId xmlns:a16="http://schemas.microsoft.com/office/drawing/2014/main" id="{CA8BEE92-EC01-DF92-AA85-CCB200C41B3C}"/>
              </a:ext>
            </a:extLst>
          </p:cNvPr>
          <p:cNvSpPr txBox="1"/>
          <p:nvPr/>
        </p:nvSpPr>
        <p:spPr>
          <a:xfrm>
            <a:off x="7120590" y="5722888"/>
            <a:ext cx="798313" cy="369332"/>
          </a:xfrm>
          <a:prstGeom prst="rect">
            <a:avLst/>
          </a:prstGeom>
          <a:solidFill>
            <a:schemeClr val="bg1">
              <a:lumMod val="95000"/>
            </a:schemeClr>
          </a:solidFill>
        </p:spPr>
        <p:txBody>
          <a:bodyPr wrap="square" rtlCol="0">
            <a:spAutoFit/>
          </a:bodyPr>
          <a:lstStyle/>
          <a:p>
            <a:pPr algn="ctr"/>
            <a:r>
              <a:rPr lang="es-MX" sz="900" b="1" dirty="0"/>
              <a:t>Acuífero salino</a:t>
            </a:r>
            <a:endParaRPr lang="es-BO" sz="900" b="1" dirty="0"/>
          </a:p>
        </p:txBody>
      </p:sp>
      <p:sp>
        <p:nvSpPr>
          <p:cNvPr id="23" name="CuadroTexto 22">
            <a:extLst>
              <a:ext uri="{FF2B5EF4-FFF2-40B4-BE49-F238E27FC236}">
                <a16:creationId xmlns:a16="http://schemas.microsoft.com/office/drawing/2014/main" id="{4D006158-7D6E-A5F2-3F5F-638491B6C6AF}"/>
              </a:ext>
            </a:extLst>
          </p:cNvPr>
          <p:cNvSpPr txBox="1"/>
          <p:nvPr/>
        </p:nvSpPr>
        <p:spPr>
          <a:xfrm>
            <a:off x="8095951" y="5717263"/>
            <a:ext cx="798314" cy="338554"/>
          </a:xfrm>
          <a:prstGeom prst="rect">
            <a:avLst/>
          </a:prstGeom>
          <a:solidFill>
            <a:schemeClr val="bg1">
              <a:lumMod val="95000"/>
            </a:schemeClr>
          </a:solidFill>
        </p:spPr>
        <p:txBody>
          <a:bodyPr wrap="square" rtlCol="0">
            <a:spAutoFit/>
          </a:bodyPr>
          <a:lstStyle/>
          <a:p>
            <a:pPr algn="ctr"/>
            <a:r>
              <a:rPr lang="es-MX" sz="800" b="1" dirty="0"/>
              <a:t>Pozo de explotación</a:t>
            </a:r>
            <a:endParaRPr lang="es-BO" sz="800" b="1" dirty="0"/>
          </a:p>
        </p:txBody>
      </p:sp>
      <p:sp>
        <p:nvSpPr>
          <p:cNvPr id="24" name="CuadroTexto 23">
            <a:extLst>
              <a:ext uri="{FF2B5EF4-FFF2-40B4-BE49-F238E27FC236}">
                <a16:creationId xmlns:a16="http://schemas.microsoft.com/office/drawing/2014/main" id="{9D5FB978-BE59-E6A5-B2DF-395D95D86D91}"/>
              </a:ext>
            </a:extLst>
          </p:cNvPr>
          <p:cNvSpPr txBox="1"/>
          <p:nvPr/>
        </p:nvSpPr>
        <p:spPr>
          <a:xfrm>
            <a:off x="8311455" y="2185317"/>
            <a:ext cx="798314" cy="338554"/>
          </a:xfrm>
          <a:prstGeom prst="rect">
            <a:avLst/>
          </a:prstGeom>
          <a:solidFill>
            <a:schemeClr val="bg1">
              <a:lumMod val="95000"/>
            </a:schemeClr>
          </a:solidFill>
        </p:spPr>
        <p:txBody>
          <a:bodyPr wrap="square" rtlCol="0">
            <a:spAutoFit/>
          </a:bodyPr>
          <a:lstStyle/>
          <a:p>
            <a:pPr algn="ctr"/>
            <a:r>
              <a:rPr lang="es-MX" sz="800" b="1" dirty="0"/>
              <a:t>Pozo de explotación</a:t>
            </a:r>
            <a:endParaRPr lang="es-BO" sz="800" b="1" dirty="0"/>
          </a:p>
        </p:txBody>
      </p:sp>
      <p:sp>
        <p:nvSpPr>
          <p:cNvPr id="25" name="CuadroTexto 24">
            <a:extLst>
              <a:ext uri="{FF2B5EF4-FFF2-40B4-BE49-F238E27FC236}">
                <a16:creationId xmlns:a16="http://schemas.microsoft.com/office/drawing/2014/main" id="{C86C6A13-7AFC-5DBF-D35C-11DE48FB989A}"/>
              </a:ext>
            </a:extLst>
          </p:cNvPr>
          <p:cNvSpPr txBox="1"/>
          <p:nvPr/>
        </p:nvSpPr>
        <p:spPr>
          <a:xfrm>
            <a:off x="9263956" y="5747683"/>
            <a:ext cx="1337368" cy="338554"/>
          </a:xfrm>
          <a:prstGeom prst="rect">
            <a:avLst/>
          </a:prstGeom>
          <a:solidFill>
            <a:schemeClr val="bg1">
              <a:lumMod val="95000"/>
            </a:schemeClr>
          </a:solidFill>
        </p:spPr>
        <p:txBody>
          <a:bodyPr wrap="square" rtlCol="0">
            <a:spAutoFit/>
          </a:bodyPr>
          <a:lstStyle/>
          <a:p>
            <a:pPr algn="ctr"/>
            <a:r>
              <a:rPr lang="es-MX" sz="800" b="1" dirty="0"/>
              <a:t>Declinación del nivel de la salmuera</a:t>
            </a:r>
            <a:endParaRPr lang="es-BO" sz="800" b="1" dirty="0"/>
          </a:p>
        </p:txBody>
      </p:sp>
      <p:sp>
        <p:nvSpPr>
          <p:cNvPr id="26" name="CuadroTexto 25">
            <a:extLst>
              <a:ext uri="{FF2B5EF4-FFF2-40B4-BE49-F238E27FC236}">
                <a16:creationId xmlns:a16="http://schemas.microsoft.com/office/drawing/2014/main" id="{A6070FEB-5068-F663-E507-E866AE3777CC}"/>
              </a:ext>
            </a:extLst>
          </p:cNvPr>
          <p:cNvSpPr txBox="1"/>
          <p:nvPr/>
        </p:nvSpPr>
        <p:spPr>
          <a:xfrm>
            <a:off x="7028612" y="6122302"/>
            <a:ext cx="982267" cy="230832"/>
          </a:xfrm>
          <a:prstGeom prst="rect">
            <a:avLst/>
          </a:prstGeom>
          <a:solidFill>
            <a:schemeClr val="bg1">
              <a:lumMod val="95000"/>
            </a:schemeClr>
          </a:solidFill>
        </p:spPr>
        <p:txBody>
          <a:bodyPr wrap="square" rtlCol="0">
            <a:spAutoFit/>
          </a:bodyPr>
          <a:lstStyle/>
          <a:p>
            <a:pPr algn="ctr"/>
            <a:r>
              <a:rPr lang="es-MX" sz="900" b="1" dirty="0"/>
              <a:t>Acuitardo</a:t>
            </a:r>
            <a:endParaRPr lang="es-BO" sz="900" b="1" dirty="0"/>
          </a:p>
        </p:txBody>
      </p:sp>
      <p:sp>
        <p:nvSpPr>
          <p:cNvPr id="27" name="CuadroTexto 26">
            <a:extLst>
              <a:ext uri="{FF2B5EF4-FFF2-40B4-BE49-F238E27FC236}">
                <a16:creationId xmlns:a16="http://schemas.microsoft.com/office/drawing/2014/main" id="{5B9A2BBE-602F-E178-DB5F-4D785516CD84}"/>
              </a:ext>
            </a:extLst>
          </p:cNvPr>
          <p:cNvSpPr txBox="1"/>
          <p:nvPr/>
        </p:nvSpPr>
        <p:spPr>
          <a:xfrm>
            <a:off x="7028070" y="2643118"/>
            <a:ext cx="982267" cy="230832"/>
          </a:xfrm>
          <a:prstGeom prst="rect">
            <a:avLst/>
          </a:prstGeom>
          <a:solidFill>
            <a:schemeClr val="bg1">
              <a:lumMod val="95000"/>
            </a:schemeClr>
          </a:solidFill>
        </p:spPr>
        <p:txBody>
          <a:bodyPr wrap="square" rtlCol="0">
            <a:spAutoFit/>
          </a:bodyPr>
          <a:lstStyle/>
          <a:p>
            <a:pPr algn="ctr"/>
            <a:r>
              <a:rPr lang="es-MX" sz="900" b="1" dirty="0"/>
              <a:t>Acuitardo</a:t>
            </a:r>
            <a:endParaRPr lang="es-BO" sz="900" b="1" dirty="0"/>
          </a:p>
        </p:txBody>
      </p:sp>
      <p:sp>
        <p:nvSpPr>
          <p:cNvPr id="28" name="CuadroTexto 27">
            <a:extLst>
              <a:ext uri="{FF2B5EF4-FFF2-40B4-BE49-F238E27FC236}">
                <a16:creationId xmlns:a16="http://schemas.microsoft.com/office/drawing/2014/main" id="{064758FC-8671-30F9-19A0-584BE7A8B1A4}"/>
              </a:ext>
            </a:extLst>
          </p:cNvPr>
          <p:cNvSpPr txBox="1"/>
          <p:nvPr/>
        </p:nvSpPr>
        <p:spPr>
          <a:xfrm>
            <a:off x="7040626" y="6429204"/>
            <a:ext cx="1131092" cy="230832"/>
          </a:xfrm>
          <a:prstGeom prst="rect">
            <a:avLst/>
          </a:prstGeom>
          <a:solidFill>
            <a:schemeClr val="bg1">
              <a:lumMod val="95000"/>
            </a:schemeClr>
          </a:solidFill>
        </p:spPr>
        <p:txBody>
          <a:bodyPr wrap="square" rtlCol="0">
            <a:spAutoFit/>
          </a:bodyPr>
          <a:lstStyle/>
          <a:p>
            <a:pPr algn="ctr"/>
            <a:r>
              <a:rPr lang="es-MX" sz="900" b="1" dirty="0"/>
              <a:t>Acuífero salino</a:t>
            </a:r>
            <a:endParaRPr lang="es-BO" sz="900" b="1" dirty="0"/>
          </a:p>
        </p:txBody>
      </p:sp>
      <p:sp>
        <p:nvSpPr>
          <p:cNvPr id="29" name="CuadroTexto 28">
            <a:extLst>
              <a:ext uri="{FF2B5EF4-FFF2-40B4-BE49-F238E27FC236}">
                <a16:creationId xmlns:a16="http://schemas.microsoft.com/office/drawing/2014/main" id="{BB89684D-4109-B9B4-46F8-5A85DFBED4AE}"/>
              </a:ext>
            </a:extLst>
          </p:cNvPr>
          <p:cNvSpPr txBox="1"/>
          <p:nvPr/>
        </p:nvSpPr>
        <p:spPr>
          <a:xfrm>
            <a:off x="6933172" y="2961309"/>
            <a:ext cx="1131092" cy="230832"/>
          </a:xfrm>
          <a:prstGeom prst="rect">
            <a:avLst/>
          </a:prstGeom>
          <a:solidFill>
            <a:schemeClr val="bg1">
              <a:lumMod val="95000"/>
            </a:schemeClr>
          </a:solidFill>
        </p:spPr>
        <p:txBody>
          <a:bodyPr wrap="square" rtlCol="0">
            <a:spAutoFit/>
          </a:bodyPr>
          <a:lstStyle/>
          <a:p>
            <a:pPr algn="ctr"/>
            <a:r>
              <a:rPr lang="es-MX" sz="900" b="1" dirty="0"/>
              <a:t>Acuífero salino</a:t>
            </a:r>
            <a:endParaRPr lang="es-BO" sz="900" b="1" dirty="0"/>
          </a:p>
        </p:txBody>
      </p:sp>
      <p:sp>
        <p:nvSpPr>
          <p:cNvPr id="30" name="CuadroTexto 29">
            <a:extLst>
              <a:ext uri="{FF2B5EF4-FFF2-40B4-BE49-F238E27FC236}">
                <a16:creationId xmlns:a16="http://schemas.microsoft.com/office/drawing/2014/main" id="{1115982D-AE9E-FF6B-C9A3-68587BA74B81}"/>
              </a:ext>
            </a:extLst>
          </p:cNvPr>
          <p:cNvSpPr txBox="1"/>
          <p:nvPr/>
        </p:nvSpPr>
        <p:spPr>
          <a:xfrm>
            <a:off x="5904307" y="2070912"/>
            <a:ext cx="798314" cy="338554"/>
          </a:xfrm>
          <a:prstGeom prst="rect">
            <a:avLst/>
          </a:prstGeom>
          <a:solidFill>
            <a:schemeClr val="bg1">
              <a:lumMod val="95000"/>
            </a:schemeClr>
          </a:solidFill>
        </p:spPr>
        <p:txBody>
          <a:bodyPr wrap="square" rtlCol="0">
            <a:spAutoFit/>
          </a:bodyPr>
          <a:lstStyle/>
          <a:p>
            <a:pPr algn="ctr"/>
            <a:r>
              <a:rPr lang="es-MX" sz="800" b="1" dirty="0"/>
              <a:t>Pozo de reinyección</a:t>
            </a:r>
            <a:endParaRPr lang="es-BO" sz="800" b="1" dirty="0"/>
          </a:p>
        </p:txBody>
      </p:sp>
      <p:sp>
        <p:nvSpPr>
          <p:cNvPr id="31" name="CuadroTexto 30">
            <a:extLst>
              <a:ext uri="{FF2B5EF4-FFF2-40B4-BE49-F238E27FC236}">
                <a16:creationId xmlns:a16="http://schemas.microsoft.com/office/drawing/2014/main" id="{E5441562-7CD1-BD3A-6FFD-1AD77C074042}"/>
              </a:ext>
            </a:extLst>
          </p:cNvPr>
          <p:cNvSpPr txBox="1"/>
          <p:nvPr/>
        </p:nvSpPr>
        <p:spPr>
          <a:xfrm>
            <a:off x="3062398" y="5179529"/>
            <a:ext cx="1230023" cy="338554"/>
          </a:xfrm>
          <a:prstGeom prst="rect">
            <a:avLst/>
          </a:prstGeom>
          <a:solidFill>
            <a:schemeClr val="bg1">
              <a:lumMod val="95000"/>
            </a:schemeClr>
          </a:solidFill>
        </p:spPr>
        <p:txBody>
          <a:bodyPr wrap="square" rtlCol="0">
            <a:spAutoFit/>
          </a:bodyPr>
          <a:lstStyle/>
          <a:p>
            <a:pPr algn="ctr"/>
            <a:r>
              <a:rPr lang="es-MX" sz="800" b="1" dirty="0"/>
              <a:t>Declinación del nivel del agua dulce</a:t>
            </a:r>
            <a:endParaRPr lang="es-BO" sz="800" b="1" dirty="0"/>
          </a:p>
        </p:txBody>
      </p:sp>
      <p:sp>
        <p:nvSpPr>
          <p:cNvPr id="32" name="CuadroTexto 31">
            <a:extLst>
              <a:ext uri="{FF2B5EF4-FFF2-40B4-BE49-F238E27FC236}">
                <a16:creationId xmlns:a16="http://schemas.microsoft.com/office/drawing/2014/main" id="{10183442-F618-E3F8-AA62-ED5D4D9C4732}"/>
              </a:ext>
            </a:extLst>
          </p:cNvPr>
          <p:cNvSpPr txBox="1"/>
          <p:nvPr/>
        </p:nvSpPr>
        <p:spPr>
          <a:xfrm>
            <a:off x="2879096" y="5562957"/>
            <a:ext cx="798313" cy="200055"/>
          </a:xfrm>
          <a:prstGeom prst="rect">
            <a:avLst/>
          </a:prstGeom>
          <a:solidFill>
            <a:schemeClr val="bg1">
              <a:lumMod val="95000"/>
            </a:schemeClr>
          </a:solidFill>
        </p:spPr>
        <p:txBody>
          <a:bodyPr wrap="square" rtlCol="0">
            <a:spAutoFit/>
          </a:bodyPr>
          <a:lstStyle/>
          <a:p>
            <a:pPr algn="ctr"/>
            <a:r>
              <a:rPr lang="es-MX" sz="700" b="1" dirty="0"/>
              <a:t>Agua dulce</a:t>
            </a:r>
            <a:endParaRPr lang="es-BO" sz="700" b="1" dirty="0"/>
          </a:p>
        </p:txBody>
      </p:sp>
      <p:sp>
        <p:nvSpPr>
          <p:cNvPr id="33" name="CuadroTexto 32">
            <a:extLst>
              <a:ext uri="{FF2B5EF4-FFF2-40B4-BE49-F238E27FC236}">
                <a16:creationId xmlns:a16="http://schemas.microsoft.com/office/drawing/2014/main" id="{A4999375-AFE9-EA6B-B4B0-47466C824ED6}"/>
              </a:ext>
            </a:extLst>
          </p:cNvPr>
          <p:cNvSpPr txBox="1"/>
          <p:nvPr/>
        </p:nvSpPr>
        <p:spPr>
          <a:xfrm>
            <a:off x="3013768" y="1943826"/>
            <a:ext cx="798313" cy="200055"/>
          </a:xfrm>
          <a:prstGeom prst="rect">
            <a:avLst/>
          </a:prstGeom>
          <a:solidFill>
            <a:schemeClr val="bg1">
              <a:lumMod val="95000"/>
            </a:schemeClr>
          </a:solidFill>
        </p:spPr>
        <p:txBody>
          <a:bodyPr wrap="square" rtlCol="0">
            <a:spAutoFit/>
          </a:bodyPr>
          <a:lstStyle/>
          <a:p>
            <a:pPr algn="ctr"/>
            <a:r>
              <a:rPr lang="es-MX" sz="700" b="1" dirty="0"/>
              <a:t>Agua dulce</a:t>
            </a:r>
            <a:endParaRPr lang="es-BO" sz="700" b="1" dirty="0"/>
          </a:p>
        </p:txBody>
      </p:sp>
      <p:sp>
        <p:nvSpPr>
          <p:cNvPr id="34" name="CuadroTexto 33">
            <a:extLst>
              <a:ext uri="{FF2B5EF4-FFF2-40B4-BE49-F238E27FC236}">
                <a16:creationId xmlns:a16="http://schemas.microsoft.com/office/drawing/2014/main" id="{2B9CB3EC-8E58-C6C7-41D1-E041ECEA583A}"/>
              </a:ext>
            </a:extLst>
          </p:cNvPr>
          <p:cNvSpPr txBox="1"/>
          <p:nvPr/>
        </p:nvSpPr>
        <p:spPr>
          <a:xfrm>
            <a:off x="3125148" y="5893356"/>
            <a:ext cx="798313" cy="200055"/>
          </a:xfrm>
          <a:prstGeom prst="rect">
            <a:avLst/>
          </a:prstGeom>
          <a:solidFill>
            <a:schemeClr val="bg1">
              <a:lumMod val="95000"/>
            </a:schemeClr>
          </a:solidFill>
        </p:spPr>
        <p:txBody>
          <a:bodyPr wrap="square" rtlCol="0">
            <a:spAutoFit/>
          </a:bodyPr>
          <a:lstStyle/>
          <a:p>
            <a:pPr algn="ctr"/>
            <a:r>
              <a:rPr lang="es-MX" sz="700" b="1" dirty="0"/>
              <a:t>Agua salobre</a:t>
            </a:r>
            <a:endParaRPr lang="es-BO" sz="700" b="1" dirty="0"/>
          </a:p>
        </p:txBody>
      </p:sp>
      <p:sp>
        <p:nvSpPr>
          <p:cNvPr id="35" name="CuadroTexto 34">
            <a:extLst>
              <a:ext uri="{FF2B5EF4-FFF2-40B4-BE49-F238E27FC236}">
                <a16:creationId xmlns:a16="http://schemas.microsoft.com/office/drawing/2014/main" id="{C73FB1F0-460E-B9CE-39D3-35962770452A}"/>
              </a:ext>
            </a:extLst>
          </p:cNvPr>
          <p:cNvSpPr txBox="1"/>
          <p:nvPr/>
        </p:nvSpPr>
        <p:spPr>
          <a:xfrm>
            <a:off x="3062397" y="2406817"/>
            <a:ext cx="923816" cy="200055"/>
          </a:xfrm>
          <a:prstGeom prst="rect">
            <a:avLst/>
          </a:prstGeom>
          <a:solidFill>
            <a:schemeClr val="bg1">
              <a:lumMod val="95000"/>
            </a:schemeClr>
          </a:solidFill>
        </p:spPr>
        <p:txBody>
          <a:bodyPr wrap="square" rtlCol="0">
            <a:spAutoFit/>
          </a:bodyPr>
          <a:lstStyle/>
          <a:p>
            <a:pPr algn="ctr"/>
            <a:r>
              <a:rPr lang="es-MX" sz="700" b="1" dirty="0"/>
              <a:t>Agua salobre</a:t>
            </a:r>
            <a:endParaRPr lang="es-BO" sz="700" b="1" dirty="0"/>
          </a:p>
        </p:txBody>
      </p:sp>
      <p:sp>
        <p:nvSpPr>
          <p:cNvPr id="36" name="CuadroTexto 35">
            <a:extLst>
              <a:ext uri="{FF2B5EF4-FFF2-40B4-BE49-F238E27FC236}">
                <a16:creationId xmlns:a16="http://schemas.microsoft.com/office/drawing/2014/main" id="{50D23A8E-DEB2-33AE-3A2B-6579156182E0}"/>
              </a:ext>
            </a:extLst>
          </p:cNvPr>
          <p:cNvSpPr txBox="1"/>
          <p:nvPr/>
        </p:nvSpPr>
        <p:spPr>
          <a:xfrm>
            <a:off x="5761651" y="5699805"/>
            <a:ext cx="1230023" cy="415498"/>
          </a:xfrm>
          <a:prstGeom prst="rect">
            <a:avLst/>
          </a:prstGeom>
          <a:solidFill>
            <a:schemeClr val="bg1">
              <a:lumMod val="95000"/>
            </a:schemeClr>
          </a:solidFill>
        </p:spPr>
        <p:txBody>
          <a:bodyPr wrap="square" rtlCol="0">
            <a:spAutoFit/>
          </a:bodyPr>
          <a:lstStyle/>
          <a:p>
            <a:pPr algn="ctr"/>
            <a:r>
              <a:rPr lang="es-MX" sz="700" b="1" dirty="0"/>
              <a:t>Migración de agua dulce y salobre diluye la salmuera</a:t>
            </a:r>
            <a:endParaRPr lang="es-BO" sz="700" b="1" dirty="0"/>
          </a:p>
        </p:txBody>
      </p:sp>
      <p:sp>
        <p:nvSpPr>
          <p:cNvPr id="37" name="CuadroTexto 36">
            <a:extLst>
              <a:ext uri="{FF2B5EF4-FFF2-40B4-BE49-F238E27FC236}">
                <a16:creationId xmlns:a16="http://schemas.microsoft.com/office/drawing/2014/main" id="{8FF07F83-52CB-C4B4-CC45-E879C818E43A}"/>
              </a:ext>
            </a:extLst>
          </p:cNvPr>
          <p:cNvSpPr txBox="1"/>
          <p:nvPr/>
        </p:nvSpPr>
        <p:spPr>
          <a:xfrm>
            <a:off x="4889151" y="2096442"/>
            <a:ext cx="798314" cy="310375"/>
          </a:xfrm>
          <a:prstGeom prst="rect">
            <a:avLst/>
          </a:prstGeom>
          <a:solidFill>
            <a:schemeClr val="bg1">
              <a:lumMod val="95000"/>
            </a:schemeClr>
          </a:solidFill>
        </p:spPr>
        <p:txBody>
          <a:bodyPr wrap="square" rtlCol="0">
            <a:spAutoFit/>
          </a:bodyPr>
          <a:lstStyle/>
          <a:p>
            <a:pPr algn="ctr"/>
            <a:r>
              <a:rPr lang="es-MX" sz="700" b="1" dirty="0"/>
              <a:t>Circulación libre</a:t>
            </a:r>
            <a:endParaRPr lang="es-BO" sz="700" b="1" dirty="0"/>
          </a:p>
        </p:txBody>
      </p:sp>
      <p:sp>
        <p:nvSpPr>
          <p:cNvPr id="38" name="CuadroTexto 37">
            <a:extLst>
              <a:ext uri="{FF2B5EF4-FFF2-40B4-BE49-F238E27FC236}">
                <a16:creationId xmlns:a16="http://schemas.microsoft.com/office/drawing/2014/main" id="{BF453EFF-5E33-273A-5077-DFF753C5711E}"/>
              </a:ext>
            </a:extLst>
          </p:cNvPr>
          <p:cNvSpPr txBox="1"/>
          <p:nvPr/>
        </p:nvSpPr>
        <p:spPr>
          <a:xfrm>
            <a:off x="4815781" y="2766350"/>
            <a:ext cx="798314" cy="307777"/>
          </a:xfrm>
          <a:prstGeom prst="rect">
            <a:avLst/>
          </a:prstGeom>
          <a:solidFill>
            <a:schemeClr val="bg1">
              <a:lumMod val="95000"/>
            </a:schemeClr>
          </a:solidFill>
        </p:spPr>
        <p:txBody>
          <a:bodyPr wrap="square" rtlCol="0">
            <a:spAutoFit/>
          </a:bodyPr>
          <a:lstStyle/>
          <a:p>
            <a:pPr algn="ctr"/>
            <a:r>
              <a:rPr lang="es-MX" sz="700" b="1" dirty="0"/>
              <a:t>Sin circulación</a:t>
            </a:r>
            <a:endParaRPr lang="es-BO" sz="700" b="1" dirty="0"/>
          </a:p>
        </p:txBody>
      </p:sp>
      <p:sp>
        <p:nvSpPr>
          <p:cNvPr id="39" name="Rectángulo 38">
            <a:extLst>
              <a:ext uri="{FF2B5EF4-FFF2-40B4-BE49-F238E27FC236}">
                <a16:creationId xmlns:a16="http://schemas.microsoft.com/office/drawing/2014/main" id="{7A485CC5-4505-B676-4897-40DF5FE925A2}"/>
              </a:ext>
            </a:extLst>
          </p:cNvPr>
          <p:cNvSpPr/>
          <p:nvPr/>
        </p:nvSpPr>
        <p:spPr>
          <a:xfrm>
            <a:off x="7168214" y="5172076"/>
            <a:ext cx="258907" cy="71438"/>
          </a:xfrm>
          <a:prstGeom prst="rect">
            <a:avLst/>
          </a:prstGeom>
          <a:solidFill>
            <a:srgbClr val="DDBB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2" name="CuadroTexto 1">
            <a:extLst>
              <a:ext uri="{FF2B5EF4-FFF2-40B4-BE49-F238E27FC236}">
                <a16:creationId xmlns:a16="http://schemas.microsoft.com/office/drawing/2014/main" id="{39BF619E-A3DC-EB13-A224-A073B1E2013C}"/>
              </a:ext>
            </a:extLst>
          </p:cNvPr>
          <p:cNvSpPr txBox="1"/>
          <p:nvPr/>
        </p:nvSpPr>
        <p:spPr>
          <a:xfrm>
            <a:off x="1590676" y="2704343"/>
            <a:ext cx="9398500" cy="2800767"/>
          </a:xfrm>
          <a:prstGeom prst="rect">
            <a:avLst/>
          </a:prstGeom>
          <a:noFill/>
          <a:ln w="60325">
            <a:solidFill>
              <a:srgbClr val="0070C0"/>
            </a:solidFill>
            <a:prstDash val="sysDot"/>
          </a:ln>
        </p:spPr>
        <p:txBody>
          <a:bodyPr wrap="square" rtlCol="0">
            <a:spAutoFit/>
          </a:bodyPr>
          <a:lstStyle/>
          <a:p>
            <a:pPr algn="ctr"/>
            <a:r>
              <a:rPr lang="es-MX" sz="4400" b="1" dirty="0">
                <a:solidFill>
                  <a:srgbClr val="C00000"/>
                </a:solidFill>
              </a:rPr>
              <a:t>Si es un proceso tan complejo ¿Por qué la reinyección tiene categoría 3 para la otorgación de la Licencia Ambiental?</a:t>
            </a:r>
            <a:endParaRPr lang="es-BO" sz="4400" b="1" dirty="0">
              <a:solidFill>
                <a:srgbClr val="C00000"/>
              </a:solidFill>
            </a:endParaRPr>
          </a:p>
        </p:txBody>
      </p:sp>
    </p:spTree>
    <p:extLst>
      <p:ext uri="{BB962C8B-B14F-4D97-AF65-F5344CB8AC3E}">
        <p14:creationId xmlns:p14="http://schemas.microsoft.com/office/powerpoint/2010/main" val="1040218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C0D35A-7F91-B4E2-F91C-58C2B114BC68}"/>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62CB165F-F363-198F-4DBA-F90C98A470BD}"/>
              </a:ext>
            </a:extLst>
          </p:cNvPr>
          <p:cNvSpPr>
            <a:spLocks noGrp="1"/>
          </p:cNvSpPr>
          <p:nvPr>
            <p:ph type="title"/>
          </p:nvPr>
        </p:nvSpPr>
        <p:spPr>
          <a:xfrm>
            <a:off x="2371725" y="2058750"/>
            <a:ext cx="9386887" cy="1468800"/>
          </a:xfrm>
        </p:spPr>
        <p:txBody>
          <a:bodyPr/>
          <a:lstStyle/>
          <a:p>
            <a:r>
              <a:rPr lang="es-MX" dirty="0"/>
              <a:t>Error y prisa no riman, </a:t>
            </a:r>
            <a:br>
              <a:rPr lang="es-MX" dirty="0"/>
            </a:br>
            <a:r>
              <a:rPr lang="es-MX" dirty="0"/>
              <a:t>pero juntos caminan.</a:t>
            </a:r>
            <a:endParaRPr lang="es-BO" dirty="0"/>
          </a:p>
        </p:txBody>
      </p:sp>
      <p:sp>
        <p:nvSpPr>
          <p:cNvPr id="3" name="Marcador de texto 2">
            <a:extLst>
              <a:ext uri="{FF2B5EF4-FFF2-40B4-BE49-F238E27FC236}">
                <a16:creationId xmlns:a16="http://schemas.microsoft.com/office/drawing/2014/main" id="{A1F41618-08D1-1581-D0CF-49E11012FC6F}"/>
              </a:ext>
            </a:extLst>
          </p:cNvPr>
          <p:cNvSpPr>
            <a:spLocks noGrp="1"/>
          </p:cNvSpPr>
          <p:nvPr>
            <p:ph type="body" idx="1"/>
          </p:nvPr>
        </p:nvSpPr>
        <p:spPr>
          <a:xfrm>
            <a:off x="2371726" y="3530129"/>
            <a:ext cx="9386886" cy="860400"/>
          </a:xfrm>
        </p:spPr>
        <p:txBody>
          <a:bodyPr>
            <a:normAutofit/>
          </a:bodyPr>
          <a:lstStyle/>
          <a:p>
            <a:pPr algn="r"/>
            <a:r>
              <a:rPr lang="es-MX" sz="3200" b="1" dirty="0">
                <a:solidFill>
                  <a:srgbClr val="FF0000"/>
                </a:solidFill>
              </a:rPr>
              <a:t>Todo está interconectado</a:t>
            </a:r>
            <a:endParaRPr lang="es-BO" sz="3200" b="1" dirty="0">
              <a:solidFill>
                <a:srgbClr val="FF0000"/>
              </a:solidFill>
            </a:endParaRPr>
          </a:p>
        </p:txBody>
      </p:sp>
    </p:spTree>
    <p:extLst>
      <p:ext uri="{BB962C8B-B14F-4D97-AF65-F5344CB8AC3E}">
        <p14:creationId xmlns:p14="http://schemas.microsoft.com/office/powerpoint/2010/main" val="30911025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85F4D98F-2F33-60C8-1275-48AF23863D73}"/>
              </a:ext>
            </a:extLst>
          </p:cNvPr>
          <p:cNvSpPr>
            <a:spLocks noGrp="1"/>
          </p:cNvSpPr>
          <p:nvPr>
            <p:ph type="title"/>
          </p:nvPr>
        </p:nvSpPr>
        <p:spPr/>
        <p:txBody>
          <a:bodyPr/>
          <a:lstStyle/>
          <a:p>
            <a:r>
              <a:rPr lang="es-MX" dirty="0"/>
              <a:t>Investigación de partida</a:t>
            </a:r>
            <a:endParaRPr lang="es-BO" dirty="0"/>
          </a:p>
        </p:txBody>
      </p:sp>
      <p:pic>
        <p:nvPicPr>
          <p:cNvPr id="9" name="Marcador de contenido 8">
            <a:extLst>
              <a:ext uri="{FF2B5EF4-FFF2-40B4-BE49-F238E27FC236}">
                <a16:creationId xmlns:a16="http://schemas.microsoft.com/office/drawing/2014/main" id="{11B05236-9DE7-4242-F138-3FE63B0BC5BD}"/>
              </a:ext>
            </a:extLst>
          </p:cNvPr>
          <p:cNvPicPr>
            <a:picLocks noGrp="1" noChangeAspect="1"/>
          </p:cNvPicPr>
          <p:nvPr>
            <p:ph idx="1"/>
          </p:nvPr>
        </p:nvPicPr>
        <p:blipFill>
          <a:blip r:embed="rId2"/>
          <a:srcRect r="122" b="50966"/>
          <a:stretch/>
        </p:blipFill>
        <p:spPr>
          <a:xfrm>
            <a:off x="1515995" y="1905000"/>
            <a:ext cx="10180616" cy="4328890"/>
          </a:xfrm>
        </p:spPr>
      </p:pic>
      <p:sp>
        <p:nvSpPr>
          <p:cNvPr id="10" name="Rectángulo: esquinas redondeadas 9">
            <a:extLst>
              <a:ext uri="{FF2B5EF4-FFF2-40B4-BE49-F238E27FC236}">
                <a16:creationId xmlns:a16="http://schemas.microsoft.com/office/drawing/2014/main" id="{21D0E05F-A8AC-A742-5D56-30E21385C45E}"/>
              </a:ext>
            </a:extLst>
          </p:cNvPr>
          <p:cNvSpPr/>
          <p:nvPr/>
        </p:nvSpPr>
        <p:spPr>
          <a:xfrm>
            <a:off x="5086350" y="2228850"/>
            <a:ext cx="885825" cy="414338"/>
          </a:xfrm>
          <a:prstGeom prst="roundRect">
            <a:avLst/>
          </a:prstGeom>
          <a:noFill/>
          <a:ln w="47625">
            <a:solidFill>
              <a:srgbClr val="00B05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11" name="Rectángulo: esquinas redondeadas 10">
            <a:extLst>
              <a:ext uri="{FF2B5EF4-FFF2-40B4-BE49-F238E27FC236}">
                <a16:creationId xmlns:a16="http://schemas.microsoft.com/office/drawing/2014/main" id="{AC6E0EB6-B3FE-2034-0FEF-540346FF474C}"/>
              </a:ext>
            </a:extLst>
          </p:cNvPr>
          <p:cNvSpPr/>
          <p:nvPr/>
        </p:nvSpPr>
        <p:spPr>
          <a:xfrm>
            <a:off x="2038350" y="4295775"/>
            <a:ext cx="1276350" cy="414338"/>
          </a:xfrm>
          <a:prstGeom prst="roundRect">
            <a:avLst/>
          </a:prstGeom>
          <a:noFill/>
          <a:ln w="47625">
            <a:solidFill>
              <a:srgbClr val="00206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12" name="Rectángulo: esquinas redondeadas 11">
            <a:extLst>
              <a:ext uri="{FF2B5EF4-FFF2-40B4-BE49-F238E27FC236}">
                <a16:creationId xmlns:a16="http://schemas.microsoft.com/office/drawing/2014/main" id="{578D6235-FB37-7876-0E86-0611E09CE57B}"/>
              </a:ext>
            </a:extLst>
          </p:cNvPr>
          <p:cNvSpPr/>
          <p:nvPr/>
        </p:nvSpPr>
        <p:spPr>
          <a:xfrm>
            <a:off x="6753225" y="4710112"/>
            <a:ext cx="1633538" cy="547687"/>
          </a:xfrm>
          <a:prstGeom prst="roundRect">
            <a:avLst/>
          </a:prstGeom>
          <a:noFill/>
          <a:ln w="47625">
            <a:solidFill>
              <a:srgbClr val="E97C05"/>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15" name="Rectángulo: esquinas redondeadas 14">
            <a:extLst>
              <a:ext uri="{FF2B5EF4-FFF2-40B4-BE49-F238E27FC236}">
                <a16:creationId xmlns:a16="http://schemas.microsoft.com/office/drawing/2014/main" id="{CCE91950-EE1B-EF4B-C0FD-AFE8D64E4EE3}"/>
              </a:ext>
            </a:extLst>
          </p:cNvPr>
          <p:cNvSpPr/>
          <p:nvPr/>
        </p:nvSpPr>
        <p:spPr>
          <a:xfrm>
            <a:off x="2150012" y="4850493"/>
            <a:ext cx="1293365" cy="547687"/>
          </a:xfrm>
          <a:prstGeom prst="roundRect">
            <a:avLst/>
          </a:prstGeom>
          <a:noFill/>
          <a:ln w="47625">
            <a:solidFill>
              <a:srgbClr val="FFFF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16" name="Flecha: curvada hacia abajo 15">
            <a:extLst>
              <a:ext uri="{FF2B5EF4-FFF2-40B4-BE49-F238E27FC236}">
                <a16:creationId xmlns:a16="http://schemas.microsoft.com/office/drawing/2014/main" id="{91606CDA-DD0D-CEC3-2A30-B2B801D30704}"/>
              </a:ext>
            </a:extLst>
          </p:cNvPr>
          <p:cNvSpPr/>
          <p:nvPr/>
        </p:nvSpPr>
        <p:spPr>
          <a:xfrm rot="20532372" flipH="1">
            <a:off x="3350333" y="1485258"/>
            <a:ext cx="1953885" cy="569007"/>
          </a:xfrm>
          <a:prstGeom prst="curvedDownArrow">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BO">
              <a:solidFill>
                <a:schemeClr val="tx1"/>
              </a:solidFill>
            </a:endParaRPr>
          </a:p>
        </p:txBody>
      </p:sp>
      <p:sp>
        <p:nvSpPr>
          <p:cNvPr id="17" name="Flecha: curvada hacia abajo 16">
            <a:extLst>
              <a:ext uri="{FF2B5EF4-FFF2-40B4-BE49-F238E27FC236}">
                <a16:creationId xmlns:a16="http://schemas.microsoft.com/office/drawing/2014/main" id="{6053DF11-B425-2DD0-FE9D-BCAF3CA1AE05}"/>
              </a:ext>
            </a:extLst>
          </p:cNvPr>
          <p:cNvSpPr/>
          <p:nvPr/>
        </p:nvSpPr>
        <p:spPr>
          <a:xfrm flipV="1">
            <a:off x="3310125" y="5595122"/>
            <a:ext cx="3475710" cy="976091"/>
          </a:xfrm>
          <a:prstGeom prst="curvedDownArrow">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BO">
              <a:solidFill>
                <a:schemeClr val="tx1"/>
              </a:solidFill>
            </a:endParaRPr>
          </a:p>
        </p:txBody>
      </p:sp>
    </p:spTree>
    <p:extLst>
      <p:ext uri="{BB962C8B-B14F-4D97-AF65-F5344CB8AC3E}">
        <p14:creationId xmlns:p14="http://schemas.microsoft.com/office/powerpoint/2010/main" val="4074622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outVertic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5" grpId="0" animBg="1"/>
      <p:bldP spid="16" grpId="0" animBg="1"/>
      <p:bldP spid="1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686F74-DA99-00DB-D679-CD58DD6E5ADB}"/>
              </a:ext>
            </a:extLst>
          </p:cNvPr>
          <p:cNvSpPr>
            <a:spLocks noGrp="1"/>
          </p:cNvSpPr>
          <p:nvPr>
            <p:ph type="title"/>
          </p:nvPr>
        </p:nvSpPr>
        <p:spPr/>
        <p:txBody>
          <a:bodyPr/>
          <a:lstStyle/>
          <a:p>
            <a:r>
              <a:rPr lang="es-MX" dirty="0"/>
              <a:t>La investigación necesaria</a:t>
            </a:r>
            <a:endParaRPr lang="es-BO" dirty="0"/>
          </a:p>
        </p:txBody>
      </p:sp>
      <p:sp>
        <p:nvSpPr>
          <p:cNvPr id="3" name="Marcador de contenido 2">
            <a:extLst>
              <a:ext uri="{FF2B5EF4-FFF2-40B4-BE49-F238E27FC236}">
                <a16:creationId xmlns:a16="http://schemas.microsoft.com/office/drawing/2014/main" id="{D1B568CD-196F-D325-0C11-98A2AB7C23A1}"/>
              </a:ext>
            </a:extLst>
          </p:cNvPr>
          <p:cNvSpPr>
            <a:spLocks noGrp="1"/>
          </p:cNvSpPr>
          <p:nvPr>
            <p:ph idx="1"/>
          </p:nvPr>
        </p:nvSpPr>
        <p:spPr/>
        <p:txBody>
          <a:bodyPr>
            <a:normAutofit lnSpcReduction="10000"/>
          </a:bodyPr>
          <a:lstStyle/>
          <a:p>
            <a:r>
              <a:rPr lang="es-MX" b="1" dirty="0">
                <a:solidFill>
                  <a:srgbClr val="00B050"/>
                </a:solidFill>
              </a:rPr>
              <a:t>¿Cuánto llueve? ¿Cuánta agua superficial está disponible?</a:t>
            </a:r>
          </a:p>
          <a:p>
            <a:endParaRPr lang="es-MX" b="1" dirty="0">
              <a:solidFill>
                <a:srgbClr val="00B050"/>
              </a:solidFill>
            </a:endParaRPr>
          </a:p>
          <a:p>
            <a:r>
              <a:rPr lang="es-MX" b="1" dirty="0">
                <a:solidFill>
                  <a:srgbClr val="002060"/>
                </a:solidFill>
              </a:rPr>
              <a:t>¿Cuánta agua subterránea dulce tenemos? ¿Dónde está?</a:t>
            </a:r>
          </a:p>
          <a:p>
            <a:endParaRPr lang="es-MX" b="1" dirty="0">
              <a:solidFill>
                <a:srgbClr val="002060"/>
              </a:solidFill>
            </a:endParaRPr>
          </a:p>
          <a:p>
            <a:r>
              <a:rPr lang="es-MX" b="1" dirty="0">
                <a:solidFill>
                  <a:schemeClr val="tx1"/>
                </a:solidFill>
                <a:highlight>
                  <a:srgbClr val="FFFF00"/>
                </a:highlight>
              </a:rPr>
              <a:t>¿Cuánta agua salobre hay bajo tierra?</a:t>
            </a:r>
          </a:p>
          <a:p>
            <a:endParaRPr lang="es-MX" b="1" dirty="0">
              <a:solidFill>
                <a:schemeClr val="tx1"/>
              </a:solidFill>
              <a:highlight>
                <a:srgbClr val="FFFF00"/>
              </a:highlight>
            </a:endParaRPr>
          </a:p>
          <a:p>
            <a:r>
              <a:rPr lang="es-MX" b="1" dirty="0">
                <a:solidFill>
                  <a:srgbClr val="E97C05"/>
                </a:solidFill>
              </a:rPr>
              <a:t>¿Cuántas salmueras tenemos? </a:t>
            </a:r>
          </a:p>
          <a:p>
            <a:endParaRPr lang="es-MX" b="1" dirty="0">
              <a:solidFill>
                <a:srgbClr val="E97C05"/>
              </a:solidFill>
            </a:endParaRPr>
          </a:p>
          <a:p>
            <a:pPr marL="0" indent="0" algn="ctr">
              <a:buNone/>
            </a:pPr>
            <a:r>
              <a:rPr lang="es-MX" sz="3200" b="1" dirty="0">
                <a:highlight>
                  <a:srgbClr val="00FFFF"/>
                </a:highlight>
              </a:rPr>
              <a:t>¿Cómo se relacionan entre sí?</a:t>
            </a:r>
            <a:endParaRPr lang="es-BO" sz="3200" b="1" dirty="0">
              <a:highlight>
                <a:srgbClr val="00FFFF"/>
              </a:highlight>
            </a:endParaRPr>
          </a:p>
        </p:txBody>
      </p:sp>
    </p:spTree>
    <p:extLst>
      <p:ext uri="{BB962C8B-B14F-4D97-AF65-F5344CB8AC3E}">
        <p14:creationId xmlns:p14="http://schemas.microsoft.com/office/powerpoint/2010/main" val="40887517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EC4E41-930E-D879-E275-5E0242E18404}"/>
              </a:ext>
            </a:extLst>
          </p:cNvPr>
          <p:cNvSpPr>
            <a:spLocks noGrp="1"/>
          </p:cNvSpPr>
          <p:nvPr>
            <p:ph type="title"/>
          </p:nvPr>
        </p:nvSpPr>
        <p:spPr>
          <a:xfrm>
            <a:off x="2589212" y="5139587"/>
            <a:ext cx="8915400" cy="1028701"/>
          </a:xfrm>
        </p:spPr>
        <p:txBody>
          <a:bodyPr>
            <a:normAutofit fontScale="90000"/>
          </a:bodyPr>
          <a:lstStyle/>
          <a:p>
            <a:r>
              <a:rPr lang="es-MX" b="1" dirty="0"/>
              <a:t>Sin embargo sabemos que…</a:t>
            </a:r>
            <a:br>
              <a:rPr lang="es-MX" b="1" dirty="0"/>
            </a:br>
            <a:r>
              <a:rPr lang="es-MX" b="1" dirty="0">
                <a:solidFill>
                  <a:schemeClr val="tx1"/>
                </a:solidFill>
              </a:rPr>
              <a:t>Debido al Cambio Climático las lluvias disminuirán en este siglo en un 70%.</a:t>
            </a:r>
            <a:endParaRPr lang="es-BO" b="1" dirty="0">
              <a:solidFill>
                <a:schemeClr val="tx1"/>
              </a:solidFill>
            </a:endParaRPr>
          </a:p>
        </p:txBody>
      </p:sp>
      <p:sp>
        <p:nvSpPr>
          <p:cNvPr id="3" name="Marcador de contenido 2">
            <a:extLst>
              <a:ext uri="{FF2B5EF4-FFF2-40B4-BE49-F238E27FC236}">
                <a16:creationId xmlns:a16="http://schemas.microsoft.com/office/drawing/2014/main" id="{1C97A725-D00D-A947-1B6D-D7682693B729}"/>
              </a:ext>
            </a:extLst>
          </p:cNvPr>
          <p:cNvSpPr>
            <a:spLocks noGrp="1"/>
          </p:cNvSpPr>
          <p:nvPr>
            <p:ph type="body" sz="half" idx="2"/>
          </p:nvPr>
        </p:nvSpPr>
        <p:spPr>
          <a:xfrm>
            <a:off x="2589212" y="6282679"/>
            <a:ext cx="8915400" cy="493712"/>
          </a:xfrm>
        </p:spPr>
        <p:txBody>
          <a:bodyPr>
            <a:normAutofit/>
          </a:bodyPr>
          <a:lstStyle/>
          <a:p>
            <a:pPr algn="r"/>
            <a:r>
              <a:rPr lang="es-MX" dirty="0"/>
              <a:t>Fuente: Morales et. al., 2018; </a:t>
            </a:r>
            <a:r>
              <a:rPr lang="es-MX" dirty="0">
                <a:hlinkClick r:id="rId2"/>
              </a:rPr>
              <a:t>https://www.forestal.uach.cl/manejador/resources/2018moralesvariabilidad-hidroclimatica-en-el-sur-del-altiplano.pdf</a:t>
            </a:r>
            <a:r>
              <a:rPr lang="es-MX" dirty="0"/>
              <a:t> </a:t>
            </a:r>
          </a:p>
          <a:p>
            <a:endParaRPr lang="es-BO" dirty="0"/>
          </a:p>
        </p:txBody>
      </p:sp>
      <p:pic>
        <p:nvPicPr>
          <p:cNvPr id="5" name="Marcador de contenido 7">
            <a:extLst>
              <a:ext uri="{FF2B5EF4-FFF2-40B4-BE49-F238E27FC236}">
                <a16:creationId xmlns:a16="http://schemas.microsoft.com/office/drawing/2014/main" id="{B0A98EF6-602A-E955-25CC-29C1028785B9}"/>
              </a:ext>
            </a:extLst>
          </p:cNvPr>
          <p:cNvPicPr>
            <a:picLocks noChangeAspect="1"/>
          </p:cNvPicPr>
          <p:nvPr/>
        </p:nvPicPr>
        <p:blipFill>
          <a:blip r:embed="rId3"/>
          <a:stretch>
            <a:fillRect/>
          </a:stretch>
        </p:blipFill>
        <p:spPr>
          <a:xfrm>
            <a:off x="3079713" y="328465"/>
            <a:ext cx="7873076" cy="4696731"/>
          </a:xfrm>
          <a:prstGeom prst="rect">
            <a:avLst/>
          </a:prstGeom>
        </p:spPr>
      </p:pic>
    </p:spTree>
    <p:extLst>
      <p:ext uri="{BB962C8B-B14F-4D97-AF65-F5344CB8AC3E}">
        <p14:creationId xmlns:p14="http://schemas.microsoft.com/office/powerpoint/2010/main" val="15202950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FC8765-06B6-C87A-7291-62C3AB17F5F8}"/>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3BDDCEF0-FD16-9E51-70E7-0A37484AF74F}"/>
              </a:ext>
            </a:extLst>
          </p:cNvPr>
          <p:cNvSpPr>
            <a:spLocks noGrp="1"/>
          </p:cNvSpPr>
          <p:nvPr>
            <p:ph type="title"/>
          </p:nvPr>
        </p:nvSpPr>
        <p:spPr>
          <a:xfrm>
            <a:off x="2589212" y="5139587"/>
            <a:ext cx="8915400" cy="1028701"/>
          </a:xfrm>
        </p:spPr>
        <p:txBody>
          <a:bodyPr>
            <a:normAutofit fontScale="90000"/>
          </a:bodyPr>
          <a:lstStyle/>
          <a:p>
            <a:r>
              <a:rPr lang="es-MX" b="1" dirty="0"/>
              <a:t>Sin embargo sabemos que…</a:t>
            </a:r>
            <a:br>
              <a:rPr lang="es-MX" b="1" dirty="0"/>
            </a:br>
            <a:r>
              <a:rPr lang="es-MX" b="1" dirty="0">
                <a:solidFill>
                  <a:schemeClr val="tx1"/>
                </a:solidFill>
              </a:rPr>
              <a:t>Solamente el 12% del agua de lluvia termina fluyendo en los ríos del Altiplano boliviano y que los datos no son completos.</a:t>
            </a:r>
            <a:endParaRPr lang="es-BO" b="1" dirty="0">
              <a:solidFill>
                <a:schemeClr val="tx1"/>
              </a:solidFill>
            </a:endParaRPr>
          </a:p>
        </p:txBody>
      </p:sp>
      <p:sp>
        <p:nvSpPr>
          <p:cNvPr id="3" name="Marcador de contenido 2">
            <a:extLst>
              <a:ext uri="{FF2B5EF4-FFF2-40B4-BE49-F238E27FC236}">
                <a16:creationId xmlns:a16="http://schemas.microsoft.com/office/drawing/2014/main" id="{3C4464ED-A730-6684-8F18-B5A91E02FB49}"/>
              </a:ext>
            </a:extLst>
          </p:cNvPr>
          <p:cNvSpPr>
            <a:spLocks noGrp="1"/>
          </p:cNvSpPr>
          <p:nvPr>
            <p:ph type="body" sz="half" idx="2"/>
          </p:nvPr>
        </p:nvSpPr>
        <p:spPr>
          <a:xfrm>
            <a:off x="2589212" y="6282679"/>
            <a:ext cx="8915400" cy="493712"/>
          </a:xfrm>
        </p:spPr>
        <p:txBody>
          <a:bodyPr>
            <a:normAutofit/>
          </a:bodyPr>
          <a:lstStyle/>
          <a:p>
            <a:pPr algn="r"/>
            <a:r>
              <a:rPr lang="es-MX" dirty="0"/>
              <a:t>Fuente: Balance Hídrico Nacional, 2024. pp.136 y 145. </a:t>
            </a:r>
            <a:r>
              <a:rPr lang="es-MX" dirty="0">
                <a:hlinkClick r:id="rId2"/>
              </a:rPr>
              <a:t>https://datos.siarh.gob.bo/biblioteca/684</a:t>
            </a:r>
            <a:r>
              <a:rPr lang="es-MX" dirty="0"/>
              <a:t> </a:t>
            </a:r>
          </a:p>
          <a:p>
            <a:endParaRPr lang="es-BO" dirty="0"/>
          </a:p>
        </p:txBody>
      </p:sp>
      <p:pic>
        <p:nvPicPr>
          <p:cNvPr id="6" name="Imagen 5">
            <a:extLst>
              <a:ext uri="{FF2B5EF4-FFF2-40B4-BE49-F238E27FC236}">
                <a16:creationId xmlns:a16="http://schemas.microsoft.com/office/drawing/2014/main" id="{A34AC376-C89B-0D52-AC7C-2D4C2FF2DF90}"/>
              </a:ext>
            </a:extLst>
          </p:cNvPr>
          <p:cNvPicPr>
            <a:picLocks noChangeAspect="1"/>
          </p:cNvPicPr>
          <p:nvPr/>
        </p:nvPicPr>
        <p:blipFill>
          <a:blip r:embed="rId3"/>
          <a:stretch>
            <a:fillRect/>
          </a:stretch>
        </p:blipFill>
        <p:spPr>
          <a:xfrm>
            <a:off x="3869881" y="166843"/>
            <a:ext cx="6354062" cy="4972744"/>
          </a:xfrm>
          <a:prstGeom prst="rect">
            <a:avLst/>
          </a:prstGeom>
        </p:spPr>
      </p:pic>
      <p:sp>
        <p:nvSpPr>
          <p:cNvPr id="7" name="Elipse 6">
            <a:extLst>
              <a:ext uri="{FF2B5EF4-FFF2-40B4-BE49-F238E27FC236}">
                <a16:creationId xmlns:a16="http://schemas.microsoft.com/office/drawing/2014/main" id="{8C53EEBC-7D8E-1BD0-AF96-BBB154B2C794}"/>
              </a:ext>
            </a:extLst>
          </p:cNvPr>
          <p:cNvSpPr/>
          <p:nvPr/>
        </p:nvSpPr>
        <p:spPr>
          <a:xfrm>
            <a:off x="5186363" y="4171950"/>
            <a:ext cx="642937" cy="700088"/>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BO"/>
          </a:p>
        </p:txBody>
      </p:sp>
    </p:spTree>
    <p:extLst>
      <p:ext uri="{BB962C8B-B14F-4D97-AF65-F5344CB8AC3E}">
        <p14:creationId xmlns:p14="http://schemas.microsoft.com/office/powerpoint/2010/main" val="36893546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DCFD86-6426-72C1-FC4C-9D5F8A446DD3}"/>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1AA9ABFF-2140-3CA4-6F2D-8F77D461F8DB}"/>
              </a:ext>
            </a:extLst>
          </p:cNvPr>
          <p:cNvSpPr>
            <a:spLocks noGrp="1"/>
          </p:cNvSpPr>
          <p:nvPr>
            <p:ph type="title"/>
          </p:nvPr>
        </p:nvSpPr>
        <p:spPr>
          <a:xfrm>
            <a:off x="2589212" y="4529138"/>
            <a:ext cx="8915400" cy="1639150"/>
          </a:xfrm>
        </p:spPr>
        <p:txBody>
          <a:bodyPr>
            <a:normAutofit/>
          </a:bodyPr>
          <a:lstStyle/>
          <a:p>
            <a:r>
              <a:rPr lang="es-MX" b="1" dirty="0"/>
              <a:t>Sin embargo sabemos que…</a:t>
            </a:r>
            <a:br>
              <a:rPr lang="es-MX" b="1" dirty="0"/>
            </a:br>
            <a:r>
              <a:rPr lang="es-MX" sz="1900" b="1" dirty="0">
                <a:solidFill>
                  <a:schemeClr val="tx1"/>
                </a:solidFill>
              </a:rPr>
              <a:t>- Dependemos del agua dulce subterránea fósil.</a:t>
            </a:r>
            <a:br>
              <a:rPr lang="es-MX" sz="1900" b="1" dirty="0">
                <a:solidFill>
                  <a:schemeClr val="tx1"/>
                </a:solidFill>
              </a:rPr>
            </a:br>
            <a:r>
              <a:rPr lang="es-MX" sz="1900" b="1" dirty="0">
                <a:solidFill>
                  <a:schemeClr val="tx1"/>
                </a:solidFill>
              </a:rPr>
              <a:t>- Los bofedales y lagunas almacenan el agua, limitan su evaporación y la distribuyen lentamente.</a:t>
            </a:r>
            <a:br>
              <a:rPr lang="es-MX" sz="1900" b="1" dirty="0">
                <a:solidFill>
                  <a:schemeClr val="tx1"/>
                </a:solidFill>
              </a:rPr>
            </a:br>
            <a:r>
              <a:rPr lang="es-MX" sz="1900" b="1" dirty="0">
                <a:solidFill>
                  <a:schemeClr val="tx1"/>
                </a:solidFill>
              </a:rPr>
              <a:t>- La vertientes de agua dulce están especialmente cerca de los salares.</a:t>
            </a:r>
            <a:endParaRPr lang="es-BO" sz="1900" b="1" dirty="0">
              <a:solidFill>
                <a:schemeClr val="tx1"/>
              </a:solidFill>
            </a:endParaRPr>
          </a:p>
        </p:txBody>
      </p:sp>
      <p:sp>
        <p:nvSpPr>
          <p:cNvPr id="3" name="Marcador de contenido 2">
            <a:extLst>
              <a:ext uri="{FF2B5EF4-FFF2-40B4-BE49-F238E27FC236}">
                <a16:creationId xmlns:a16="http://schemas.microsoft.com/office/drawing/2014/main" id="{B4B0E809-4C2E-DFE2-7CDC-9E34595F315B}"/>
              </a:ext>
            </a:extLst>
          </p:cNvPr>
          <p:cNvSpPr>
            <a:spLocks noGrp="1"/>
          </p:cNvSpPr>
          <p:nvPr>
            <p:ph type="body" sz="half" idx="2"/>
          </p:nvPr>
        </p:nvSpPr>
        <p:spPr>
          <a:xfrm>
            <a:off x="2589212" y="6282679"/>
            <a:ext cx="8915400" cy="493712"/>
          </a:xfrm>
        </p:spPr>
        <p:txBody>
          <a:bodyPr>
            <a:normAutofit/>
          </a:bodyPr>
          <a:lstStyle/>
          <a:p>
            <a:pPr algn="r"/>
            <a:r>
              <a:rPr lang="es-MX" dirty="0"/>
              <a:t>Fuente: Moran et. al., 2024; </a:t>
            </a:r>
            <a:r>
              <a:rPr lang="es-MX" dirty="0">
                <a:hlinkClick r:id="rId2"/>
              </a:rPr>
              <a:t>https://journals.plos.org/water/article?id=10.1371/journal.pwat.0000191#sec012</a:t>
            </a:r>
            <a:r>
              <a:rPr lang="es-MX" dirty="0"/>
              <a:t>    </a:t>
            </a:r>
          </a:p>
          <a:p>
            <a:endParaRPr lang="es-BO" dirty="0"/>
          </a:p>
        </p:txBody>
      </p:sp>
      <p:pic>
        <p:nvPicPr>
          <p:cNvPr id="4" name="Imagen 3">
            <a:extLst>
              <a:ext uri="{FF2B5EF4-FFF2-40B4-BE49-F238E27FC236}">
                <a16:creationId xmlns:a16="http://schemas.microsoft.com/office/drawing/2014/main" id="{91A847B8-29D5-ED47-A5FF-EAAAA3ED4266}"/>
              </a:ext>
            </a:extLst>
          </p:cNvPr>
          <p:cNvPicPr>
            <a:picLocks noChangeAspect="1"/>
          </p:cNvPicPr>
          <p:nvPr/>
        </p:nvPicPr>
        <p:blipFill>
          <a:blip r:embed="rId3">
            <a:extLst>
              <a:ext uri="{28A0092B-C50C-407E-A947-70E740481C1C}">
                <a14:useLocalDpi xmlns:a14="http://schemas.microsoft.com/office/drawing/2010/main" val="0"/>
              </a:ext>
            </a:extLst>
          </a:blip>
          <a:srcRect t="50000" r="-142"/>
          <a:stretch/>
        </p:blipFill>
        <p:spPr>
          <a:xfrm>
            <a:off x="2433925" y="169391"/>
            <a:ext cx="9070687" cy="4318942"/>
          </a:xfrm>
          <a:prstGeom prst="rect">
            <a:avLst/>
          </a:prstGeom>
        </p:spPr>
      </p:pic>
      <p:sp>
        <p:nvSpPr>
          <p:cNvPr id="6" name="CuadroTexto 5">
            <a:extLst>
              <a:ext uri="{FF2B5EF4-FFF2-40B4-BE49-F238E27FC236}">
                <a16:creationId xmlns:a16="http://schemas.microsoft.com/office/drawing/2014/main" id="{450337FC-BE0E-644D-E545-648063E7B6E4}"/>
              </a:ext>
            </a:extLst>
          </p:cNvPr>
          <p:cNvSpPr txBox="1"/>
          <p:nvPr/>
        </p:nvSpPr>
        <p:spPr>
          <a:xfrm>
            <a:off x="6096001" y="505046"/>
            <a:ext cx="4105274" cy="369332"/>
          </a:xfrm>
          <a:prstGeom prst="rect">
            <a:avLst/>
          </a:prstGeom>
          <a:solidFill>
            <a:schemeClr val="bg1"/>
          </a:solidFill>
        </p:spPr>
        <p:txBody>
          <a:bodyPr wrap="square" rtlCol="0">
            <a:spAutoFit/>
          </a:bodyPr>
          <a:lstStyle/>
          <a:p>
            <a:r>
              <a:rPr lang="es-MX" b="1" dirty="0"/>
              <a:t>Sistema de flujo superficial perene</a:t>
            </a:r>
            <a:endParaRPr lang="es-BO" b="1" dirty="0"/>
          </a:p>
        </p:txBody>
      </p:sp>
    </p:spTree>
    <p:extLst>
      <p:ext uri="{BB962C8B-B14F-4D97-AF65-F5344CB8AC3E}">
        <p14:creationId xmlns:p14="http://schemas.microsoft.com/office/powerpoint/2010/main" val="12858218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a:extLst>
              <a:ext uri="{FF2B5EF4-FFF2-40B4-BE49-F238E27FC236}">
                <a16:creationId xmlns:a16="http://schemas.microsoft.com/office/drawing/2014/main" id="{CAAD61B9-2FD9-C802-C4E7-D4D63F1EC68C}"/>
              </a:ext>
            </a:extLst>
          </p:cNvPr>
          <p:cNvSpPr>
            <a:spLocks noGrp="1"/>
          </p:cNvSpPr>
          <p:nvPr>
            <p:ph type="title"/>
          </p:nvPr>
        </p:nvSpPr>
        <p:spPr>
          <a:xfrm>
            <a:off x="2592925" y="624109"/>
            <a:ext cx="8911687" cy="2556413"/>
          </a:xfrm>
        </p:spPr>
        <p:txBody>
          <a:bodyPr>
            <a:normAutofit fontScale="90000"/>
          </a:bodyPr>
          <a:lstStyle/>
          <a:p>
            <a:pPr algn="ctr"/>
            <a:r>
              <a:rPr lang="es-MX" dirty="0"/>
              <a:t>La reinyección de salmueras residuales debe recibir la categoría 1 para la evaluación del impacto ambiental que podría causar en los frágiles ecosistemas de los salares y lagunas saladas.</a:t>
            </a:r>
            <a:endParaRPr lang="es-BO" dirty="0"/>
          </a:p>
        </p:txBody>
      </p:sp>
      <p:sp>
        <p:nvSpPr>
          <p:cNvPr id="8" name="Marcador de contenido 7">
            <a:extLst>
              <a:ext uri="{FF2B5EF4-FFF2-40B4-BE49-F238E27FC236}">
                <a16:creationId xmlns:a16="http://schemas.microsoft.com/office/drawing/2014/main" id="{F3F70E14-0DE3-EDE6-FAD1-8F83B4EF8710}"/>
              </a:ext>
            </a:extLst>
          </p:cNvPr>
          <p:cNvSpPr>
            <a:spLocks noGrp="1"/>
          </p:cNvSpPr>
          <p:nvPr>
            <p:ph idx="1"/>
          </p:nvPr>
        </p:nvSpPr>
        <p:spPr>
          <a:xfrm>
            <a:off x="2589212" y="3429000"/>
            <a:ext cx="8915400" cy="2482221"/>
          </a:xfrm>
        </p:spPr>
        <p:txBody>
          <a:bodyPr>
            <a:normAutofit fontScale="92500" lnSpcReduction="10000"/>
          </a:bodyPr>
          <a:lstStyle/>
          <a:p>
            <a:r>
              <a:rPr lang="es-MX" dirty="0"/>
              <a:t>No es una actividad suficientemente estudiada en Bolivia.</a:t>
            </a:r>
          </a:p>
          <a:p>
            <a:r>
              <a:rPr lang="es-MX" dirty="0"/>
              <a:t>No existe información suficiente sobre las características de los sistemas hidrogeológicos de los salares y lagunas saladas.</a:t>
            </a:r>
          </a:p>
          <a:p>
            <a:r>
              <a:rPr lang="es-MX" dirty="0"/>
              <a:t>La región de los salares almacena aguas dulces fósiles que el Estado debe proteger.</a:t>
            </a:r>
          </a:p>
          <a:p>
            <a:r>
              <a:rPr lang="es-MX" dirty="0"/>
              <a:t>La fragilidad de las comunidades y de los ecosistemas es muy alta en el Altiplano Sur de Bolivia – la región más árida del país –, por lo que se debe aplicar el Principio de Precaución.</a:t>
            </a:r>
            <a:endParaRPr lang="es-BO" dirty="0"/>
          </a:p>
        </p:txBody>
      </p:sp>
    </p:spTree>
    <p:extLst>
      <p:ext uri="{BB962C8B-B14F-4D97-AF65-F5344CB8AC3E}">
        <p14:creationId xmlns:p14="http://schemas.microsoft.com/office/powerpoint/2010/main" val="6988249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7B7D5E4E-C5F6-28AB-A8C3-9C360CA87498}"/>
              </a:ext>
            </a:extLst>
          </p:cNvPr>
          <p:cNvPicPr>
            <a:picLocks noChangeAspect="1"/>
          </p:cNvPicPr>
          <p:nvPr/>
        </p:nvPicPr>
        <p:blipFill>
          <a:blip r:embed="rId2"/>
          <a:stretch>
            <a:fillRect/>
          </a:stretch>
        </p:blipFill>
        <p:spPr>
          <a:xfrm>
            <a:off x="1932550" y="660515"/>
            <a:ext cx="9856227" cy="4692908"/>
          </a:xfrm>
          <a:prstGeom prst="rect">
            <a:avLst/>
          </a:prstGeom>
        </p:spPr>
      </p:pic>
      <p:sp>
        <p:nvSpPr>
          <p:cNvPr id="6" name="CuadroTexto 5">
            <a:extLst>
              <a:ext uri="{FF2B5EF4-FFF2-40B4-BE49-F238E27FC236}">
                <a16:creationId xmlns:a16="http://schemas.microsoft.com/office/drawing/2014/main" id="{E416E12E-CAB9-0399-D680-3CE804920764}"/>
              </a:ext>
            </a:extLst>
          </p:cNvPr>
          <p:cNvSpPr txBox="1"/>
          <p:nvPr/>
        </p:nvSpPr>
        <p:spPr>
          <a:xfrm>
            <a:off x="1932550" y="5905097"/>
            <a:ext cx="9861453" cy="584775"/>
          </a:xfrm>
          <a:prstGeom prst="rect">
            <a:avLst/>
          </a:prstGeom>
          <a:noFill/>
        </p:spPr>
        <p:txBody>
          <a:bodyPr wrap="square" rtlCol="0">
            <a:spAutoFit/>
          </a:bodyPr>
          <a:lstStyle/>
          <a:p>
            <a:r>
              <a:rPr lang="en-US" dirty="0"/>
              <a:t> </a:t>
            </a:r>
            <a:r>
              <a:rPr lang="en-US" sz="1400" dirty="0"/>
              <a:t>Fuente: IUGS-International Union of Geological Sciences (2024). The Second 11 IUGS Geological Heritage Sites. </a:t>
            </a:r>
            <a:r>
              <a:rPr lang="en-US" sz="1400" dirty="0">
                <a:hlinkClick r:id="rId3"/>
              </a:rPr>
              <a:t>https://iugs-geoheritage.org/publications-dl/IUGS-SECOND-100-SITES-WEB-BOOK.pdf</a:t>
            </a:r>
            <a:r>
              <a:rPr lang="en-US" sz="1400" dirty="0"/>
              <a:t> (p. 85).</a:t>
            </a:r>
            <a:endParaRPr lang="es-BO" dirty="0"/>
          </a:p>
        </p:txBody>
      </p:sp>
    </p:spTree>
    <p:extLst>
      <p:ext uri="{BB962C8B-B14F-4D97-AF65-F5344CB8AC3E}">
        <p14:creationId xmlns:p14="http://schemas.microsoft.com/office/powerpoint/2010/main" val="37344596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040381-85EA-C64D-6450-FC54507137CF}"/>
              </a:ext>
            </a:extLst>
          </p:cNvPr>
          <p:cNvSpPr>
            <a:spLocks noGrp="1"/>
          </p:cNvSpPr>
          <p:nvPr>
            <p:ph type="title"/>
          </p:nvPr>
        </p:nvSpPr>
        <p:spPr>
          <a:xfrm>
            <a:off x="2385391" y="624110"/>
            <a:ext cx="9119221" cy="1280890"/>
          </a:xfrm>
        </p:spPr>
        <p:txBody>
          <a:bodyPr/>
          <a:lstStyle/>
          <a:p>
            <a:r>
              <a:rPr lang="es-MX" dirty="0"/>
              <a:t>Principio de Precaución</a:t>
            </a:r>
            <a:endParaRPr lang="es-BO" dirty="0"/>
          </a:p>
        </p:txBody>
      </p:sp>
      <p:sp>
        <p:nvSpPr>
          <p:cNvPr id="3" name="Marcador de contenido 2">
            <a:extLst>
              <a:ext uri="{FF2B5EF4-FFF2-40B4-BE49-F238E27FC236}">
                <a16:creationId xmlns:a16="http://schemas.microsoft.com/office/drawing/2014/main" id="{7D4A292D-4067-B513-EE25-3FA61BE2BC63}"/>
              </a:ext>
            </a:extLst>
          </p:cNvPr>
          <p:cNvSpPr>
            <a:spLocks noGrp="1"/>
          </p:cNvSpPr>
          <p:nvPr>
            <p:ph idx="1"/>
          </p:nvPr>
        </p:nvSpPr>
        <p:spPr>
          <a:xfrm>
            <a:off x="2385391" y="1905000"/>
            <a:ext cx="9322905" cy="4674704"/>
          </a:xfrm>
        </p:spPr>
        <p:txBody>
          <a:bodyPr>
            <a:normAutofit fontScale="92500" lnSpcReduction="10000"/>
          </a:bodyPr>
          <a:lstStyle/>
          <a:p>
            <a:r>
              <a:rPr lang="es-MX" dirty="0"/>
              <a:t> “Cuando haya peligro de daño grave e irreversible, la falta de certeza científica absoluta no deberá utilizarse como razón para postergar la adopción de medidas eficaces en función de los costos para impedir la degradación del medio ambiente” (Declaración de Río sobre el Medio Ambiente y el Desarrollo de 1992, Principio 15).</a:t>
            </a:r>
          </a:p>
          <a:p>
            <a:endParaRPr lang="es-MX" dirty="0"/>
          </a:p>
          <a:p>
            <a:r>
              <a:rPr lang="es-MX" dirty="0"/>
              <a:t>El principio de precaución en su esencia promueve la adopción de medidas de protección, pese a que no haya pruebas científicas completas que demuestren la existencia de un riesgo.</a:t>
            </a:r>
          </a:p>
          <a:p>
            <a:endParaRPr lang="es-MX" dirty="0"/>
          </a:p>
          <a:p>
            <a:r>
              <a:rPr lang="es-MX" dirty="0"/>
              <a:t>Busca evitar el riesgo cuando existen dudas sobre su ocurrencia.</a:t>
            </a:r>
          </a:p>
          <a:p>
            <a:endParaRPr lang="es-MX" dirty="0"/>
          </a:p>
          <a:p>
            <a:pPr marL="0" indent="0" algn="r">
              <a:buNone/>
            </a:pPr>
            <a:r>
              <a:rPr lang="es-MX" dirty="0"/>
              <a:t>(Fundación Solón, 2020. </a:t>
            </a:r>
            <a:r>
              <a:rPr lang="es-MX" dirty="0">
                <a:hlinkClick r:id="rId2"/>
              </a:rPr>
              <a:t>https://fundacionsolon.org/2020/06/26/los-principios-de-prevencion-y-precautorio/#:~:text=El%20principio%20de%20prevenci%C3%B3n%20busca%20evitar</a:t>
            </a:r>
            <a:r>
              <a:rPr lang="es-MX" dirty="0"/>
              <a:t> ).</a:t>
            </a:r>
          </a:p>
        </p:txBody>
      </p:sp>
    </p:spTree>
    <p:extLst>
      <p:ext uri="{BB962C8B-B14F-4D97-AF65-F5344CB8AC3E}">
        <p14:creationId xmlns:p14="http://schemas.microsoft.com/office/powerpoint/2010/main" val="1462591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8D19FB-ECE7-5EBD-C340-DF66278B65A2}"/>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0F93D549-F526-AA24-CD38-27C005E139C5}"/>
              </a:ext>
            </a:extLst>
          </p:cNvPr>
          <p:cNvSpPr>
            <a:spLocks noGrp="1"/>
          </p:cNvSpPr>
          <p:nvPr>
            <p:ph type="title"/>
          </p:nvPr>
        </p:nvSpPr>
        <p:spPr>
          <a:xfrm>
            <a:off x="2371725" y="2058750"/>
            <a:ext cx="9386887" cy="1468800"/>
          </a:xfrm>
        </p:spPr>
        <p:txBody>
          <a:bodyPr/>
          <a:lstStyle/>
          <a:p>
            <a:r>
              <a:rPr lang="es-MX" dirty="0"/>
              <a:t>Conclusiones</a:t>
            </a:r>
            <a:endParaRPr lang="es-BO" dirty="0"/>
          </a:p>
        </p:txBody>
      </p:sp>
      <p:sp>
        <p:nvSpPr>
          <p:cNvPr id="3" name="Marcador de texto 2">
            <a:extLst>
              <a:ext uri="{FF2B5EF4-FFF2-40B4-BE49-F238E27FC236}">
                <a16:creationId xmlns:a16="http://schemas.microsoft.com/office/drawing/2014/main" id="{27847A95-4F7E-34E7-944D-2FCC9AA52CEE}"/>
              </a:ext>
            </a:extLst>
          </p:cNvPr>
          <p:cNvSpPr>
            <a:spLocks noGrp="1"/>
          </p:cNvSpPr>
          <p:nvPr>
            <p:ph type="body" idx="1"/>
          </p:nvPr>
        </p:nvSpPr>
        <p:spPr>
          <a:xfrm>
            <a:off x="2371726" y="3530129"/>
            <a:ext cx="9386886" cy="860400"/>
          </a:xfrm>
        </p:spPr>
        <p:txBody>
          <a:bodyPr>
            <a:normAutofit/>
          </a:bodyPr>
          <a:lstStyle/>
          <a:p>
            <a:pPr algn="r"/>
            <a:r>
              <a:rPr lang="es-MX" sz="3200" b="1" dirty="0">
                <a:solidFill>
                  <a:srgbClr val="FF0000"/>
                </a:solidFill>
              </a:rPr>
              <a:t>No estamos preparados</a:t>
            </a:r>
            <a:endParaRPr lang="es-BO" sz="3200" b="1" dirty="0">
              <a:solidFill>
                <a:srgbClr val="FF0000"/>
              </a:solidFill>
            </a:endParaRPr>
          </a:p>
        </p:txBody>
      </p:sp>
    </p:spTree>
    <p:extLst>
      <p:ext uri="{BB962C8B-B14F-4D97-AF65-F5344CB8AC3E}">
        <p14:creationId xmlns:p14="http://schemas.microsoft.com/office/powerpoint/2010/main" val="9336179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D5AAF0C7-744A-B0DA-E3AF-FD9971AE6C75}"/>
              </a:ext>
            </a:extLst>
          </p:cNvPr>
          <p:cNvSpPr>
            <a:spLocks noGrp="1"/>
          </p:cNvSpPr>
          <p:nvPr>
            <p:ph type="title"/>
          </p:nvPr>
        </p:nvSpPr>
        <p:spPr/>
        <p:txBody>
          <a:bodyPr/>
          <a:lstStyle/>
          <a:p>
            <a:r>
              <a:rPr lang="es-MX" dirty="0"/>
              <a:t>Conclusiones</a:t>
            </a:r>
            <a:endParaRPr lang="es-BO" dirty="0"/>
          </a:p>
        </p:txBody>
      </p:sp>
      <p:sp>
        <p:nvSpPr>
          <p:cNvPr id="5" name="Marcador de contenido 4">
            <a:extLst>
              <a:ext uri="{FF2B5EF4-FFF2-40B4-BE49-F238E27FC236}">
                <a16:creationId xmlns:a16="http://schemas.microsoft.com/office/drawing/2014/main" id="{AC8A6481-6E31-ECC6-5EBD-5AADBF4D8F43}"/>
              </a:ext>
            </a:extLst>
          </p:cNvPr>
          <p:cNvSpPr>
            <a:spLocks noGrp="1"/>
          </p:cNvSpPr>
          <p:nvPr>
            <p:ph idx="1"/>
          </p:nvPr>
        </p:nvSpPr>
        <p:spPr/>
        <p:txBody>
          <a:bodyPr>
            <a:normAutofit fontScale="92500" lnSpcReduction="10000"/>
          </a:bodyPr>
          <a:lstStyle/>
          <a:p>
            <a:pPr marL="0" indent="0">
              <a:buNone/>
            </a:pPr>
            <a:r>
              <a:rPr lang="es-MX" dirty="0"/>
              <a:t>Antes de firmar contratos para la explotación del litio y los recursos evaporíticos, el Estado boliviano debería contar con:</a:t>
            </a:r>
          </a:p>
          <a:p>
            <a:r>
              <a:rPr lang="es-MX" dirty="0"/>
              <a:t>Información científica</a:t>
            </a:r>
          </a:p>
          <a:p>
            <a:pPr lvl="1"/>
            <a:r>
              <a:rPr lang="es-MX" dirty="0"/>
              <a:t>Estudios hidrogeológicos completos.</a:t>
            </a:r>
          </a:p>
          <a:p>
            <a:pPr lvl="1"/>
            <a:r>
              <a:rPr lang="es-MX" dirty="0"/>
              <a:t>Reservas certificadas.</a:t>
            </a:r>
          </a:p>
          <a:p>
            <a:pPr lvl="1"/>
            <a:r>
              <a:rPr lang="es-MX" dirty="0"/>
              <a:t>Evaluación Ambiental Estratégica cuando existen más de una operación de explotación en un ecosistema frágil.</a:t>
            </a:r>
          </a:p>
          <a:p>
            <a:pPr lvl="1"/>
            <a:endParaRPr lang="es-MX" dirty="0"/>
          </a:p>
          <a:p>
            <a:r>
              <a:rPr lang="es-MX" dirty="0"/>
              <a:t>Capacidades institucionales</a:t>
            </a:r>
          </a:p>
          <a:p>
            <a:pPr lvl="1"/>
            <a:r>
              <a:rPr lang="es-MX" dirty="0"/>
              <a:t>Mecanismos para la protección del agua dulce subterránea fósil.</a:t>
            </a:r>
          </a:p>
          <a:p>
            <a:pPr lvl="1"/>
            <a:r>
              <a:rPr lang="es-MX" dirty="0"/>
              <a:t>Mecanismo de evaluación, supervisión y control de la sostenibilidad económica, social y ambiental de las empresas públicas.</a:t>
            </a:r>
          </a:p>
          <a:p>
            <a:pPr lvl="1"/>
            <a:endParaRPr lang="es-MX" dirty="0"/>
          </a:p>
          <a:p>
            <a:endParaRPr lang="es-BO" dirty="0"/>
          </a:p>
        </p:txBody>
      </p:sp>
    </p:spTree>
    <p:extLst>
      <p:ext uri="{BB962C8B-B14F-4D97-AF65-F5344CB8AC3E}">
        <p14:creationId xmlns:p14="http://schemas.microsoft.com/office/powerpoint/2010/main" val="6511421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878D28-3DC6-7CBF-F29D-25CE251ED8C5}"/>
            </a:ext>
          </a:extLst>
        </p:cNvPr>
        <p:cNvGrpSpPr/>
        <p:nvPr/>
      </p:nvGrpSpPr>
      <p:grpSpPr>
        <a:xfrm>
          <a:off x="0" y="0"/>
          <a:ext cx="0" cy="0"/>
          <a:chOff x="0" y="0"/>
          <a:chExt cx="0" cy="0"/>
        </a:xfrm>
      </p:grpSpPr>
      <p:sp>
        <p:nvSpPr>
          <p:cNvPr id="4" name="Título 3">
            <a:extLst>
              <a:ext uri="{FF2B5EF4-FFF2-40B4-BE49-F238E27FC236}">
                <a16:creationId xmlns:a16="http://schemas.microsoft.com/office/drawing/2014/main" id="{0BD1B65D-88F6-923C-49D6-289A53E0A5B4}"/>
              </a:ext>
            </a:extLst>
          </p:cNvPr>
          <p:cNvSpPr>
            <a:spLocks noGrp="1"/>
          </p:cNvSpPr>
          <p:nvPr>
            <p:ph type="title"/>
          </p:nvPr>
        </p:nvSpPr>
        <p:spPr/>
        <p:txBody>
          <a:bodyPr/>
          <a:lstStyle/>
          <a:p>
            <a:r>
              <a:rPr lang="es-MX" dirty="0"/>
              <a:t>Conclusiones</a:t>
            </a:r>
            <a:endParaRPr lang="es-BO" dirty="0"/>
          </a:p>
        </p:txBody>
      </p:sp>
      <p:sp>
        <p:nvSpPr>
          <p:cNvPr id="5" name="Marcador de contenido 4">
            <a:extLst>
              <a:ext uri="{FF2B5EF4-FFF2-40B4-BE49-F238E27FC236}">
                <a16:creationId xmlns:a16="http://schemas.microsoft.com/office/drawing/2014/main" id="{6EBDA4F7-03E0-D45D-7171-CD2BFE82C1A2}"/>
              </a:ext>
            </a:extLst>
          </p:cNvPr>
          <p:cNvSpPr>
            <a:spLocks noGrp="1"/>
          </p:cNvSpPr>
          <p:nvPr>
            <p:ph idx="1"/>
          </p:nvPr>
        </p:nvSpPr>
        <p:spPr>
          <a:xfrm>
            <a:off x="2589212" y="2133600"/>
            <a:ext cx="8915400" cy="4100290"/>
          </a:xfrm>
        </p:spPr>
        <p:txBody>
          <a:bodyPr>
            <a:normAutofit fontScale="92500" lnSpcReduction="10000"/>
          </a:bodyPr>
          <a:lstStyle/>
          <a:p>
            <a:pPr marL="0" indent="0">
              <a:buNone/>
            </a:pPr>
            <a:r>
              <a:rPr lang="es-MX" dirty="0"/>
              <a:t>Antes de firmar contratos para la explotación del litio y los recursos evaporíticos, el Estado boliviano debería contar con:</a:t>
            </a:r>
          </a:p>
          <a:p>
            <a:pPr marL="0" indent="0">
              <a:buNone/>
            </a:pPr>
            <a:endParaRPr lang="es-MX" dirty="0"/>
          </a:p>
          <a:p>
            <a:r>
              <a:rPr lang="es-MX" dirty="0"/>
              <a:t>Acuerdos y alianzas con actores clave:</a:t>
            </a:r>
          </a:p>
          <a:p>
            <a:pPr lvl="1"/>
            <a:r>
              <a:rPr lang="es-MX" dirty="0"/>
              <a:t>Comunidades directa e indirectamente afectadas.</a:t>
            </a:r>
          </a:p>
          <a:p>
            <a:pPr lvl="1"/>
            <a:r>
              <a:rPr lang="es-MX" dirty="0"/>
              <a:t>Instituciones académicas de investigación y formación científica.</a:t>
            </a:r>
          </a:p>
          <a:p>
            <a:pPr lvl="1"/>
            <a:r>
              <a:rPr lang="es-MX" dirty="0"/>
              <a:t>Instituciones al interior del Estado y gobiernos subnacionales.</a:t>
            </a:r>
          </a:p>
          <a:p>
            <a:pPr marL="457200" lvl="1" indent="0">
              <a:buNone/>
            </a:pPr>
            <a:endParaRPr lang="es-MX" dirty="0"/>
          </a:p>
          <a:p>
            <a:r>
              <a:rPr lang="es-MX" dirty="0"/>
              <a:t>Marco normativo general y específico</a:t>
            </a:r>
          </a:p>
          <a:p>
            <a:pPr lvl="1"/>
            <a:r>
              <a:rPr lang="es-MX" dirty="0"/>
              <a:t>Ley de recursos evaporíticos y litio.</a:t>
            </a:r>
          </a:p>
          <a:p>
            <a:pPr lvl="1"/>
            <a:r>
              <a:rPr lang="es-MX" dirty="0"/>
              <a:t>Normas técnicas para la explotación por diferentes operaciones en un mismo salar.</a:t>
            </a:r>
          </a:p>
          <a:p>
            <a:pPr lvl="1"/>
            <a:r>
              <a:rPr lang="es-MX" dirty="0"/>
              <a:t>Normas técnicas para la protección del agua dulce subterránea fósil.</a:t>
            </a:r>
          </a:p>
          <a:p>
            <a:pPr lvl="1"/>
            <a:endParaRPr lang="es-MX" dirty="0"/>
          </a:p>
          <a:p>
            <a:endParaRPr lang="es-BO" dirty="0"/>
          </a:p>
        </p:txBody>
      </p:sp>
    </p:spTree>
    <p:extLst>
      <p:ext uri="{BB962C8B-B14F-4D97-AF65-F5344CB8AC3E}">
        <p14:creationId xmlns:p14="http://schemas.microsoft.com/office/powerpoint/2010/main" val="36041280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D1EDD536-46A9-0B48-16B5-C1F41AE24979}"/>
              </a:ext>
            </a:extLst>
          </p:cNvPr>
          <p:cNvSpPr>
            <a:spLocks noGrp="1"/>
          </p:cNvSpPr>
          <p:nvPr>
            <p:ph type="title"/>
          </p:nvPr>
        </p:nvSpPr>
        <p:spPr/>
        <p:txBody>
          <a:bodyPr/>
          <a:lstStyle/>
          <a:p>
            <a:pPr algn="ctr"/>
            <a:r>
              <a:rPr lang="es-MX" b="1" dirty="0"/>
              <a:t>¡Muchas gracias por su atención!</a:t>
            </a:r>
            <a:endParaRPr lang="es-BO" b="1" dirty="0"/>
          </a:p>
        </p:txBody>
      </p:sp>
      <p:sp>
        <p:nvSpPr>
          <p:cNvPr id="6" name="Marcador de texto 5">
            <a:extLst>
              <a:ext uri="{FF2B5EF4-FFF2-40B4-BE49-F238E27FC236}">
                <a16:creationId xmlns:a16="http://schemas.microsoft.com/office/drawing/2014/main" id="{77B94498-6DA6-1C75-42EB-6B6B6EBC7D7B}"/>
              </a:ext>
            </a:extLst>
          </p:cNvPr>
          <p:cNvSpPr>
            <a:spLocks noGrp="1"/>
          </p:cNvSpPr>
          <p:nvPr>
            <p:ph type="body" sz="quarter" idx="13"/>
          </p:nvPr>
        </p:nvSpPr>
        <p:spPr>
          <a:xfrm>
            <a:off x="2460625" y="4227808"/>
            <a:ext cx="8915400" cy="22098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BO"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s-BO" sz="1800" dirty="0">
              <a:solidFill>
                <a:prstClr val="black"/>
              </a:solidFill>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BO" sz="1800" b="0" i="0" u="none" strike="noStrike" kern="1200" cap="none" spc="0" normalizeH="0" baseline="0" noProof="0" dirty="0">
                <a:ln>
                  <a:noFill/>
                </a:ln>
                <a:solidFill>
                  <a:prstClr val="black"/>
                </a:solidFill>
                <a:effectLst/>
                <a:uLnTx/>
                <a:uFillTx/>
                <a:latin typeface="Calibri" panose="020F0502020204030204"/>
                <a:ea typeface="+mn-ea"/>
                <a:cs typeface="+mn-cs"/>
              </a:rPr>
              <a:t>Contactos: Gonzalo Mondaca</a:t>
            </a:r>
          </a:p>
          <a:p>
            <a:pPr marL="0" marR="0" lvl="0" indent="0" algn="ctr" defTabSz="914400" rtl="0" eaLnBrk="1" fontAlgn="auto" latinLnBrk="0" hangingPunct="1">
              <a:lnSpc>
                <a:spcPct val="100000"/>
              </a:lnSpc>
              <a:spcBef>
                <a:spcPts val="0"/>
              </a:spcBef>
              <a:spcAft>
                <a:spcPts val="0"/>
              </a:spcAft>
              <a:buClrTx/>
              <a:buSzTx/>
              <a:buFontTx/>
              <a:buNone/>
              <a:tabLst/>
              <a:defRPr/>
            </a:pPr>
            <a:r>
              <a:rPr lang="es-BO" sz="1800" dirty="0" err="1">
                <a:solidFill>
                  <a:prstClr val="black"/>
                </a:solidFill>
                <a:latin typeface="Calibri" panose="020F0502020204030204"/>
                <a:hlinkClick r:id="rId2"/>
              </a:rPr>
              <a:t>gonzalo.mondaca</a:t>
            </a:r>
            <a:r>
              <a:rPr kumimoji="0" lang="es-BO" sz="1800" b="0" i="0" u="none" strike="noStrike" kern="1200" cap="none" spc="0" normalizeH="0" baseline="0" noProof="0" dirty="0">
                <a:ln>
                  <a:noFill/>
                </a:ln>
                <a:solidFill>
                  <a:prstClr val="black"/>
                </a:solidFill>
                <a:effectLst/>
                <a:uLnTx/>
                <a:uFillTx/>
                <a:latin typeface="Calibri" panose="020F0502020204030204"/>
                <a:hlinkClick r:id="rId2"/>
              </a:rPr>
              <a:t>@gmail.com</a:t>
            </a:r>
            <a:endParaRPr kumimoji="0" lang="es-BO"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BO" sz="1800" b="0" i="0" u="none" strike="noStrike" kern="1200" cap="none" spc="0" normalizeH="0" baseline="0" noProof="0" dirty="0">
                <a:ln>
                  <a:noFill/>
                </a:ln>
                <a:solidFill>
                  <a:prstClr val="black"/>
                </a:solidFill>
                <a:effectLst/>
                <a:uLnTx/>
                <a:uFillTx/>
                <a:latin typeface="Calibri" panose="020F0502020204030204"/>
                <a:ea typeface="+mn-ea"/>
                <a:cs typeface="+mn-cs"/>
              </a:rPr>
              <a:t>@WalikiMondaca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BO" sz="1800" b="0" i="0" u="none" strike="noStrike" kern="1200" cap="none" spc="0" normalizeH="0" baseline="0" noProof="0" dirty="0">
                <a:ln>
                  <a:noFill/>
                </a:ln>
                <a:solidFill>
                  <a:prstClr val="black"/>
                </a:solidFill>
                <a:effectLst/>
                <a:uLnTx/>
                <a:uFillTx/>
                <a:latin typeface="Calibri" panose="020F0502020204030204"/>
                <a:ea typeface="+mn-ea"/>
                <a:cs typeface="+mn-cs"/>
              </a:rPr>
              <a:t>@cedib_com</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BO"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BO"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http://www.cedib.org</a:t>
            </a:r>
            <a:endParaRPr kumimoji="0" lang="es-BO"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s-BO" dirty="0"/>
          </a:p>
        </p:txBody>
      </p:sp>
    </p:spTree>
    <p:extLst>
      <p:ext uri="{BB962C8B-B14F-4D97-AF65-F5344CB8AC3E}">
        <p14:creationId xmlns:p14="http://schemas.microsoft.com/office/powerpoint/2010/main" val="20765740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8444A00-2963-4747-4A96-D18D0EA676FA}"/>
              </a:ext>
            </a:extLst>
          </p:cNvPr>
          <p:cNvSpPr>
            <a:spLocks noGrp="1"/>
          </p:cNvSpPr>
          <p:nvPr>
            <p:ph type="title"/>
          </p:nvPr>
        </p:nvSpPr>
        <p:spPr/>
        <p:txBody>
          <a:bodyPr/>
          <a:lstStyle/>
          <a:p>
            <a:r>
              <a:rPr lang="es-MX" dirty="0"/>
              <a:t>La búsqueda del litio</a:t>
            </a:r>
            <a:endParaRPr lang="es-BO" dirty="0"/>
          </a:p>
        </p:txBody>
      </p:sp>
      <p:sp>
        <p:nvSpPr>
          <p:cNvPr id="3" name="Marcador de texto 2">
            <a:extLst>
              <a:ext uri="{FF2B5EF4-FFF2-40B4-BE49-F238E27FC236}">
                <a16:creationId xmlns:a16="http://schemas.microsoft.com/office/drawing/2014/main" id="{A9AD4CC7-A23C-D659-0C11-EEA9EB32808F}"/>
              </a:ext>
            </a:extLst>
          </p:cNvPr>
          <p:cNvSpPr>
            <a:spLocks noGrp="1"/>
          </p:cNvSpPr>
          <p:nvPr>
            <p:ph type="body" idx="1"/>
          </p:nvPr>
        </p:nvSpPr>
        <p:spPr/>
        <p:txBody>
          <a:bodyPr>
            <a:normAutofit/>
          </a:bodyPr>
          <a:lstStyle/>
          <a:p>
            <a:pPr algn="r"/>
            <a:r>
              <a:rPr lang="es-MX" sz="2800" b="1" dirty="0">
                <a:solidFill>
                  <a:srgbClr val="FF0000"/>
                </a:solidFill>
              </a:rPr>
              <a:t>Hay…pero no es fácil</a:t>
            </a:r>
            <a:endParaRPr lang="es-BO" sz="2800" b="1" dirty="0">
              <a:solidFill>
                <a:srgbClr val="FF0000"/>
              </a:solidFill>
            </a:endParaRPr>
          </a:p>
        </p:txBody>
      </p:sp>
    </p:spTree>
    <p:extLst>
      <p:ext uri="{BB962C8B-B14F-4D97-AF65-F5344CB8AC3E}">
        <p14:creationId xmlns:p14="http://schemas.microsoft.com/office/powerpoint/2010/main" val="34533755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9094CF54-AC9B-193D-68F8-6ADE2F985889}"/>
              </a:ext>
            </a:extLst>
          </p:cNvPr>
          <p:cNvPicPr>
            <a:picLocks noChangeAspect="1"/>
          </p:cNvPicPr>
          <p:nvPr/>
        </p:nvPicPr>
        <p:blipFill>
          <a:blip r:embed="rId2"/>
          <a:stretch>
            <a:fillRect/>
          </a:stretch>
        </p:blipFill>
        <p:spPr>
          <a:xfrm>
            <a:off x="6862515" y="10791"/>
            <a:ext cx="4753222" cy="6847209"/>
          </a:xfrm>
          <a:prstGeom prst="rect">
            <a:avLst/>
          </a:prstGeom>
        </p:spPr>
      </p:pic>
      <p:sp>
        <p:nvSpPr>
          <p:cNvPr id="4" name="Título 3">
            <a:extLst>
              <a:ext uri="{FF2B5EF4-FFF2-40B4-BE49-F238E27FC236}">
                <a16:creationId xmlns:a16="http://schemas.microsoft.com/office/drawing/2014/main" id="{436712FB-8001-9569-2E49-A9D9D7D2BDA4}"/>
              </a:ext>
            </a:extLst>
          </p:cNvPr>
          <p:cNvSpPr>
            <a:spLocks noGrp="1"/>
          </p:cNvSpPr>
          <p:nvPr>
            <p:ph type="title"/>
          </p:nvPr>
        </p:nvSpPr>
        <p:spPr/>
        <p:txBody>
          <a:bodyPr>
            <a:normAutofit fontScale="90000"/>
          </a:bodyPr>
          <a:lstStyle/>
          <a:p>
            <a:r>
              <a:rPr lang="es-MX" b="1" dirty="0"/>
              <a:t>Áreas reservadas para el estado alrededor de los salares y lagunas saladas</a:t>
            </a:r>
            <a:endParaRPr lang="es-BO" b="1" dirty="0"/>
          </a:p>
        </p:txBody>
      </p:sp>
      <p:sp>
        <p:nvSpPr>
          <p:cNvPr id="6" name="Marcador de texto 5">
            <a:extLst>
              <a:ext uri="{FF2B5EF4-FFF2-40B4-BE49-F238E27FC236}">
                <a16:creationId xmlns:a16="http://schemas.microsoft.com/office/drawing/2014/main" id="{C6CFF246-4917-6DDE-9AD3-548DD06C6501}"/>
              </a:ext>
            </a:extLst>
          </p:cNvPr>
          <p:cNvSpPr>
            <a:spLocks noGrp="1"/>
          </p:cNvSpPr>
          <p:nvPr>
            <p:ph type="body" sz="half" idx="2"/>
          </p:nvPr>
        </p:nvSpPr>
        <p:spPr>
          <a:xfrm>
            <a:off x="2589212" y="1598612"/>
            <a:ext cx="4054476" cy="4587875"/>
          </a:xfrm>
        </p:spPr>
        <p:txBody>
          <a:bodyPr>
            <a:normAutofit/>
          </a:bodyPr>
          <a:lstStyle/>
          <a:p>
            <a:r>
              <a:rPr lang="es-MX" sz="1600" dirty="0"/>
              <a:t>Por el artículo 26 de la Ley N°535 de Minería y Metalurgia (2014), los siguientes salares son </a:t>
            </a:r>
            <a:r>
              <a:rPr lang="es-MX" sz="1600" b="1" dirty="0"/>
              <a:t>Áreas Reservadas para el Estado </a:t>
            </a:r>
            <a:r>
              <a:rPr lang="es-MX" sz="1600" dirty="0"/>
              <a:t>o zonas de explotación exclusiva por empresas estatales: </a:t>
            </a:r>
          </a:p>
          <a:p>
            <a:r>
              <a:rPr lang="es-BO" sz="1800" dirty="0"/>
              <a:t>Uyuni, </a:t>
            </a:r>
            <a:r>
              <a:rPr lang="es-BO" sz="1800" dirty="0" err="1"/>
              <a:t>Coipasa</a:t>
            </a:r>
            <a:r>
              <a:rPr lang="es-BO" sz="1800" dirty="0"/>
              <a:t>, </a:t>
            </a:r>
            <a:r>
              <a:rPr lang="es-BO" sz="1800" dirty="0" err="1"/>
              <a:t>Chiguana</a:t>
            </a:r>
            <a:r>
              <a:rPr lang="es-BO" sz="1800" dirty="0"/>
              <a:t>, </a:t>
            </a:r>
            <a:r>
              <a:rPr lang="es-BO" sz="1800" dirty="0" err="1"/>
              <a:t>Empexa</a:t>
            </a:r>
            <a:r>
              <a:rPr lang="es-BO" sz="1800" dirty="0"/>
              <a:t>, </a:t>
            </a:r>
            <a:r>
              <a:rPr lang="es-BO" sz="1800" dirty="0" err="1"/>
              <a:t>Challviri</a:t>
            </a:r>
            <a:r>
              <a:rPr lang="es-BO" sz="1800" dirty="0"/>
              <a:t>, Pastos Grandes, </a:t>
            </a:r>
            <a:r>
              <a:rPr lang="es-BO" sz="1800" dirty="0" err="1"/>
              <a:t>Laguani</a:t>
            </a:r>
            <a:r>
              <a:rPr lang="es-BO" sz="1800" dirty="0"/>
              <a:t>, Capina, Laguna, </a:t>
            </a:r>
            <a:r>
              <a:rPr lang="es-BO" sz="1800" dirty="0" err="1"/>
              <a:t>Cañapa</a:t>
            </a:r>
            <a:r>
              <a:rPr lang="es-BO" sz="1800" dirty="0"/>
              <a:t>, Kachi, Colorada, Collpa, </a:t>
            </a:r>
            <a:r>
              <a:rPr lang="es-BO" sz="1800" dirty="0" err="1"/>
              <a:t>Lurique</a:t>
            </a:r>
            <a:r>
              <a:rPr lang="es-BO" sz="1800" dirty="0"/>
              <a:t>, </a:t>
            </a:r>
            <a:r>
              <a:rPr lang="es-BO" sz="1800" dirty="0" err="1"/>
              <a:t>Loromayu</a:t>
            </a:r>
            <a:r>
              <a:rPr lang="es-BO" sz="1800" dirty="0"/>
              <a:t>, </a:t>
            </a:r>
            <a:r>
              <a:rPr lang="es-BO" sz="1800" dirty="0" err="1"/>
              <a:t>Coruto</a:t>
            </a:r>
            <a:r>
              <a:rPr lang="es-BO" sz="1800" dirty="0"/>
              <a:t>, Busch o </a:t>
            </a:r>
            <a:r>
              <a:rPr lang="es-BO" sz="1800" dirty="0" err="1"/>
              <a:t>Kalina</a:t>
            </a:r>
            <a:r>
              <a:rPr lang="es-BO" sz="1800" dirty="0"/>
              <a:t>, Mama </a:t>
            </a:r>
            <a:r>
              <a:rPr lang="es-BO" sz="1800" dirty="0" err="1"/>
              <a:t>Khumu</a:t>
            </a:r>
            <a:r>
              <a:rPr lang="es-BO" sz="1800" dirty="0"/>
              <a:t>, Castor, </a:t>
            </a:r>
            <a:r>
              <a:rPr lang="es-BO" sz="1800" dirty="0" err="1"/>
              <a:t>Coranto</a:t>
            </a:r>
            <a:r>
              <a:rPr lang="es-BO" sz="1800" dirty="0"/>
              <a:t>, Celeste, Hedionda, Kara, </a:t>
            </a:r>
            <a:r>
              <a:rPr lang="es-BO" sz="1800" dirty="0" err="1"/>
              <a:t>Chulluncani</a:t>
            </a:r>
            <a:r>
              <a:rPr lang="es-BO" sz="1800" dirty="0"/>
              <a:t>, Hedionda Sud, Salares en </a:t>
            </a:r>
            <a:r>
              <a:rPr lang="es-BO" sz="1800" dirty="0" err="1"/>
              <a:t>Saucarí</a:t>
            </a:r>
            <a:r>
              <a:rPr lang="es-BO" sz="1800" dirty="0"/>
              <a:t>, Sajama y Sajama Sabaya. </a:t>
            </a:r>
          </a:p>
        </p:txBody>
      </p:sp>
      <p:sp>
        <p:nvSpPr>
          <p:cNvPr id="7" name="CuadroTexto 6">
            <a:extLst>
              <a:ext uri="{FF2B5EF4-FFF2-40B4-BE49-F238E27FC236}">
                <a16:creationId xmlns:a16="http://schemas.microsoft.com/office/drawing/2014/main" id="{9919E2C6-7A16-C168-576C-A5CAE6ECB6F1}"/>
              </a:ext>
            </a:extLst>
          </p:cNvPr>
          <p:cNvSpPr txBox="1"/>
          <p:nvPr/>
        </p:nvSpPr>
        <p:spPr>
          <a:xfrm>
            <a:off x="2728913" y="6429375"/>
            <a:ext cx="4054476" cy="307777"/>
          </a:xfrm>
          <a:prstGeom prst="rect">
            <a:avLst/>
          </a:prstGeom>
          <a:noFill/>
        </p:spPr>
        <p:txBody>
          <a:bodyPr wrap="square" rtlCol="0">
            <a:spAutoFit/>
          </a:bodyPr>
          <a:lstStyle/>
          <a:p>
            <a:pPr algn="r"/>
            <a:r>
              <a:rPr lang="es-MX" sz="1400" dirty="0"/>
              <a:t>Fuente: Jorge Campanini (2023).</a:t>
            </a:r>
            <a:endParaRPr lang="es-BO" sz="1400" dirty="0"/>
          </a:p>
        </p:txBody>
      </p:sp>
    </p:spTree>
    <p:extLst>
      <p:ext uri="{BB962C8B-B14F-4D97-AF65-F5344CB8AC3E}">
        <p14:creationId xmlns:p14="http://schemas.microsoft.com/office/powerpoint/2010/main" val="1113776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17065DD-328E-0E2E-2EB7-2F7AC2EFFC76}"/>
              </a:ext>
            </a:extLst>
          </p:cNvPr>
          <p:cNvSpPr>
            <a:spLocks noGrp="1"/>
          </p:cNvSpPr>
          <p:nvPr>
            <p:ph type="title"/>
          </p:nvPr>
        </p:nvSpPr>
        <p:spPr/>
        <p:txBody>
          <a:bodyPr>
            <a:normAutofit fontScale="90000"/>
          </a:bodyPr>
          <a:lstStyle/>
          <a:p>
            <a:r>
              <a:rPr lang="es-MX" dirty="0"/>
              <a:t>Área Reservada correspondiente al salar de Uyuni</a:t>
            </a:r>
            <a:endParaRPr lang="es-BO" dirty="0"/>
          </a:p>
        </p:txBody>
      </p:sp>
      <p:pic>
        <p:nvPicPr>
          <p:cNvPr id="6" name="Marcador de contenido 5">
            <a:extLst>
              <a:ext uri="{FF2B5EF4-FFF2-40B4-BE49-F238E27FC236}">
                <a16:creationId xmlns:a16="http://schemas.microsoft.com/office/drawing/2014/main" id="{B3E5DBCE-8BA8-5A8A-33F9-9D3B70E318C6}"/>
              </a:ext>
            </a:extLst>
          </p:cNvPr>
          <p:cNvPicPr>
            <a:picLocks noGrp="1" noChangeAspect="1"/>
          </p:cNvPicPr>
          <p:nvPr>
            <p:ph idx="1"/>
          </p:nvPr>
        </p:nvPicPr>
        <p:blipFill>
          <a:blip r:embed="rId2"/>
          <a:stretch>
            <a:fillRect/>
          </a:stretch>
        </p:blipFill>
        <p:spPr>
          <a:xfrm>
            <a:off x="6686550" y="-23992"/>
            <a:ext cx="4800600" cy="6848854"/>
          </a:xfrm>
        </p:spPr>
      </p:pic>
      <p:sp>
        <p:nvSpPr>
          <p:cNvPr id="4" name="Marcador de texto 3">
            <a:extLst>
              <a:ext uri="{FF2B5EF4-FFF2-40B4-BE49-F238E27FC236}">
                <a16:creationId xmlns:a16="http://schemas.microsoft.com/office/drawing/2014/main" id="{27E2E7A9-5FEA-9D8E-CA93-133B5E1A3DC1}"/>
              </a:ext>
            </a:extLst>
          </p:cNvPr>
          <p:cNvSpPr>
            <a:spLocks noGrp="1"/>
          </p:cNvSpPr>
          <p:nvPr>
            <p:ph type="body" sz="half" idx="2"/>
          </p:nvPr>
        </p:nvSpPr>
        <p:spPr>
          <a:xfrm>
            <a:off x="2589212" y="1598612"/>
            <a:ext cx="3811588" cy="4402137"/>
          </a:xfrm>
        </p:spPr>
        <p:txBody>
          <a:bodyPr>
            <a:normAutofit lnSpcReduction="10000"/>
          </a:bodyPr>
          <a:lstStyle/>
          <a:p>
            <a:r>
              <a:rPr lang="es-MX" sz="1800" dirty="0"/>
              <a:t>Aproximadamente 120 comunidades dentro del Área Reservada para el Estado.</a:t>
            </a:r>
          </a:p>
          <a:p>
            <a:endParaRPr lang="es-MX" sz="1800" dirty="0"/>
          </a:p>
          <a:p>
            <a:r>
              <a:rPr lang="es-MX" sz="1800" dirty="0"/>
              <a:t>La delimitación del Área Reservada se superpone a la Tierra Comunitaria de Origen (TCO) </a:t>
            </a:r>
            <a:r>
              <a:rPr lang="es-MX" sz="1800" dirty="0" err="1"/>
              <a:t>Nor</a:t>
            </a:r>
            <a:r>
              <a:rPr lang="es-MX" sz="1800" dirty="0"/>
              <a:t> Lípez, de acuerdo con las coordenadas del Decreto Supremo N°2311 (2015).</a:t>
            </a:r>
          </a:p>
          <a:p>
            <a:endParaRPr lang="es-MX" sz="1800" dirty="0"/>
          </a:p>
          <a:p>
            <a:r>
              <a:rPr lang="es-MX" sz="1800" dirty="0"/>
              <a:t>No se han definido las condiciones de gestión territorial aplicables a la figura de Área Reservada.</a:t>
            </a:r>
            <a:endParaRPr lang="es-BO" sz="1800" dirty="0"/>
          </a:p>
        </p:txBody>
      </p:sp>
      <p:sp>
        <p:nvSpPr>
          <p:cNvPr id="7" name="CuadroTexto 6">
            <a:extLst>
              <a:ext uri="{FF2B5EF4-FFF2-40B4-BE49-F238E27FC236}">
                <a16:creationId xmlns:a16="http://schemas.microsoft.com/office/drawing/2014/main" id="{A1B370AF-F75A-597B-CB32-8574FFFA4E89}"/>
              </a:ext>
            </a:extLst>
          </p:cNvPr>
          <p:cNvSpPr txBox="1"/>
          <p:nvPr/>
        </p:nvSpPr>
        <p:spPr>
          <a:xfrm>
            <a:off x="2728913" y="6429375"/>
            <a:ext cx="4054476" cy="307777"/>
          </a:xfrm>
          <a:prstGeom prst="rect">
            <a:avLst/>
          </a:prstGeom>
          <a:noFill/>
        </p:spPr>
        <p:txBody>
          <a:bodyPr wrap="square" rtlCol="0">
            <a:spAutoFit/>
          </a:bodyPr>
          <a:lstStyle/>
          <a:p>
            <a:pPr algn="r"/>
            <a:r>
              <a:rPr lang="es-MX" sz="1400" dirty="0"/>
              <a:t>Fuente: Jorge Campanini (2023).</a:t>
            </a:r>
            <a:endParaRPr lang="es-BO" sz="1400" dirty="0"/>
          </a:p>
        </p:txBody>
      </p:sp>
    </p:spTree>
    <p:extLst>
      <p:ext uri="{BB962C8B-B14F-4D97-AF65-F5344CB8AC3E}">
        <p14:creationId xmlns:p14="http://schemas.microsoft.com/office/powerpoint/2010/main" val="11069446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1F77A3-484E-0DEC-4517-A8F36F67EA88}"/>
              </a:ext>
            </a:extLst>
          </p:cNvPr>
          <p:cNvSpPr>
            <a:spLocks noGrp="1"/>
          </p:cNvSpPr>
          <p:nvPr>
            <p:ph type="title"/>
          </p:nvPr>
        </p:nvSpPr>
        <p:spPr>
          <a:xfrm>
            <a:off x="2589212" y="446088"/>
            <a:ext cx="2254251" cy="976312"/>
          </a:xfrm>
        </p:spPr>
        <p:txBody>
          <a:bodyPr>
            <a:normAutofit fontScale="90000"/>
          </a:bodyPr>
          <a:lstStyle/>
          <a:p>
            <a:r>
              <a:rPr lang="es-MX" b="1" dirty="0"/>
              <a:t>Planificación de la prospección, 2015</a:t>
            </a:r>
            <a:endParaRPr lang="es-BO" b="1" dirty="0"/>
          </a:p>
        </p:txBody>
      </p:sp>
      <p:pic>
        <p:nvPicPr>
          <p:cNvPr id="6" name="Marcador de contenido 5">
            <a:extLst>
              <a:ext uri="{FF2B5EF4-FFF2-40B4-BE49-F238E27FC236}">
                <a16:creationId xmlns:a16="http://schemas.microsoft.com/office/drawing/2014/main" id="{8146E1A5-A7B4-4904-B63A-E4BF6EFF7EB8}"/>
              </a:ext>
            </a:extLst>
          </p:cNvPr>
          <p:cNvPicPr>
            <a:picLocks noGrp="1" noChangeAspect="1"/>
          </p:cNvPicPr>
          <p:nvPr>
            <p:ph idx="1"/>
          </p:nvPr>
        </p:nvPicPr>
        <p:blipFill>
          <a:blip r:embed="rId2"/>
          <a:stretch>
            <a:fillRect/>
          </a:stretch>
        </p:blipFill>
        <p:spPr>
          <a:xfrm>
            <a:off x="5472113" y="446088"/>
            <a:ext cx="6613524" cy="6101899"/>
          </a:xfrm>
        </p:spPr>
      </p:pic>
      <p:sp>
        <p:nvSpPr>
          <p:cNvPr id="4" name="Marcador de texto 3">
            <a:extLst>
              <a:ext uri="{FF2B5EF4-FFF2-40B4-BE49-F238E27FC236}">
                <a16:creationId xmlns:a16="http://schemas.microsoft.com/office/drawing/2014/main" id="{FCCECC9C-A7CF-0745-2339-088BD89629E8}"/>
              </a:ext>
            </a:extLst>
          </p:cNvPr>
          <p:cNvSpPr>
            <a:spLocks noGrp="1"/>
          </p:cNvSpPr>
          <p:nvPr>
            <p:ph type="body" sz="half" idx="2"/>
          </p:nvPr>
        </p:nvSpPr>
        <p:spPr>
          <a:xfrm>
            <a:off x="2589212" y="1598613"/>
            <a:ext cx="2254251" cy="4262436"/>
          </a:xfrm>
        </p:spPr>
        <p:txBody>
          <a:bodyPr/>
          <a:lstStyle/>
          <a:p>
            <a:r>
              <a:rPr lang="es-MX" sz="1800" dirty="0"/>
              <a:t>En 2015, en la memoria de la Gerencia Nacional de Recursos Evaporíticos (GNRE) de la Corporación Minera de Bolivia (COMIBOL) se publicó esta planificación para la perforación de pozos de prospección.</a:t>
            </a:r>
          </a:p>
          <a:p>
            <a:endParaRPr lang="es-MX" sz="1800" dirty="0"/>
          </a:p>
          <a:p>
            <a:endParaRPr lang="es-BO" dirty="0"/>
          </a:p>
        </p:txBody>
      </p:sp>
      <p:sp>
        <p:nvSpPr>
          <p:cNvPr id="7" name="CuadroTexto 6">
            <a:extLst>
              <a:ext uri="{FF2B5EF4-FFF2-40B4-BE49-F238E27FC236}">
                <a16:creationId xmlns:a16="http://schemas.microsoft.com/office/drawing/2014/main" id="{AE4EDF23-E91F-A9E5-E610-AEBD97CE87C1}"/>
              </a:ext>
            </a:extLst>
          </p:cNvPr>
          <p:cNvSpPr txBox="1"/>
          <p:nvPr/>
        </p:nvSpPr>
        <p:spPr>
          <a:xfrm>
            <a:off x="2443163" y="6240210"/>
            <a:ext cx="3028950" cy="307777"/>
          </a:xfrm>
          <a:prstGeom prst="rect">
            <a:avLst/>
          </a:prstGeom>
          <a:noFill/>
        </p:spPr>
        <p:txBody>
          <a:bodyPr wrap="square" rtlCol="0">
            <a:spAutoFit/>
          </a:bodyPr>
          <a:lstStyle/>
          <a:p>
            <a:pPr algn="r"/>
            <a:r>
              <a:rPr lang="es-MX" sz="1400" dirty="0"/>
              <a:t>Fuente: Memoria GNRE (2015).</a:t>
            </a:r>
            <a:endParaRPr lang="es-BO" sz="1400" dirty="0"/>
          </a:p>
        </p:txBody>
      </p:sp>
    </p:spTree>
    <p:extLst>
      <p:ext uri="{BB962C8B-B14F-4D97-AF65-F5344CB8AC3E}">
        <p14:creationId xmlns:p14="http://schemas.microsoft.com/office/powerpoint/2010/main" val="2480016099"/>
      </p:ext>
    </p:extLst>
  </p:cSld>
  <p:clrMapOvr>
    <a:masterClrMapping/>
  </p:clrMapOvr>
</p:sld>
</file>

<file path=ppt/theme/theme1.xml><?xml version="1.0" encoding="utf-8"?>
<a:theme xmlns:a="http://schemas.openxmlformats.org/drawingml/2006/main" name="Espiral">
  <a:themeElements>
    <a:clrScheme name="Wisp">
      <a:dk1>
        <a:sysClr val="windowText" lastClr="000000"/>
      </a:dk1>
      <a:lt1>
        <a:sysClr val="window" lastClr="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2541</TotalTime>
  <Words>3181</Words>
  <Application>Microsoft Office PowerPoint</Application>
  <PresentationFormat>Panorámica</PresentationFormat>
  <Paragraphs>403</Paragraphs>
  <Slides>54</Slides>
  <Notes>1</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54</vt:i4>
      </vt:variant>
    </vt:vector>
  </HeadingPairs>
  <TitlesOfParts>
    <vt:vector size="59" baseType="lpstr">
      <vt:lpstr>Arial</vt:lpstr>
      <vt:lpstr>Calibri</vt:lpstr>
      <vt:lpstr>Century Gothic</vt:lpstr>
      <vt:lpstr>Wingdings 3</vt:lpstr>
      <vt:lpstr>Espiral</vt:lpstr>
      <vt:lpstr>Presentación de PowerPoint</vt:lpstr>
      <vt:lpstr>Litio:  Pocas reservas e insuficiente investigación científica</vt:lpstr>
      <vt:lpstr>Lluvias en Bolivia </vt:lpstr>
      <vt:lpstr>Presentación de PowerPoint</vt:lpstr>
      <vt:lpstr>Presentación de PowerPoint</vt:lpstr>
      <vt:lpstr>La búsqueda del litio</vt:lpstr>
      <vt:lpstr>Áreas reservadas para el estado alrededor de los salares y lagunas saladas</vt:lpstr>
      <vt:lpstr>Área Reservada correspondiente al salar de Uyuni</vt:lpstr>
      <vt:lpstr>Planificación de la prospección, 2015</vt:lpstr>
      <vt:lpstr>Planificación de la prospección, 2015</vt:lpstr>
      <vt:lpstr>Los resultados de la prospección</vt:lpstr>
      <vt:lpstr>Áreas explorada por CYTIC GOUAN</vt:lpstr>
      <vt:lpstr>Áreas explorada por CYTIC GOUAN</vt:lpstr>
      <vt:lpstr>Prospección en el salar de Coipasa - Oruro</vt:lpstr>
      <vt:lpstr>Prospección en el salar de Coipasa - Oruro</vt:lpstr>
      <vt:lpstr>Resultados en el salar de Coipasa - Oruro</vt:lpstr>
      <vt:lpstr>Recursos y reservas</vt:lpstr>
      <vt:lpstr>El extremo Sur del salar de Uyuni Recursos minerales estimados</vt:lpstr>
      <vt:lpstr>Categoría del recurso mineral</vt:lpstr>
      <vt:lpstr>Diagrama de recursos y reservas</vt:lpstr>
      <vt:lpstr>Categoría del recurso mineral</vt:lpstr>
      <vt:lpstr>El contrato con URANIUM</vt:lpstr>
      <vt:lpstr>¿Dónde se explotarán salmueras y agua dulce?</vt:lpstr>
      <vt:lpstr>¿Qué comunidades pueden ser afectadas?</vt:lpstr>
      <vt:lpstr>La YLB no sabe…</vt:lpstr>
      <vt:lpstr>El cambio de tecnología</vt:lpstr>
      <vt:lpstr>Tecnologías evaporítica (piscinas) (Solamente con Planta Piloto)</vt:lpstr>
      <vt:lpstr>Tecnologías evaporítica (piscinas) (Solamente con Planta Piloto)</vt:lpstr>
      <vt:lpstr>Extracción Directa de Litio (EDL)</vt:lpstr>
      <vt:lpstr>Presentación de PowerPoint</vt:lpstr>
      <vt:lpstr>Tecnologías de extracción directa (EDL)</vt:lpstr>
      <vt:lpstr>Tecnologías de extracción directa (EDL)</vt:lpstr>
      <vt:lpstr>Tecnologías de extracción directa (EDL)</vt:lpstr>
      <vt:lpstr>La reinyección en el Contrato YLB-URANIUM</vt:lpstr>
      <vt:lpstr>Reinyección de salmueras residuales</vt:lpstr>
      <vt:lpstr>¿Qué es la reinyección geológica?</vt:lpstr>
      <vt:lpstr>¿Cuáles son las condiciones fundamentales de la reinyección geológica?</vt:lpstr>
      <vt:lpstr>Presentación de PowerPoint</vt:lpstr>
      <vt:lpstr>¿Qué es necesario saber?</vt:lpstr>
      <vt:lpstr>¿Qué es necesario planificar?</vt:lpstr>
      <vt:lpstr>¿Qué deberíamos hacer participativamente?</vt:lpstr>
      <vt:lpstr>Presentación de PowerPoint</vt:lpstr>
      <vt:lpstr>Error y prisa no riman,  pero juntos caminan.</vt:lpstr>
      <vt:lpstr>Investigación de partida</vt:lpstr>
      <vt:lpstr>La investigación necesaria</vt:lpstr>
      <vt:lpstr>Sin embargo sabemos que… Debido al Cambio Climático las lluvias disminuirán en este siglo en un 70%.</vt:lpstr>
      <vt:lpstr>Sin embargo sabemos que… Solamente el 12% del agua de lluvia termina fluyendo en los ríos del Altiplano boliviano y que los datos no son completos.</vt:lpstr>
      <vt:lpstr>Sin embargo sabemos que… - Dependemos del agua dulce subterránea fósil. - Los bofedales y lagunas almacenan el agua, limitan su evaporación y la distribuyen lentamente. - La vertientes de agua dulce están especialmente cerca de los salares.</vt:lpstr>
      <vt:lpstr>La reinyección de salmueras residuales debe recibir la categoría 1 para la evaluación del impacto ambiental que podría causar en los frágiles ecosistemas de los salares y lagunas saladas.</vt:lpstr>
      <vt:lpstr>Principio de Precaución</vt:lpstr>
      <vt:lpstr>Conclusiones</vt:lpstr>
      <vt:lpstr>Conclusiones</vt:lpstr>
      <vt:lpstr>Conclusiones</vt:lpstr>
      <vt:lpstr>¡Muchas gracias por su atención!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Gonzalo Mondaca Gutierrez</dc:creator>
  <cp:lastModifiedBy>Gonzalo Mondaca Gutierrez</cp:lastModifiedBy>
  <cp:revision>8</cp:revision>
  <dcterms:created xsi:type="dcterms:W3CDTF">2024-11-26T14:17:18Z</dcterms:created>
  <dcterms:modified xsi:type="dcterms:W3CDTF">2024-11-28T12:35:47Z</dcterms:modified>
</cp:coreProperties>
</file>