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6.xml" ContentType="application/vnd.openxmlformats-officedocument.presentationml.notesSlide+xml"/>
  <Override PartName="/ppt/ink/ink18.xml" ContentType="application/inkml+xml"/>
  <Override PartName="/ppt/ink/ink19.xml" ContentType="application/inkml+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8" r:id="rId3"/>
    <p:sldId id="260" r:id="rId4"/>
    <p:sldId id="259" r:id="rId5"/>
    <p:sldId id="261" r:id="rId6"/>
    <p:sldId id="262" r:id="rId7"/>
    <p:sldId id="264" r:id="rId8"/>
    <p:sldId id="271" r:id="rId9"/>
    <p:sldId id="272" r:id="rId10"/>
    <p:sldId id="270" r:id="rId11"/>
    <p:sldId id="265" r:id="rId12"/>
    <p:sldId id="263" r:id="rId13"/>
    <p:sldId id="266" r:id="rId14"/>
    <p:sldId id="267" r:id="rId15"/>
    <p:sldId id="268" r:id="rId16"/>
    <p:sldId id="269" r:id="rId17"/>
  </p:sldIdLst>
  <p:sldSz cx="12192000" cy="6858000"/>
  <p:notesSz cx="6858000" cy="91440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74" d="100"/>
          <a:sy n="74" d="100"/>
        </p:scale>
        <p:origin x="327"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06:12:05.9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6:13:05.042"/>
    </inkml:context>
    <inkml:brush xml:id="br0">
      <inkml:brushProperty name="width" value="0.05" units="cm"/>
      <inkml:brushProperty name="height" value="0.05" units="cm"/>
      <inkml:brushProperty name="color" value="#E71224"/>
    </inkml:brush>
  </inkml:definitions>
  <inkml:trace contextRef="#ctx0" brushRef="#br0">1 126 24575,'42'0'0,"2"1"0,76-9 0,-34 0 0,160 4 0,-136 6 0,871-2 0,-953-2 0,32-5 0,10 0 0,288 4 0,-198 4 0,585-1 0,-728 1 0,0 1 0,0 1 0,0 1 0,20 7 0,-1-2 0,8 3 0,82 18 0,-31-7 0,25 5 0,-62-20 0,7 0 0,110 30 0,36 10 0,-144-36 0,-28-5 0,74 2 0,41-10 0,-54-1 0,583 2 0,-643-2 0,-1-2 0,1-1 0,-1-2 0,64-21 0,318-76 0,-268 70 0,12 7 0,-92 17 0,-14 3 0,84 3 0,-34 3 0,-91-1 0,0-1 0,0-1 0,-1 0 0,1-2 0,28-11 0,11-5 0,-23 13 0,0 2 0,0 1 0,1 1 0,-1 2 0,42 1 0,49-7 0,-17 1 0,416 8 0,-268 9 0,88 1 0,953-11 0,-1056 15 0,1 17 0,-139-18 0,-1 2 0,281 21 0,-157-38 0,97 3 0,-129 16 0,34 2 0,374-18 0,-293-2 0,-146 1-1365,-144 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6:13:39.684"/>
    </inkml:context>
    <inkml:brush xml:id="br0">
      <inkml:brushProperty name="width" value="0.05" units="cm"/>
      <inkml:brushProperty name="height" value="0.05" units="cm"/>
      <inkml:brushProperty name="color" value="#00A0D7"/>
    </inkml:brush>
  </inkml:definitions>
  <inkml:trace contextRef="#ctx0" brushRef="#br0">1 1 24575,'20'5'0,"1"-1"0,0 0 0,0-2 0,0 0 0,25-1 0,-19-1 0,490 2 0,-267-3 0,368 1-1365,-595 0-5461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6:13:41.005"/>
    </inkml:context>
    <inkml:brush xml:id="br0">
      <inkml:brushProperty name="width" value="0.05" units="cm"/>
      <inkml:brushProperty name="height" value="0.05" units="cm"/>
      <inkml:brushProperty name="color" value="#00A0D7"/>
    </inkml:brush>
  </inkml:definitions>
  <inkml:trace contextRef="#ctx0" brushRef="#br0">1 35 24575,'27'0'0,"196"6"0,-184-2 0,122 16 0,208 48 0,-167-34 0,8 0 0,-137-23 0,-48-8 0,48 11 0,-57-10 0,13 6 0,1-3 0,0 0 0,52 4 0,-22-10 0,50 4 0,6 5 0,142-8 0,-132-3 0,-71 1 0,-1-3 0,0-1 0,94-21 0,-56 2 0,116-13 0,-195 34 0,0-1 0,0 0 0,0-1 0,0-1 0,24-12 0,-25 10 0,1 1 0,0 1 0,0 0 0,1 1 0,18-4 0,-6 4 0,0-2 0,27-10 0,-30 9 0,1 0 0,40-6 0,25 10 0,-67 4 0,-1-1 0,0-1 0,1-1 0,-1-1 0,31-9 0,-4-4-682,79-15-1,-96 26-6143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6:13:48.586"/>
    </inkml:context>
    <inkml:brush xml:id="br0">
      <inkml:brushProperty name="width" value="0.05" units="cm"/>
      <inkml:brushProperty name="height" value="0.05" units="cm"/>
      <inkml:brushProperty name="color" value="#00A0D7"/>
    </inkml:brush>
  </inkml:definitions>
  <inkml:trace contextRef="#ctx0" brushRef="#br0">1 1 24575,'921'0'0,"-786"11"0,-54-2 0,-59-6 0,-1 1 0,1 1 0,34 12 0,8 3 0,98 22 0,-122-31 0,-23-5 0,1-1 0,0-1 0,32 3 0,91 8 0,-117-13 0,0 1 0,0 0 0,0 2 0,47 15 0,-28-6 0,76 12 0,-23-6 0,-42-9 0,-1-2 0,57 3 0,110-9 0,381-4 0,-321 2 0,-261-2 0,37-7 0,9-1 0,270 8 0,-170 2 0,272-30 0,-152 21 0,-199 8 0,-76 0-341,1 0 0,-1-1-1,18-4 1,-2-2-6485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06:13:49.456"/>
    </inkml:context>
    <inkml:brush xml:id="br0">
      <inkml:brushProperty name="width" value="0.05" units="cm"/>
      <inkml:brushProperty name="height" value="0.05" units="cm"/>
      <inkml:brushProperty name="color" value="#00A0D7"/>
    </inkml:brush>
  </inkml:definitions>
  <inkml:trace contextRef="#ctx0" brushRef="#br0">1 0 24575,'3'0'0,"4"0"0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2:32:22.326"/>
    </inkml:context>
    <inkml:brush xml:id="br0">
      <inkml:brushProperty name="width" value="0.05" units="cm"/>
      <inkml:brushProperty name="height" value="0.05" units="cm"/>
      <inkml:brushProperty name="color" value="#00A0D7"/>
    </inkml:brush>
  </inkml:definitions>
  <inkml:trace contextRef="#ctx0" brushRef="#br0">1 199 24575,'34'1'0,"36"7"0,31 1 0,629-10 0,-570-8 0,-14 0 0,-98 7 0,-1-2 0,0-3 0,73-19 0,10-3 0,-96 22 0,-1 1 0,52-2 0,68 8 0,-75 0 0,-65 0 0,0-2 0,0 0 0,0 0 0,22-8 0,-17 4 0,28-4 0,203-12 0,-84 13 0,14 0 0,-135 9 0,34 0 0,96-13 0,114-10 0,2 23 0,-114 2 0,427-2 0,-582 1 0,-1 1 0,0 2 0,1 0 0,31 11 0,-28-8 0,0 0 0,44 5 0,-15-8 0,105 11 0,-123-10 0,1 2 0,48 16 0,-30-9 0,-38-11 0,-1 1 0,22 9 0,-22-8 0,0-1 0,0 0 0,0-1 0,1 0 0,19 0 0,17 4 0,0-2 0,0-1 0,59-5 0,43 2 0,-80 8 0,25 0 0,138-10 0,52 2 0,-171 7 0,21 1 0,-26-8 0,166 10 0,-178-4 0,102-6 0,-99-2 0,-46 1 0,193-2 0,-1-17 0,169-16 0,-278 28 0,147-2 0,-266 7 0,0 0 0,0-1 0,26-7 0,34-6 0,130-5 0,-180 16 0,36-8 0,-41 6 0,56-4 0,-48 7 0,48-10 0,-52 7 0,0 2 0,39-1 0,-4 6 0,108-6 0,301-6 0,-318 13 0,491-1 0,-627 1 55,38 7 1,-12-1-1532,-32-6-5350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2:32:27.530"/>
    </inkml:context>
    <inkml:brush xml:id="br0">
      <inkml:brushProperty name="width" value="0.05" units="cm"/>
      <inkml:brushProperty name="height" value="0.05" units="cm"/>
      <inkml:brushProperty name="color" value="#00A0D7"/>
    </inkml:brush>
  </inkml:definitions>
  <inkml:trace contextRef="#ctx0" brushRef="#br0">0 37 24575,'56'1'0,"0"-3"0,95-16 0,-108 11 0,82-4 0,45 12 0,-68 0 0,3021-1 0,-2997 9 0,-17-1 0,235-6 0,-179-3 0,-39 9 0,-20 1 0,366-7 0,-243-4 0,354 2-1365,-569 0-5461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2:32:35.192"/>
    </inkml:context>
    <inkml:brush xml:id="br0">
      <inkml:brushProperty name="width" value="0.05" units="cm"/>
      <inkml:brushProperty name="height" value="0.05" units="cm"/>
      <inkml:brushProperty name="color" value="#00A0D7"/>
    </inkml:brush>
  </inkml:definitions>
  <inkml:trace contextRef="#ctx0" brushRef="#br0">0 38 24575,'4265'0'0,"-4124"-9"0,-14 0 0,498 8 0,-301 2 0,-179 1 0,160-4 0,-194-7 0,33-1 0,846 10 0,-874 10 0,-1 0 0,5-11 0,73 2 0,-155 3 0,-1 2 0,65 18 0,-73-16 0,-14-3 0,25 11 0,-28-11 0,1 0 0,0 0 0,17 3 0,13 0 0,1-2 0,68 1 0,837-8-1365,-934 1-5461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3:04:01.808"/>
    </inkml:context>
    <inkml:brush xml:id="br0">
      <inkml:brushProperty name="width" value="0.05" units="cm"/>
      <inkml:brushProperty name="height" value="0.05" units="cm"/>
      <inkml:brushProperty name="color" value="#00A0D7"/>
    </inkml:brush>
  </inkml:definitions>
  <inkml:trace contextRef="#ctx0" brushRef="#br0">0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27T13:04:02.909"/>
    </inkml:context>
    <inkml:brush xml:id="br0">
      <inkml:brushProperty name="width" value="0.05" units="cm"/>
      <inkml:brushProperty name="height" value="0.05" units="cm"/>
      <inkml:brushProperty name="color" value="#00A0D7"/>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06:12:09.8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1 215,'2232'0,"-2179"-2,0-3,55-13,48-5,2 4,65-3,208 20,-211 4,-200-2,188 8,125 5,-209-13,140 20,-160-4,124 14,-188-28,456 18,567-21,-1029-1,-1-1,38-8,7-2,32-5,37-4,240 18,-220 6,-101-2,194-7,-161-1,75-10,73-19,37 0,-108 17,150-12,257 28,-343 6,118 25,-36-1,133-25,-206-3,-186 1,79 3,-91 6,70 19,-66-13,5 0,190 50,-210-54,0-1,62 6,-53-8,0 1,73 23,-76-19,2-2,91 8,97-14,-186-5,72 2,-119 0,1-1,-1 1,1 0,-1-1,1 1,-1 1,6 2,3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06:12:14.4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1 270,'81'-3,"-40"0,251-18,526-24,-276 28,78 0,488-24,-556-25,-469 53,325-24,2 31,-364 5,676 23,-461 4,362 20,-29-46,-97-1,-5 15,366 53,-159-10,-413-35,406 15,-655-37,463 15,-300 10,18 2,-150-25,-43-2,0 0,-1 2,1 1,31 8,-48-8,0 0,0 1,10 6,3 1,-11-6</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06:12:17.5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0,'134'0,"35"0,70 1,813 26,-14 1,-510-29,140 1,-239 25,0 19,-268-26,-84-10,884 107,-618-90,-167-19,161 3,-110-10,192 2,14 45,-350-34,207 34,58 8,-158-22,-100-15,159 10,93-27,-135-2,-166 3,46-2,-85 0,0 1,0-1,1 1,-1-1,0 1,0-1,0 0,0 0,0 0,0-1,0 1,0 0,-1-1,1 1,0-1,-1 1,1-1,-1 0,0 0,0 1,2-4,2-5,-1 1,-1 0,4-17,1 1,-3 11,-1 4,-1 0,0 0,0-1,-1 0,2-16,-4-15,0 23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06:12:31.063"/>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1 288,'288'2,"329"-5,-199-27,-5-24,34-3,-70 26,521 24,-744 15,204 3,-28-44,-143 10,150 5,2 19,-138 1,1342-2,-1466-4,90-15,4 0,558 6,-524 14,1417 0,-1398 14,0 18,37 5,451 63,-631-89,101 2,81-12,-45-3,-8 11,48 0,1203-11,-1429 3,-1 2,0 1,-1 1,36 13,-20-6,207 43,-189-47,130 3,1639-15,-1010 4,248-1,-1031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06:12:39.613"/>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56,'1166'0,"-1135"-2,1-1,-1-2,46-13,-45 10,0 1,0 2,39-2,377 7,-189 1,-102-2,257 5,-333 3,131 26,74 37,-268-65,7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06:12:45.246"/>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1 377,'8'-1,"0"0,0 0,-1 0,1-1,0-1,12-4,3-2,64-17,2 3,1 4,0 5,99-4,279 15,-235 5,662-2,-879 1,-1 1,1 0,0 1,19 7,-15-4,-1-2,26 4,162-6,-109-4,1378 3,-871 25,-167-3,106-19,-446-5,-44-1,62-12,-30 2,-28 6,17-1,0-3,75-21,-121 23,0 2,0 1,1 1,54 0,-60 3,1-1,-1-1,25-7,-19 4,34-3,30 8,6 0,-85-2,0 1,19-7,10-2,88-25,-86 22,65-12,74-4,163-22,-226 42,1 6,145 13,-137 2,89 4,62-12,257 12,-103 30,1 18,106 13,-282-60,-3-17,-91-1,771 2,-864-3,95-18,-31 4,159-7,-69 17,-195 5,0-1,34-7,8-2,61 5,-70 4,-26 0,0-3,43-11,-29 5,91-13,199-10,157 26,514 12,-631-4,-1 19,-55-1,21 1,68 1,-304-19,122-2,-118-6,60-2,371 11,-521 0,34 6,6 1,267-5,-184-4,808 1,-704 18,-45-1,-144-15,79 4,488 24,911-32,-842 21,94-1,286-19,-560 2,-502-1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06:12:50.924"/>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0 132,'2882'0,"-2747"-5,142-26,85-5,-70 36,-186 1,-88-2,22-3,-25 1,1 2,22 0,39 9,143 36,-152-28,295 74,189 39,-501-120,432 60,430-30,-458-8,-105-7,-2-26,-101-6,77-2,-106 11,117-2,-296-1,-1-2,46-10,73-29,-60 15,-42 14,67-28,-43 7,106-41,-175 72,328-93,-282 88,77-3,26-4,-81 3,9-3,133-7,-97 24,41-1,-161 0,0-1,0 1,0-1,0 1,0-1,0 0,0 0,0 0,0-1,0 1,-1-1,1 1,0-1,-1 0,3-3,-2 3,0 0,-1 0,1 0,0 0,0 0,0 1,0-1,1 1,-1 0,0 0,1 0,-1 0,0 0,6 1,5-1,-1 2,21 2,-14-1,276 33,-199-18,101 32,-72-10,147 41,-192-61,212 41,-237-52,75 22,-86-18,0-3,56 4,92-6,331-8,-388-8,-32 2,347 4,-253 4,-156-3,0-3,-1-1,67-18,-99 22,22-4,-1 1,49-2,64 8,-72 0,-13 0,58 0,-92-2,-1-1,42-10,32-15,-55 14,0 1,1 3,52-6,-64 14,-16 1,0-1,0 0,24-6,-7-1,0 1,0 2,40-1,101 6,-77 2,-73-4,38-6,-37 4,29-1,8 5,-42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27T06:12:54.483"/>
    </inkml:context>
    <inkml:brush xml:id="br0">
      <inkml:brushProperty name="width" value="0.3" units="cm"/>
      <inkml:brushProperty name="height" value="0.6" units="cm"/>
      <inkml:brushProperty name="color" value="#FF40FF"/>
      <inkml:brushProperty name="tip" value="rectangle"/>
      <inkml:brushProperty name="rasterOp" value="maskPen"/>
      <inkml:brushProperty name="ignorePressure" value="1"/>
    </inkml:brush>
  </inkml:definitions>
  <inkml:trace contextRef="#ctx0" brushRef="#br0">0 218,'322'-9,"22"0,205 9,-392 9,5 0,635-9,-481-17,-43-24,34-3,-48 30,94-8,-35 15,-211 8,-82-2,0-2,-1 0,26-8,-23 5,0 1,30-2,-9 6,55-5,71-9,-70 8,321-1,-266 10,777-2,-778 9,-12 0,394-9,-257-1,-236 3,76 14,-15 0,19 0,16 1,-6 3,18 1,-36-13,80 3,1317-12,-1499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B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E0051-2823-451F-91A2-E44CA9CF4048}" type="datetimeFigureOut">
              <a:rPr lang="es-BO" smtClean="0"/>
              <a:t>27/11/2024</a:t>
            </a:fld>
            <a:endParaRPr lang="es-B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B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B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6FECF-706B-4559-A991-83DD2652E404}" type="slidenum">
              <a:rPr lang="es-BO" smtClean="0"/>
              <a:t>‹Nº›</a:t>
            </a:fld>
            <a:endParaRPr lang="es-BO"/>
          </a:p>
        </p:txBody>
      </p:sp>
    </p:spTree>
    <p:extLst>
      <p:ext uri="{BB962C8B-B14F-4D97-AF65-F5344CB8AC3E}">
        <p14:creationId xmlns:p14="http://schemas.microsoft.com/office/powerpoint/2010/main" val="1517318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BO" dirty="0"/>
              <a:t>https://www.eldiario.net/portal/2024/03/28/planta-industrial-de-carbonato-de-litio-operara-solo-al-20/</a:t>
            </a:r>
          </a:p>
          <a:p>
            <a:r>
              <a:rPr lang="es-BO" dirty="0"/>
              <a:t>https://www.noticiasfides.com/economia/ylb-denuncia-a-11-exfuncionarios-por-presunto-dano-economico-de-bs-425-2-mm-en-planta-de-litio</a:t>
            </a:r>
          </a:p>
          <a:p>
            <a:r>
              <a:rPr lang="es-BO" dirty="0"/>
              <a:t>https://apnews.com/world-news/general-news-0ad04a5698957cb8e6d9b3cdc407c3af</a:t>
            </a:r>
          </a:p>
          <a:p>
            <a:endParaRPr lang="es-BO" dirty="0"/>
          </a:p>
        </p:txBody>
      </p:sp>
      <p:sp>
        <p:nvSpPr>
          <p:cNvPr id="4" name="Marcador de número de diapositiva 3"/>
          <p:cNvSpPr>
            <a:spLocks noGrp="1"/>
          </p:cNvSpPr>
          <p:nvPr>
            <p:ph type="sldNum" sz="quarter" idx="5"/>
          </p:nvPr>
        </p:nvSpPr>
        <p:spPr/>
        <p:txBody>
          <a:bodyPr/>
          <a:lstStyle/>
          <a:p>
            <a:fld id="{D1A6FECF-706B-4559-A991-83DD2652E404}" type="slidenum">
              <a:rPr lang="es-BO" smtClean="0"/>
              <a:t>4</a:t>
            </a:fld>
            <a:endParaRPr lang="es-BO"/>
          </a:p>
        </p:txBody>
      </p:sp>
    </p:spTree>
    <p:extLst>
      <p:ext uri="{BB962C8B-B14F-4D97-AF65-F5344CB8AC3E}">
        <p14:creationId xmlns:p14="http://schemas.microsoft.com/office/powerpoint/2010/main" val="3612753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70F83-42B7-7C4A-46F1-D5F614BB97A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E3A22E6-F055-64D0-309A-47987F76166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198FE99-8579-01E4-A6A0-0BC7D58A4EBE}"/>
              </a:ext>
            </a:extLst>
          </p:cNvPr>
          <p:cNvSpPr>
            <a:spLocks noGrp="1"/>
          </p:cNvSpPr>
          <p:nvPr>
            <p:ph type="body" idx="1"/>
          </p:nvPr>
        </p:nvSpPr>
        <p:spPr/>
        <p:txBody>
          <a:bodyPr/>
          <a:lstStyle/>
          <a:p>
            <a:r>
              <a:rPr lang="es-BO" dirty="0"/>
              <a:t>https://www.eldiario.net/portal/2024/03/28/planta-industrial-de-carbonato-de-litio-operara-solo-al-20/</a:t>
            </a:r>
          </a:p>
          <a:p>
            <a:endParaRPr lang="es-BO" dirty="0"/>
          </a:p>
        </p:txBody>
      </p:sp>
      <p:sp>
        <p:nvSpPr>
          <p:cNvPr id="4" name="Marcador de número de diapositiva 3">
            <a:extLst>
              <a:ext uri="{FF2B5EF4-FFF2-40B4-BE49-F238E27FC236}">
                <a16:creationId xmlns:a16="http://schemas.microsoft.com/office/drawing/2014/main" id="{440BF117-2F30-B85A-9B8E-627A9E7EAE07}"/>
              </a:ext>
            </a:extLst>
          </p:cNvPr>
          <p:cNvSpPr>
            <a:spLocks noGrp="1"/>
          </p:cNvSpPr>
          <p:nvPr>
            <p:ph type="sldNum" sz="quarter" idx="5"/>
          </p:nvPr>
        </p:nvSpPr>
        <p:spPr/>
        <p:txBody>
          <a:bodyPr/>
          <a:lstStyle/>
          <a:p>
            <a:fld id="{D1A6FECF-706B-4559-A991-83DD2652E404}" type="slidenum">
              <a:rPr lang="es-BO" smtClean="0"/>
              <a:t>5</a:t>
            </a:fld>
            <a:endParaRPr lang="es-BO"/>
          </a:p>
        </p:txBody>
      </p:sp>
    </p:spTree>
    <p:extLst>
      <p:ext uri="{BB962C8B-B14F-4D97-AF65-F5344CB8AC3E}">
        <p14:creationId xmlns:p14="http://schemas.microsoft.com/office/powerpoint/2010/main" val="2680051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1E9D5-07AB-49F0-95F7-3B9DE7D69BE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3A28FBC-3514-F80F-00E5-2B9BB329087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0CB9570-492C-31AC-E7A3-7E634B223DC2}"/>
              </a:ext>
            </a:extLst>
          </p:cNvPr>
          <p:cNvSpPr>
            <a:spLocks noGrp="1"/>
          </p:cNvSpPr>
          <p:nvPr>
            <p:ph type="body" idx="1"/>
          </p:nvPr>
        </p:nvSpPr>
        <p:spPr/>
        <p:txBody>
          <a:bodyPr/>
          <a:lstStyle/>
          <a:p>
            <a:r>
              <a:rPr lang="es-BO" dirty="0"/>
              <a:t>https://www.eldiario.net/portal/2024/03/28/planta-industrial-de-carbonato-de-litio-operara-solo-al-20/</a:t>
            </a:r>
          </a:p>
          <a:p>
            <a:endParaRPr lang="es-BO" dirty="0"/>
          </a:p>
        </p:txBody>
      </p:sp>
      <p:sp>
        <p:nvSpPr>
          <p:cNvPr id="4" name="Marcador de número de diapositiva 3">
            <a:extLst>
              <a:ext uri="{FF2B5EF4-FFF2-40B4-BE49-F238E27FC236}">
                <a16:creationId xmlns:a16="http://schemas.microsoft.com/office/drawing/2014/main" id="{75AB970F-BD07-8293-2D1D-60241D8E2106}"/>
              </a:ext>
            </a:extLst>
          </p:cNvPr>
          <p:cNvSpPr>
            <a:spLocks noGrp="1"/>
          </p:cNvSpPr>
          <p:nvPr>
            <p:ph type="sldNum" sz="quarter" idx="5"/>
          </p:nvPr>
        </p:nvSpPr>
        <p:spPr/>
        <p:txBody>
          <a:bodyPr/>
          <a:lstStyle/>
          <a:p>
            <a:fld id="{D1A6FECF-706B-4559-A991-83DD2652E404}" type="slidenum">
              <a:rPr lang="es-BO" smtClean="0"/>
              <a:t>6</a:t>
            </a:fld>
            <a:endParaRPr lang="es-BO"/>
          </a:p>
        </p:txBody>
      </p:sp>
    </p:spTree>
    <p:extLst>
      <p:ext uri="{BB962C8B-B14F-4D97-AF65-F5344CB8AC3E}">
        <p14:creationId xmlns:p14="http://schemas.microsoft.com/office/powerpoint/2010/main" val="1164238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8557D-E72C-E899-791E-C50A4818EDD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BE7167D-29C1-68E8-1723-61B6B4A2293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5BB7572-AF7F-87A0-F216-81F177E4B2AC}"/>
              </a:ext>
            </a:extLst>
          </p:cNvPr>
          <p:cNvSpPr>
            <a:spLocks noGrp="1"/>
          </p:cNvSpPr>
          <p:nvPr>
            <p:ph type="body" idx="1"/>
          </p:nvPr>
        </p:nvSpPr>
        <p:spPr/>
        <p:txBody>
          <a:bodyPr/>
          <a:lstStyle/>
          <a:p>
            <a:r>
              <a:rPr lang="es-BO" dirty="0"/>
              <a:t>https://www.eldiario.net/portal/2024/03/28/planta-industrial-de-carbonato-de-litio-operara-solo-al-20/</a:t>
            </a:r>
          </a:p>
          <a:p>
            <a:endParaRPr lang="es-BO" dirty="0"/>
          </a:p>
        </p:txBody>
      </p:sp>
      <p:sp>
        <p:nvSpPr>
          <p:cNvPr id="4" name="Marcador de número de diapositiva 3">
            <a:extLst>
              <a:ext uri="{FF2B5EF4-FFF2-40B4-BE49-F238E27FC236}">
                <a16:creationId xmlns:a16="http://schemas.microsoft.com/office/drawing/2014/main" id="{85EE31EC-AAC2-490D-03E8-E1715DD6B9F4}"/>
              </a:ext>
            </a:extLst>
          </p:cNvPr>
          <p:cNvSpPr>
            <a:spLocks noGrp="1"/>
          </p:cNvSpPr>
          <p:nvPr>
            <p:ph type="sldNum" sz="quarter" idx="5"/>
          </p:nvPr>
        </p:nvSpPr>
        <p:spPr/>
        <p:txBody>
          <a:bodyPr/>
          <a:lstStyle/>
          <a:p>
            <a:fld id="{D1A6FECF-706B-4559-A991-83DD2652E404}" type="slidenum">
              <a:rPr lang="es-BO" smtClean="0"/>
              <a:t>7</a:t>
            </a:fld>
            <a:endParaRPr lang="es-BO"/>
          </a:p>
        </p:txBody>
      </p:sp>
    </p:spTree>
    <p:extLst>
      <p:ext uri="{BB962C8B-B14F-4D97-AF65-F5344CB8AC3E}">
        <p14:creationId xmlns:p14="http://schemas.microsoft.com/office/powerpoint/2010/main" val="3597985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E1869-3484-D999-B11D-0A9F74D3A87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E024EEC-2896-0D99-C9BD-74CF2E1F68B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FE1FBD0-20F7-A9FC-0D7C-EA288AB00321}"/>
              </a:ext>
            </a:extLst>
          </p:cNvPr>
          <p:cNvSpPr>
            <a:spLocks noGrp="1"/>
          </p:cNvSpPr>
          <p:nvPr>
            <p:ph type="body" idx="1"/>
          </p:nvPr>
        </p:nvSpPr>
        <p:spPr/>
        <p:txBody>
          <a:bodyPr/>
          <a:lstStyle/>
          <a:p>
            <a:r>
              <a:rPr lang="es-BO" dirty="0"/>
              <a:t>https://www.eldiario.net/portal/2024/03/28/planta-industrial-de-carbonato-de-litio-operara-solo-al-20/</a:t>
            </a:r>
          </a:p>
          <a:p>
            <a:endParaRPr lang="es-BO" dirty="0"/>
          </a:p>
        </p:txBody>
      </p:sp>
      <p:sp>
        <p:nvSpPr>
          <p:cNvPr id="4" name="Marcador de número de diapositiva 3">
            <a:extLst>
              <a:ext uri="{FF2B5EF4-FFF2-40B4-BE49-F238E27FC236}">
                <a16:creationId xmlns:a16="http://schemas.microsoft.com/office/drawing/2014/main" id="{6863559A-CCBC-60F4-541D-EA2A05283C66}"/>
              </a:ext>
            </a:extLst>
          </p:cNvPr>
          <p:cNvSpPr>
            <a:spLocks noGrp="1"/>
          </p:cNvSpPr>
          <p:nvPr>
            <p:ph type="sldNum" sz="quarter" idx="5"/>
          </p:nvPr>
        </p:nvSpPr>
        <p:spPr/>
        <p:txBody>
          <a:bodyPr/>
          <a:lstStyle/>
          <a:p>
            <a:fld id="{D1A6FECF-706B-4559-A991-83DD2652E404}" type="slidenum">
              <a:rPr lang="es-BO" smtClean="0"/>
              <a:t>8</a:t>
            </a:fld>
            <a:endParaRPr lang="es-BO"/>
          </a:p>
        </p:txBody>
      </p:sp>
    </p:spTree>
    <p:extLst>
      <p:ext uri="{BB962C8B-B14F-4D97-AF65-F5344CB8AC3E}">
        <p14:creationId xmlns:p14="http://schemas.microsoft.com/office/powerpoint/2010/main" val="110766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F33B4-C3E6-CBFB-7B36-FEAFD9F16FC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1727A59-E12E-1DF6-66D8-D863D20FDB0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9ACC6C-9906-893F-F61E-6B942ED12106}"/>
              </a:ext>
            </a:extLst>
          </p:cNvPr>
          <p:cNvSpPr>
            <a:spLocks noGrp="1"/>
          </p:cNvSpPr>
          <p:nvPr>
            <p:ph type="body" idx="1"/>
          </p:nvPr>
        </p:nvSpPr>
        <p:spPr/>
        <p:txBody>
          <a:bodyPr/>
          <a:lstStyle/>
          <a:p>
            <a:r>
              <a:rPr lang="es-BO" dirty="0"/>
              <a:t>https://www.eldiario.net/portal/2024/03/28/planta-industrial-de-carbonato-de-litio-operara-solo-al-20/</a:t>
            </a:r>
          </a:p>
          <a:p>
            <a:endParaRPr lang="es-BO" dirty="0"/>
          </a:p>
        </p:txBody>
      </p:sp>
      <p:sp>
        <p:nvSpPr>
          <p:cNvPr id="4" name="Marcador de número de diapositiva 3">
            <a:extLst>
              <a:ext uri="{FF2B5EF4-FFF2-40B4-BE49-F238E27FC236}">
                <a16:creationId xmlns:a16="http://schemas.microsoft.com/office/drawing/2014/main" id="{F2A87F5F-78D9-D78A-E510-698C7C399205}"/>
              </a:ext>
            </a:extLst>
          </p:cNvPr>
          <p:cNvSpPr>
            <a:spLocks noGrp="1"/>
          </p:cNvSpPr>
          <p:nvPr>
            <p:ph type="sldNum" sz="quarter" idx="5"/>
          </p:nvPr>
        </p:nvSpPr>
        <p:spPr/>
        <p:txBody>
          <a:bodyPr/>
          <a:lstStyle/>
          <a:p>
            <a:fld id="{D1A6FECF-706B-4559-A991-83DD2652E404}" type="slidenum">
              <a:rPr lang="es-BO" smtClean="0"/>
              <a:t>9</a:t>
            </a:fld>
            <a:endParaRPr lang="es-BO"/>
          </a:p>
        </p:txBody>
      </p:sp>
    </p:spTree>
    <p:extLst>
      <p:ext uri="{BB962C8B-B14F-4D97-AF65-F5344CB8AC3E}">
        <p14:creationId xmlns:p14="http://schemas.microsoft.com/office/powerpoint/2010/main" val="1539540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E442D-E362-6E66-86E9-0694FB9073E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C286D0F-E301-4058-BAF4-A5ADA9C27C7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C20B4DD-7382-7005-4D23-789C7446D8FB}"/>
              </a:ext>
            </a:extLst>
          </p:cNvPr>
          <p:cNvSpPr>
            <a:spLocks noGrp="1"/>
          </p:cNvSpPr>
          <p:nvPr>
            <p:ph type="body" idx="1"/>
          </p:nvPr>
        </p:nvSpPr>
        <p:spPr/>
        <p:txBody>
          <a:bodyPr/>
          <a:lstStyle/>
          <a:p>
            <a:r>
              <a:rPr lang="es-BO" dirty="0"/>
              <a:t>https://www.eldiario.net/portal/2024/03/28/planta-industrial-de-carbonato-de-litio-operara-solo-al-20/</a:t>
            </a:r>
          </a:p>
          <a:p>
            <a:endParaRPr lang="es-BO" dirty="0"/>
          </a:p>
        </p:txBody>
      </p:sp>
      <p:sp>
        <p:nvSpPr>
          <p:cNvPr id="4" name="Marcador de número de diapositiva 3">
            <a:extLst>
              <a:ext uri="{FF2B5EF4-FFF2-40B4-BE49-F238E27FC236}">
                <a16:creationId xmlns:a16="http://schemas.microsoft.com/office/drawing/2014/main" id="{D90EDB08-EA73-1E4B-0C0E-3A19165F779B}"/>
              </a:ext>
            </a:extLst>
          </p:cNvPr>
          <p:cNvSpPr>
            <a:spLocks noGrp="1"/>
          </p:cNvSpPr>
          <p:nvPr>
            <p:ph type="sldNum" sz="quarter" idx="5"/>
          </p:nvPr>
        </p:nvSpPr>
        <p:spPr/>
        <p:txBody>
          <a:bodyPr/>
          <a:lstStyle/>
          <a:p>
            <a:fld id="{D1A6FECF-706B-4559-A991-83DD2652E404}" type="slidenum">
              <a:rPr lang="es-BO" smtClean="0"/>
              <a:t>10</a:t>
            </a:fld>
            <a:endParaRPr lang="es-BO"/>
          </a:p>
        </p:txBody>
      </p:sp>
    </p:spTree>
    <p:extLst>
      <p:ext uri="{BB962C8B-B14F-4D97-AF65-F5344CB8AC3E}">
        <p14:creationId xmlns:p14="http://schemas.microsoft.com/office/powerpoint/2010/main" val="2259949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C689C6-DB4F-10DD-1BC9-06EAC234FB0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BO"/>
          </a:p>
        </p:txBody>
      </p:sp>
      <p:sp>
        <p:nvSpPr>
          <p:cNvPr id="3" name="Subtítulo 2">
            <a:extLst>
              <a:ext uri="{FF2B5EF4-FFF2-40B4-BE49-F238E27FC236}">
                <a16:creationId xmlns:a16="http://schemas.microsoft.com/office/drawing/2014/main" id="{949F23A0-9917-2133-1DB6-9C82EF3DF8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BO"/>
          </a:p>
        </p:txBody>
      </p:sp>
      <p:sp>
        <p:nvSpPr>
          <p:cNvPr id="4" name="Marcador de fecha 3">
            <a:extLst>
              <a:ext uri="{FF2B5EF4-FFF2-40B4-BE49-F238E27FC236}">
                <a16:creationId xmlns:a16="http://schemas.microsoft.com/office/drawing/2014/main" id="{27FAAA1C-C1EF-D8EC-8674-73B84B4CF519}"/>
              </a:ext>
            </a:extLst>
          </p:cNvPr>
          <p:cNvSpPr>
            <a:spLocks noGrp="1"/>
          </p:cNvSpPr>
          <p:nvPr>
            <p:ph type="dt" sz="half" idx="10"/>
          </p:nvPr>
        </p:nvSpPr>
        <p:spPr/>
        <p:txBody>
          <a:bodyPr/>
          <a:lstStyle/>
          <a:p>
            <a:fld id="{C25BFB9E-0E12-485B-8913-C6F80D96329F}" type="datetimeFigureOut">
              <a:rPr lang="es-BO" smtClean="0"/>
              <a:t>27/11/2024</a:t>
            </a:fld>
            <a:endParaRPr lang="es-BO"/>
          </a:p>
        </p:txBody>
      </p:sp>
      <p:sp>
        <p:nvSpPr>
          <p:cNvPr id="5" name="Marcador de pie de página 4">
            <a:extLst>
              <a:ext uri="{FF2B5EF4-FFF2-40B4-BE49-F238E27FC236}">
                <a16:creationId xmlns:a16="http://schemas.microsoft.com/office/drawing/2014/main" id="{6F404097-A41A-39CF-188F-511D89DEB6B4}"/>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E0406933-D1F4-4089-C038-83F657DECF91}"/>
              </a:ext>
            </a:extLst>
          </p:cNvPr>
          <p:cNvSpPr>
            <a:spLocks noGrp="1"/>
          </p:cNvSpPr>
          <p:nvPr>
            <p:ph type="sldNum" sz="quarter" idx="12"/>
          </p:nvPr>
        </p:nvSpPr>
        <p:spPr/>
        <p:txBody>
          <a:bodyPr/>
          <a:lstStyle/>
          <a:p>
            <a:fld id="{08C25883-BAF7-4B9A-9DFF-6105FA68AA1F}" type="slidenum">
              <a:rPr lang="es-BO" smtClean="0"/>
              <a:t>‹Nº›</a:t>
            </a:fld>
            <a:endParaRPr lang="es-BO"/>
          </a:p>
        </p:txBody>
      </p:sp>
    </p:spTree>
    <p:extLst>
      <p:ext uri="{BB962C8B-B14F-4D97-AF65-F5344CB8AC3E}">
        <p14:creationId xmlns:p14="http://schemas.microsoft.com/office/powerpoint/2010/main" val="3942972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31DDA5-368C-8914-C67A-11B3F66ADDA1}"/>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5D078528-A2A3-F425-C999-1439A2005EF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E11F9B96-7420-7DE6-3928-1F3E0F1607C4}"/>
              </a:ext>
            </a:extLst>
          </p:cNvPr>
          <p:cNvSpPr>
            <a:spLocks noGrp="1"/>
          </p:cNvSpPr>
          <p:nvPr>
            <p:ph type="dt" sz="half" idx="10"/>
          </p:nvPr>
        </p:nvSpPr>
        <p:spPr/>
        <p:txBody>
          <a:bodyPr/>
          <a:lstStyle/>
          <a:p>
            <a:fld id="{C25BFB9E-0E12-485B-8913-C6F80D96329F}" type="datetimeFigureOut">
              <a:rPr lang="es-BO" smtClean="0"/>
              <a:t>27/11/2024</a:t>
            </a:fld>
            <a:endParaRPr lang="es-BO"/>
          </a:p>
        </p:txBody>
      </p:sp>
      <p:sp>
        <p:nvSpPr>
          <p:cNvPr id="5" name="Marcador de pie de página 4">
            <a:extLst>
              <a:ext uri="{FF2B5EF4-FFF2-40B4-BE49-F238E27FC236}">
                <a16:creationId xmlns:a16="http://schemas.microsoft.com/office/drawing/2014/main" id="{0845EC1E-A789-3518-31AA-E6FDB8A1A88B}"/>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1CA0CF43-021A-6CEF-FD66-97AD4FE11E83}"/>
              </a:ext>
            </a:extLst>
          </p:cNvPr>
          <p:cNvSpPr>
            <a:spLocks noGrp="1"/>
          </p:cNvSpPr>
          <p:nvPr>
            <p:ph type="sldNum" sz="quarter" idx="12"/>
          </p:nvPr>
        </p:nvSpPr>
        <p:spPr/>
        <p:txBody>
          <a:bodyPr/>
          <a:lstStyle/>
          <a:p>
            <a:fld id="{08C25883-BAF7-4B9A-9DFF-6105FA68AA1F}" type="slidenum">
              <a:rPr lang="es-BO" smtClean="0"/>
              <a:t>‹Nº›</a:t>
            </a:fld>
            <a:endParaRPr lang="es-BO"/>
          </a:p>
        </p:txBody>
      </p:sp>
    </p:spTree>
    <p:extLst>
      <p:ext uri="{BB962C8B-B14F-4D97-AF65-F5344CB8AC3E}">
        <p14:creationId xmlns:p14="http://schemas.microsoft.com/office/powerpoint/2010/main" val="181326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FE1C773-F877-7EC8-8DF9-65190F4E34B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BO"/>
          </a:p>
        </p:txBody>
      </p:sp>
      <p:sp>
        <p:nvSpPr>
          <p:cNvPr id="3" name="Marcador de texto vertical 2">
            <a:extLst>
              <a:ext uri="{FF2B5EF4-FFF2-40B4-BE49-F238E27FC236}">
                <a16:creationId xmlns:a16="http://schemas.microsoft.com/office/drawing/2014/main" id="{D4A0EE82-049E-D26E-BF21-11EF193E7C4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9DF09AF7-6CCF-A882-AF08-9EB8D5FE8495}"/>
              </a:ext>
            </a:extLst>
          </p:cNvPr>
          <p:cNvSpPr>
            <a:spLocks noGrp="1"/>
          </p:cNvSpPr>
          <p:nvPr>
            <p:ph type="dt" sz="half" idx="10"/>
          </p:nvPr>
        </p:nvSpPr>
        <p:spPr/>
        <p:txBody>
          <a:bodyPr/>
          <a:lstStyle/>
          <a:p>
            <a:fld id="{C25BFB9E-0E12-485B-8913-C6F80D96329F}" type="datetimeFigureOut">
              <a:rPr lang="es-BO" smtClean="0"/>
              <a:t>27/11/2024</a:t>
            </a:fld>
            <a:endParaRPr lang="es-BO"/>
          </a:p>
        </p:txBody>
      </p:sp>
      <p:sp>
        <p:nvSpPr>
          <p:cNvPr id="5" name="Marcador de pie de página 4">
            <a:extLst>
              <a:ext uri="{FF2B5EF4-FFF2-40B4-BE49-F238E27FC236}">
                <a16:creationId xmlns:a16="http://schemas.microsoft.com/office/drawing/2014/main" id="{698A7CE3-421F-A19F-DAEA-1E53809B2A37}"/>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EADC3A0D-CB7F-F5C0-39B9-A1A8AC31E334}"/>
              </a:ext>
            </a:extLst>
          </p:cNvPr>
          <p:cNvSpPr>
            <a:spLocks noGrp="1"/>
          </p:cNvSpPr>
          <p:nvPr>
            <p:ph type="sldNum" sz="quarter" idx="12"/>
          </p:nvPr>
        </p:nvSpPr>
        <p:spPr/>
        <p:txBody>
          <a:bodyPr/>
          <a:lstStyle/>
          <a:p>
            <a:fld id="{08C25883-BAF7-4B9A-9DFF-6105FA68AA1F}" type="slidenum">
              <a:rPr lang="es-BO" smtClean="0"/>
              <a:t>‹Nº›</a:t>
            </a:fld>
            <a:endParaRPr lang="es-BO"/>
          </a:p>
        </p:txBody>
      </p:sp>
    </p:spTree>
    <p:extLst>
      <p:ext uri="{BB962C8B-B14F-4D97-AF65-F5344CB8AC3E}">
        <p14:creationId xmlns:p14="http://schemas.microsoft.com/office/powerpoint/2010/main" val="163520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96B53-0B7A-EB7D-3CC0-F897638A1FFF}"/>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7853E2F7-5846-0512-7E69-AAE6DD2CB9A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F78AAD84-F7FB-C361-8BBC-9640FA614A21}"/>
              </a:ext>
            </a:extLst>
          </p:cNvPr>
          <p:cNvSpPr>
            <a:spLocks noGrp="1"/>
          </p:cNvSpPr>
          <p:nvPr>
            <p:ph type="dt" sz="half" idx="10"/>
          </p:nvPr>
        </p:nvSpPr>
        <p:spPr/>
        <p:txBody>
          <a:bodyPr/>
          <a:lstStyle/>
          <a:p>
            <a:fld id="{C25BFB9E-0E12-485B-8913-C6F80D96329F}" type="datetimeFigureOut">
              <a:rPr lang="es-BO" smtClean="0"/>
              <a:t>27/11/2024</a:t>
            </a:fld>
            <a:endParaRPr lang="es-BO"/>
          </a:p>
        </p:txBody>
      </p:sp>
      <p:sp>
        <p:nvSpPr>
          <p:cNvPr id="5" name="Marcador de pie de página 4">
            <a:extLst>
              <a:ext uri="{FF2B5EF4-FFF2-40B4-BE49-F238E27FC236}">
                <a16:creationId xmlns:a16="http://schemas.microsoft.com/office/drawing/2014/main" id="{CFA7F22F-17A1-32C2-0852-EC8EB72C37CF}"/>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8BF0159B-7804-6054-293B-62FB36E38DC7}"/>
              </a:ext>
            </a:extLst>
          </p:cNvPr>
          <p:cNvSpPr>
            <a:spLocks noGrp="1"/>
          </p:cNvSpPr>
          <p:nvPr>
            <p:ph type="sldNum" sz="quarter" idx="12"/>
          </p:nvPr>
        </p:nvSpPr>
        <p:spPr/>
        <p:txBody>
          <a:bodyPr/>
          <a:lstStyle/>
          <a:p>
            <a:fld id="{08C25883-BAF7-4B9A-9DFF-6105FA68AA1F}" type="slidenum">
              <a:rPr lang="es-BO" smtClean="0"/>
              <a:t>‹Nº›</a:t>
            </a:fld>
            <a:endParaRPr lang="es-BO"/>
          </a:p>
        </p:txBody>
      </p:sp>
    </p:spTree>
    <p:extLst>
      <p:ext uri="{BB962C8B-B14F-4D97-AF65-F5344CB8AC3E}">
        <p14:creationId xmlns:p14="http://schemas.microsoft.com/office/powerpoint/2010/main" val="213985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666263-C2AB-A073-41B2-40EA7CCAA47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278B330C-13C9-008E-508A-3791DDAE4B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F66E633-89CF-9E87-9AB2-5D4AA0B37F1A}"/>
              </a:ext>
            </a:extLst>
          </p:cNvPr>
          <p:cNvSpPr>
            <a:spLocks noGrp="1"/>
          </p:cNvSpPr>
          <p:nvPr>
            <p:ph type="dt" sz="half" idx="10"/>
          </p:nvPr>
        </p:nvSpPr>
        <p:spPr/>
        <p:txBody>
          <a:bodyPr/>
          <a:lstStyle/>
          <a:p>
            <a:fld id="{C25BFB9E-0E12-485B-8913-C6F80D96329F}" type="datetimeFigureOut">
              <a:rPr lang="es-BO" smtClean="0"/>
              <a:t>27/11/2024</a:t>
            </a:fld>
            <a:endParaRPr lang="es-BO"/>
          </a:p>
        </p:txBody>
      </p:sp>
      <p:sp>
        <p:nvSpPr>
          <p:cNvPr id="5" name="Marcador de pie de página 4">
            <a:extLst>
              <a:ext uri="{FF2B5EF4-FFF2-40B4-BE49-F238E27FC236}">
                <a16:creationId xmlns:a16="http://schemas.microsoft.com/office/drawing/2014/main" id="{376B9345-247C-FBF9-FB8F-28FF56FC619A}"/>
              </a:ext>
            </a:extLst>
          </p:cNvPr>
          <p:cNvSpPr>
            <a:spLocks noGrp="1"/>
          </p:cNvSpPr>
          <p:nvPr>
            <p:ph type="ftr" sz="quarter" idx="11"/>
          </p:nvPr>
        </p:nvSpPr>
        <p:spPr/>
        <p:txBody>
          <a:bodyPr/>
          <a:lstStyle/>
          <a:p>
            <a:endParaRPr lang="es-BO"/>
          </a:p>
        </p:txBody>
      </p:sp>
      <p:sp>
        <p:nvSpPr>
          <p:cNvPr id="6" name="Marcador de número de diapositiva 5">
            <a:extLst>
              <a:ext uri="{FF2B5EF4-FFF2-40B4-BE49-F238E27FC236}">
                <a16:creationId xmlns:a16="http://schemas.microsoft.com/office/drawing/2014/main" id="{85E59746-B48C-8AB6-48EE-3A1941D2F735}"/>
              </a:ext>
            </a:extLst>
          </p:cNvPr>
          <p:cNvSpPr>
            <a:spLocks noGrp="1"/>
          </p:cNvSpPr>
          <p:nvPr>
            <p:ph type="sldNum" sz="quarter" idx="12"/>
          </p:nvPr>
        </p:nvSpPr>
        <p:spPr/>
        <p:txBody>
          <a:bodyPr/>
          <a:lstStyle/>
          <a:p>
            <a:fld id="{08C25883-BAF7-4B9A-9DFF-6105FA68AA1F}" type="slidenum">
              <a:rPr lang="es-BO" smtClean="0"/>
              <a:t>‹Nº›</a:t>
            </a:fld>
            <a:endParaRPr lang="es-BO"/>
          </a:p>
        </p:txBody>
      </p:sp>
    </p:spTree>
    <p:extLst>
      <p:ext uri="{BB962C8B-B14F-4D97-AF65-F5344CB8AC3E}">
        <p14:creationId xmlns:p14="http://schemas.microsoft.com/office/powerpoint/2010/main" val="129333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D70E6F-5848-4A46-E984-C90B4026081B}"/>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EAEB319C-FF1D-1D51-7FEA-DD07568B8BD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contenido 3">
            <a:extLst>
              <a:ext uri="{FF2B5EF4-FFF2-40B4-BE49-F238E27FC236}">
                <a16:creationId xmlns:a16="http://schemas.microsoft.com/office/drawing/2014/main" id="{ECBE53AA-0FE2-02EE-D0DD-6946410B7E4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fecha 4">
            <a:extLst>
              <a:ext uri="{FF2B5EF4-FFF2-40B4-BE49-F238E27FC236}">
                <a16:creationId xmlns:a16="http://schemas.microsoft.com/office/drawing/2014/main" id="{0822D643-8B77-0207-F27B-CF669C4D0133}"/>
              </a:ext>
            </a:extLst>
          </p:cNvPr>
          <p:cNvSpPr>
            <a:spLocks noGrp="1"/>
          </p:cNvSpPr>
          <p:nvPr>
            <p:ph type="dt" sz="half" idx="10"/>
          </p:nvPr>
        </p:nvSpPr>
        <p:spPr/>
        <p:txBody>
          <a:bodyPr/>
          <a:lstStyle/>
          <a:p>
            <a:fld id="{C25BFB9E-0E12-485B-8913-C6F80D96329F}" type="datetimeFigureOut">
              <a:rPr lang="es-BO" smtClean="0"/>
              <a:t>27/11/2024</a:t>
            </a:fld>
            <a:endParaRPr lang="es-BO"/>
          </a:p>
        </p:txBody>
      </p:sp>
      <p:sp>
        <p:nvSpPr>
          <p:cNvPr id="6" name="Marcador de pie de página 5">
            <a:extLst>
              <a:ext uri="{FF2B5EF4-FFF2-40B4-BE49-F238E27FC236}">
                <a16:creationId xmlns:a16="http://schemas.microsoft.com/office/drawing/2014/main" id="{310C7FDB-F715-1C1D-B236-E4EF41F58F03}"/>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E55AFFF8-A6F9-D2D2-81BA-623A6A265172}"/>
              </a:ext>
            </a:extLst>
          </p:cNvPr>
          <p:cNvSpPr>
            <a:spLocks noGrp="1"/>
          </p:cNvSpPr>
          <p:nvPr>
            <p:ph type="sldNum" sz="quarter" idx="12"/>
          </p:nvPr>
        </p:nvSpPr>
        <p:spPr/>
        <p:txBody>
          <a:bodyPr/>
          <a:lstStyle/>
          <a:p>
            <a:fld id="{08C25883-BAF7-4B9A-9DFF-6105FA68AA1F}" type="slidenum">
              <a:rPr lang="es-BO" smtClean="0"/>
              <a:t>‹Nº›</a:t>
            </a:fld>
            <a:endParaRPr lang="es-BO"/>
          </a:p>
        </p:txBody>
      </p:sp>
    </p:spTree>
    <p:extLst>
      <p:ext uri="{BB962C8B-B14F-4D97-AF65-F5344CB8AC3E}">
        <p14:creationId xmlns:p14="http://schemas.microsoft.com/office/powerpoint/2010/main" val="2958275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770821-6EA1-67E7-5FF3-E9C6D88C4E5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F39F2122-42AA-CB9A-9567-9BD68115A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522FF2E-AA3B-76EF-2088-55062B7F24C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5" name="Marcador de texto 4">
            <a:extLst>
              <a:ext uri="{FF2B5EF4-FFF2-40B4-BE49-F238E27FC236}">
                <a16:creationId xmlns:a16="http://schemas.microsoft.com/office/drawing/2014/main" id="{098E15DA-7F00-5C9D-E6BF-3B64FAF02A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7840477-881E-EF78-3D9F-9C501D07C98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Marcador de fecha 6">
            <a:extLst>
              <a:ext uri="{FF2B5EF4-FFF2-40B4-BE49-F238E27FC236}">
                <a16:creationId xmlns:a16="http://schemas.microsoft.com/office/drawing/2014/main" id="{3113F36F-C30D-FE23-F5A4-921FBDF42F3F}"/>
              </a:ext>
            </a:extLst>
          </p:cNvPr>
          <p:cNvSpPr>
            <a:spLocks noGrp="1"/>
          </p:cNvSpPr>
          <p:nvPr>
            <p:ph type="dt" sz="half" idx="10"/>
          </p:nvPr>
        </p:nvSpPr>
        <p:spPr/>
        <p:txBody>
          <a:bodyPr/>
          <a:lstStyle/>
          <a:p>
            <a:fld id="{C25BFB9E-0E12-485B-8913-C6F80D96329F}" type="datetimeFigureOut">
              <a:rPr lang="es-BO" smtClean="0"/>
              <a:t>27/11/2024</a:t>
            </a:fld>
            <a:endParaRPr lang="es-BO"/>
          </a:p>
        </p:txBody>
      </p:sp>
      <p:sp>
        <p:nvSpPr>
          <p:cNvPr id="8" name="Marcador de pie de página 7">
            <a:extLst>
              <a:ext uri="{FF2B5EF4-FFF2-40B4-BE49-F238E27FC236}">
                <a16:creationId xmlns:a16="http://schemas.microsoft.com/office/drawing/2014/main" id="{CF68BFEC-0AA6-703A-A43E-AA6E3BAFE107}"/>
              </a:ext>
            </a:extLst>
          </p:cNvPr>
          <p:cNvSpPr>
            <a:spLocks noGrp="1"/>
          </p:cNvSpPr>
          <p:nvPr>
            <p:ph type="ftr" sz="quarter" idx="11"/>
          </p:nvPr>
        </p:nvSpPr>
        <p:spPr/>
        <p:txBody>
          <a:bodyPr/>
          <a:lstStyle/>
          <a:p>
            <a:endParaRPr lang="es-BO"/>
          </a:p>
        </p:txBody>
      </p:sp>
      <p:sp>
        <p:nvSpPr>
          <p:cNvPr id="9" name="Marcador de número de diapositiva 8">
            <a:extLst>
              <a:ext uri="{FF2B5EF4-FFF2-40B4-BE49-F238E27FC236}">
                <a16:creationId xmlns:a16="http://schemas.microsoft.com/office/drawing/2014/main" id="{1BCF59B0-85D2-8201-7300-C0AC02433118}"/>
              </a:ext>
            </a:extLst>
          </p:cNvPr>
          <p:cNvSpPr>
            <a:spLocks noGrp="1"/>
          </p:cNvSpPr>
          <p:nvPr>
            <p:ph type="sldNum" sz="quarter" idx="12"/>
          </p:nvPr>
        </p:nvSpPr>
        <p:spPr/>
        <p:txBody>
          <a:bodyPr/>
          <a:lstStyle/>
          <a:p>
            <a:fld id="{08C25883-BAF7-4B9A-9DFF-6105FA68AA1F}" type="slidenum">
              <a:rPr lang="es-BO" smtClean="0"/>
              <a:t>‹Nº›</a:t>
            </a:fld>
            <a:endParaRPr lang="es-BO"/>
          </a:p>
        </p:txBody>
      </p:sp>
    </p:spTree>
    <p:extLst>
      <p:ext uri="{BB962C8B-B14F-4D97-AF65-F5344CB8AC3E}">
        <p14:creationId xmlns:p14="http://schemas.microsoft.com/office/powerpoint/2010/main" val="3089178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4D6978-1BE1-23F4-59C7-938A5DFDF571}"/>
              </a:ext>
            </a:extLst>
          </p:cNvPr>
          <p:cNvSpPr>
            <a:spLocks noGrp="1"/>
          </p:cNvSpPr>
          <p:nvPr>
            <p:ph type="title"/>
          </p:nvPr>
        </p:nvSpPr>
        <p:spPr/>
        <p:txBody>
          <a:bodyPr/>
          <a:lstStyle/>
          <a:p>
            <a:r>
              <a:rPr lang="es-ES"/>
              <a:t>Haga clic para modificar el estilo de título del patrón</a:t>
            </a:r>
            <a:endParaRPr lang="es-BO"/>
          </a:p>
        </p:txBody>
      </p:sp>
      <p:sp>
        <p:nvSpPr>
          <p:cNvPr id="3" name="Marcador de fecha 2">
            <a:extLst>
              <a:ext uri="{FF2B5EF4-FFF2-40B4-BE49-F238E27FC236}">
                <a16:creationId xmlns:a16="http://schemas.microsoft.com/office/drawing/2014/main" id="{301849C3-E741-5915-61FE-5561C5493668}"/>
              </a:ext>
            </a:extLst>
          </p:cNvPr>
          <p:cNvSpPr>
            <a:spLocks noGrp="1"/>
          </p:cNvSpPr>
          <p:nvPr>
            <p:ph type="dt" sz="half" idx="10"/>
          </p:nvPr>
        </p:nvSpPr>
        <p:spPr/>
        <p:txBody>
          <a:bodyPr/>
          <a:lstStyle/>
          <a:p>
            <a:fld id="{C25BFB9E-0E12-485B-8913-C6F80D96329F}" type="datetimeFigureOut">
              <a:rPr lang="es-BO" smtClean="0"/>
              <a:t>27/11/2024</a:t>
            </a:fld>
            <a:endParaRPr lang="es-BO"/>
          </a:p>
        </p:txBody>
      </p:sp>
      <p:sp>
        <p:nvSpPr>
          <p:cNvPr id="4" name="Marcador de pie de página 3">
            <a:extLst>
              <a:ext uri="{FF2B5EF4-FFF2-40B4-BE49-F238E27FC236}">
                <a16:creationId xmlns:a16="http://schemas.microsoft.com/office/drawing/2014/main" id="{12ED8D6B-17D1-1712-83BA-E6D74AD5FDEF}"/>
              </a:ext>
            </a:extLst>
          </p:cNvPr>
          <p:cNvSpPr>
            <a:spLocks noGrp="1"/>
          </p:cNvSpPr>
          <p:nvPr>
            <p:ph type="ftr" sz="quarter" idx="11"/>
          </p:nvPr>
        </p:nvSpPr>
        <p:spPr/>
        <p:txBody>
          <a:bodyPr/>
          <a:lstStyle/>
          <a:p>
            <a:endParaRPr lang="es-BO"/>
          </a:p>
        </p:txBody>
      </p:sp>
      <p:sp>
        <p:nvSpPr>
          <p:cNvPr id="5" name="Marcador de número de diapositiva 4">
            <a:extLst>
              <a:ext uri="{FF2B5EF4-FFF2-40B4-BE49-F238E27FC236}">
                <a16:creationId xmlns:a16="http://schemas.microsoft.com/office/drawing/2014/main" id="{8823427D-D355-41DA-280C-5ECF26CCC9C7}"/>
              </a:ext>
            </a:extLst>
          </p:cNvPr>
          <p:cNvSpPr>
            <a:spLocks noGrp="1"/>
          </p:cNvSpPr>
          <p:nvPr>
            <p:ph type="sldNum" sz="quarter" idx="12"/>
          </p:nvPr>
        </p:nvSpPr>
        <p:spPr/>
        <p:txBody>
          <a:bodyPr/>
          <a:lstStyle/>
          <a:p>
            <a:fld id="{08C25883-BAF7-4B9A-9DFF-6105FA68AA1F}" type="slidenum">
              <a:rPr lang="es-BO" smtClean="0"/>
              <a:t>‹Nº›</a:t>
            </a:fld>
            <a:endParaRPr lang="es-BO"/>
          </a:p>
        </p:txBody>
      </p:sp>
    </p:spTree>
    <p:extLst>
      <p:ext uri="{BB962C8B-B14F-4D97-AF65-F5344CB8AC3E}">
        <p14:creationId xmlns:p14="http://schemas.microsoft.com/office/powerpoint/2010/main" val="729033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0A21A3F-2296-4652-0F5D-007A0110042D}"/>
              </a:ext>
            </a:extLst>
          </p:cNvPr>
          <p:cNvSpPr>
            <a:spLocks noGrp="1"/>
          </p:cNvSpPr>
          <p:nvPr>
            <p:ph type="dt" sz="half" idx="10"/>
          </p:nvPr>
        </p:nvSpPr>
        <p:spPr/>
        <p:txBody>
          <a:bodyPr/>
          <a:lstStyle/>
          <a:p>
            <a:fld id="{C25BFB9E-0E12-485B-8913-C6F80D96329F}" type="datetimeFigureOut">
              <a:rPr lang="es-BO" smtClean="0"/>
              <a:t>27/11/2024</a:t>
            </a:fld>
            <a:endParaRPr lang="es-BO"/>
          </a:p>
        </p:txBody>
      </p:sp>
      <p:sp>
        <p:nvSpPr>
          <p:cNvPr id="3" name="Marcador de pie de página 2">
            <a:extLst>
              <a:ext uri="{FF2B5EF4-FFF2-40B4-BE49-F238E27FC236}">
                <a16:creationId xmlns:a16="http://schemas.microsoft.com/office/drawing/2014/main" id="{B9A59279-6700-42C2-CFDC-96B278EA5EB9}"/>
              </a:ext>
            </a:extLst>
          </p:cNvPr>
          <p:cNvSpPr>
            <a:spLocks noGrp="1"/>
          </p:cNvSpPr>
          <p:nvPr>
            <p:ph type="ftr" sz="quarter" idx="11"/>
          </p:nvPr>
        </p:nvSpPr>
        <p:spPr/>
        <p:txBody>
          <a:bodyPr/>
          <a:lstStyle/>
          <a:p>
            <a:endParaRPr lang="es-BO"/>
          </a:p>
        </p:txBody>
      </p:sp>
      <p:sp>
        <p:nvSpPr>
          <p:cNvPr id="4" name="Marcador de número de diapositiva 3">
            <a:extLst>
              <a:ext uri="{FF2B5EF4-FFF2-40B4-BE49-F238E27FC236}">
                <a16:creationId xmlns:a16="http://schemas.microsoft.com/office/drawing/2014/main" id="{3E331BD9-9923-24BA-C5E9-F43A58878015}"/>
              </a:ext>
            </a:extLst>
          </p:cNvPr>
          <p:cNvSpPr>
            <a:spLocks noGrp="1"/>
          </p:cNvSpPr>
          <p:nvPr>
            <p:ph type="sldNum" sz="quarter" idx="12"/>
          </p:nvPr>
        </p:nvSpPr>
        <p:spPr/>
        <p:txBody>
          <a:bodyPr/>
          <a:lstStyle/>
          <a:p>
            <a:fld id="{08C25883-BAF7-4B9A-9DFF-6105FA68AA1F}" type="slidenum">
              <a:rPr lang="es-BO" smtClean="0"/>
              <a:t>‹Nº›</a:t>
            </a:fld>
            <a:endParaRPr lang="es-BO"/>
          </a:p>
        </p:txBody>
      </p:sp>
    </p:spTree>
    <p:extLst>
      <p:ext uri="{BB962C8B-B14F-4D97-AF65-F5344CB8AC3E}">
        <p14:creationId xmlns:p14="http://schemas.microsoft.com/office/powerpoint/2010/main" val="3624062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332407-F75B-A74E-B927-66BA76C2DC6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contenido 2">
            <a:extLst>
              <a:ext uri="{FF2B5EF4-FFF2-40B4-BE49-F238E27FC236}">
                <a16:creationId xmlns:a16="http://schemas.microsoft.com/office/drawing/2014/main" id="{FDD0D2F7-B306-52D2-C68D-89EE7187E5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texto 3">
            <a:extLst>
              <a:ext uri="{FF2B5EF4-FFF2-40B4-BE49-F238E27FC236}">
                <a16:creationId xmlns:a16="http://schemas.microsoft.com/office/drawing/2014/main" id="{BFDE4F8D-A176-BBF5-7D2B-C6B70701A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09EB65A-B9D5-69D8-A00D-759DF11C54BA}"/>
              </a:ext>
            </a:extLst>
          </p:cNvPr>
          <p:cNvSpPr>
            <a:spLocks noGrp="1"/>
          </p:cNvSpPr>
          <p:nvPr>
            <p:ph type="dt" sz="half" idx="10"/>
          </p:nvPr>
        </p:nvSpPr>
        <p:spPr/>
        <p:txBody>
          <a:bodyPr/>
          <a:lstStyle/>
          <a:p>
            <a:fld id="{C25BFB9E-0E12-485B-8913-C6F80D96329F}" type="datetimeFigureOut">
              <a:rPr lang="es-BO" smtClean="0"/>
              <a:t>27/11/2024</a:t>
            </a:fld>
            <a:endParaRPr lang="es-BO"/>
          </a:p>
        </p:txBody>
      </p:sp>
      <p:sp>
        <p:nvSpPr>
          <p:cNvPr id="6" name="Marcador de pie de página 5">
            <a:extLst>
              <a:ext uri="{FF2B5EF4-FFF2-40B4-BE49-F238E27FC236}">
                <a16:creationId xmlns:a16="http://schemas.microsoft.com/office/drawing/2014/main" id="{9AAA4564-004D-63A6-0A45-C03841BF5071}"/>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EFB01072-A91D-429B-DDA1-61E539CB5344}"/>
              </a:ext>
            </a:extLst>
          </p:cNvPr>
          <p:cNvSpPr>
            <a:spLocks noGrp="1"/>
          </p:cNvSpPr>
          <p:nvPr>
            <p:ph type="sldNum" sz="quarter" idx="12"/>
          </p:nvPr>
        </p:nvSpPr>
        <p:spPr/>
        <p:txBody>
          <a:bodyPr/>
          <a:lstStyle/>
          <a:p>
            <a:fld id="{08C25883-BAF7-4B9A-9DFF-6105FA68AA1F}" type="slidenum">
              <a:rPr lang="es-BO" smtClean="0"/>
              <a:t>‹Nº›</a:t>
            </a:fld>
            <a:endParaRPr lang="es-BO"/>
          </a:p>
        </p:txBody>
      </p:sp>
    </p:spTree>
    <p:extLst>
      <p:ext uri="{BB962C8B-B14F-4D97-AF65-F5344CB8AC3E}">
        <p14:creationId xmlns:p14="http://schemas.microsoft.com/office/powerpoint/2010/main" val="3214286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16B94B-7268-6327-C057-7F0D8025068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BO"/>
          </a:p>
        </p:txBody>
      </p:sp>
      <p:sp>
        <p:nvSpPr>
          <p:cNvPr id="3" name="Marcador de posición de imagen 2">
            <a:extLst>
              <a:ext uri="{FF2B5EF4-FFF2-40B4-BE49-F238E27FC236}">
                <a16:creationId xmlns:a16="http://schemas.microsoft.com/office/drawing/2014/main" id="{5431853F-1E25-674F-FFC9-2E09E059BC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BO"/>
          </a:p>
        </p:txBody>
      </p:sp>
      <p:sp>
        <p:nvSpPr>
          <p:cNvPr id="4" name="Marcador de texto 3">
            <a:extLst>
              <a:ext uri="{FF2B5EF4-FFF2-40B4-BE49-F238E27FC236}">
                <a16:creationId xmlns:a16="http://schemas.microsoft.com/office/drawing/2014/main" id="{A929D89F-2DA6-08F6-C5DD-8EDA823F8A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EA128B7-542F-EF93-8A02-F4508FD57F03}"/>
              </a:ext>
            </a:extLst>
          </p:cNvPr>
          <p:cNvSpPr>
            <a:spLocks noGrp="1"/>
          </p:cNvSpPr>
          <p:nvPr>
            <p:ph type="dt" sz="half" idx="10"/>
          </p:nvPr>
        </p:nvSpPr>
        <p:spPr/>
        <p:txBody>
          <a:bodyPr/>
          <a:lstStyle/>
          <a:p>
            <a:fld id="{C25BFB9E-0E12-485B-8913-C6F80D96329F}" type="datetimeFigureOut">
              <a:rPr lang="es-BO" smtClean="0"/>
              <a:t>27/11/2024</a:t>
            </a:fld>
            <a:endParaRPr lang="es-BO"/>
          </a:p>
        </p:txBody>
      </p:sp>
      <p:sp>
        <p:nvSpPr>
          <p:cNvPr id="6" name="Marcador de pie de página 5">
            <a:extLst>
              <a:ext uri="{FF2B5EF4-FFF2-40B4-BE49-F238E27FC236}">
                <a16:creationId xmlns:a16="http://schemas.microsoft.com/office/drawing/2014/main" id="{6894F15F-D5DA-3118-EF0A-FFCF5E4EC0D4}"/>
              </a:ext>
            </a:extLst>
          </p:cNvPr>
          <p:cNvSpPr>
            <a:spLocks noGrp="1"/>
          </p:cNvSpPr>
          <p:nvPr>
            <p:ph type="ftr" sz="quarter" idx="11"/>
          </p:nvPr>
        </p:nvSpPr>
        <p:spPr/>
        <p:txBody>
          <a:bodyPr/>
          <a:lstStyle/>
          <a:p>
            <a:endParaRPr lang="es-BO"/>
          </a:p>
        </p:txBody>
      </p:sp>
      <p:sp>
        <p:nvSpPr>
          <p:cNvPr id="7" name="Marcador de número de diapositiva 6">
            <a:extLst>
              <a:ext uri="{FF2B5EF4-FFF2-40B4-BE49-F238E27FC236}">
                <a16:creationId xmlns:a16="http://schemas.microsoft.com/office/drawing/2014/main" id="{5F234A16-580F-8771-4847-BE9104735C74}"/>
              </a:ext>
            </a:extLst>
          </p:cNvPr>
          <p:cNvSpPr>
            <a:spLocks noGrp="1"/>
          </p:cNvSpPr>
          <p:nvPr>
            <p:ph type="sldNum" sz="quarter" idx="12"/>
          </p:nvPr>
        </p:nvSpPr>
        <p:spPr/>
        <p:txBody>
          <a:bodyPr/>
          <a:lstStyle/>
          <a:p>
            <a:fld id="{08C25883-BAF7-4B9A-9DFF-6105FA68AA1F}" type="slidenum">
              <a:rPr lang="es-BO" smtClean="0"/>
              <a:t>‹Nº›</a:t>
            </a:fld>
            <a:endParaRPr lang="es-BO"/>
          </a:p>
        </p:txBody>
      </p:sp>
    </p:spTree>
    <p:extLst>
      <p:ext uri="{BB962C8B-B14F-4D97-AF65-F5344CB8AC3E}">
        <p14:creationId xmlns:p14="http://schemas.microsoft.com/office/powerpoint/2010/main" val="56891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B499079-EE8B-485E-2091-A04BC41547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Marcador de texto 2">
            <a:extLst>
              <a:ext uri="{FF2B5EF4-FFF2-40B4-BE49-F238E27FC236}">
                <a16:creationId xmlns:a16="http://schemas.microsoft.com/office/drawing/2014/main" id="{3B9643E7-FA85-986B-CC4F-775418B0C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a:extLst>
              <a:ext uri="{FF2B5EF4-FFF2-40B4-BE49-F238E27FC236}">
                <a16:creationId xmlns:a16="http://schemas.microsoft.com/office/drawing/2014/main" id="{EDA935A8-94C1-924C-068F-5B9D09259A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5BFB9E-0E12-485B-8913-C6F80D96329F}" type="datetimeFigureOut">
              <a:rPr lang="es-BO" smtClean="0"/>
              <a:t>27/11/2024</a:t>
            </a:fld>
            <a:endParaRPr lang="es-BO"/>
          </a:p>
        </p:txBody>
      </p:sp>
      <p:sp>
        <p:nvSpPr>
          <p:cNvPr id="5" name="Marcador de pie de página 4">
            <a:extLst>
              <a:ext uri="{FF2B5EF4-FFF2-40B4-BE49-F238E27FC236}">
                <a16:creationId xmlns:a16="http://schemas.microsoft.com/office/drawing/2014/main" id="{AFCD984E-9202-CE82-D001-09A9FE357C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Marcador de número de diapositiva 5">
            <a:extLst>
              <a:ext uri="{FF2B5EF4-FFF2-40B4-BE49-F238E27FC236}">
                <a16:creationId xmlns:a16="http://schemas.microsoft.com/office/drawing/2014/main" id="{7F2587F7-8CCD-9931-B1BE-0869F0563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C25883-BAF7-4B9A-9DFF-6105FA68AA1F}" type="slidenum">
              <a:rPr lang="es-BO" smtClean="0"/>
              <a:t>‹Nº›</a:t>
            </a:fld>
            <a:endParaRPr lang="es-BO"/>
          </a:p>
        </p:txBody>
      </p:sp>
    </p:spTree>
    <p:extLst>
      <p:ext uri="{BB962C8B-B14F-4D97-AF65-F5344CB8AC3E}">
        <p14:creationId xmlns:p14="http://schemas.microsoft.com/office/powerpoint/2010/main" val="1062445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10.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5.png"/><Relationship Id="rId21" Type="http://schemas.openxmlformats.org/officeDocument/2006/relationships/image" Target="../media/image14.png"/><Relationship Id="rId7" Type="http://schemas.openxmlformats.org/officeDocument/2006/relationships/image" Target="../media/image7.png"/><Relationship Id="rId12" Type="http://schemas.openxmlformats.org/officeDocument/2006/relationships/customXml" Target="../ink/ink5.xml"/><Relationship Id="rId17" Type="http://schemas.openxmlformats.org/officeDocument/2006/relationships/image" Target="../media/image12.png"/><Relationship Id="rId25" Type="http://schemas.openxmlformats.org/officeDocument/2006/relationships/image" Target="../media/image16.png"/><Relationship Id="rId2" Type="http://schemas.openxmlformats.org/officeDocument/2006/relationships/image" Target="../media/image4.png"/><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9.png"/><Relationship Id="rId24" Type="http://schemas.openxmlformats.org/officeDocument/2006/relationships/customXml" Target="../ink/ink11.xml"/><Relationship Id="rId5" Type="http://schemas.openxmlformats.org/officeDocument/2006/relationships/image" Target="../media/image6.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customXml" Target="../ink/ink13.xml"/><Relationship Id="rId10" Type="http://schemas.openxmlformats.org/officeDocument/2006/relationships/customXml" Target="../ink/ink4.xml"/><Relationship Id="rId19" Type="http://schemas.openxmlformats.org/officeDocument/2006/relationships/image" Target="../media/image13.png"/><Relationship Id="rId31" Type="http://schemas.openxmlformats.org/officeDocument/2006/relationships/image" Target="../media/image19.png"/><Relationship Id="rId4" Type="http://schemas.openxmlformats.org/officeDocument/2006/relationships/customXml" Target="../ink/ink1.xml"/><Relationship Id="rId9" Type="http://schemas.openxmlformats.org/officeDocument/2006/relationships/image" Target="../media/image8.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17.png"/><Relationship Id="rId30" Type="http://schemas.openxmlformats.org/officeDocument/2006/relationships/customXml" Target="../ink/ink1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ustomXml" Target="../ink/ink17.xm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16.xml"/><Relationship Id="rId5" Type="http://schemas.openxmlformats.org/officeDocument/2006/relationships/image" Target="../media/image30.png"/><Relationship Id="rId4" Type="http://schemas.openxmlformats.org/officeDocument/2006/relationships/customXml" Target="../ink/ink15.xml"/><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customXml" Target="../ink/ink18.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customXml" Target="../ink/ink19.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AC1EA83-15DE-2F8E-D301-2EADE1C38D01}"/>
              </a:ext>
            </a:extLst>
          </p:cNvPr>
          <p:cNvPicPr>
            <a:picLocks noChangeAspect="1"/>
          </p:cNvPicPr>
          <p:nvPr/>
        </p:nvPicPr>
        <p:blipFill>
          <a:blip r:embed="rId2">
            <a:extLst>
              <a:ext uri="{28A0092B-C50C-407E-A947-70E740481C1C}">
                <a14:useLocalDpi xmlns:a14="http://schemas.microsoft.com/office/drawing/2010/main" val="0"/>
              </a:ext>
            </a:extLst>
          </a:blip>
          <a:srcRect l="5233" t="15880" r="10726" b="22535"/>
          <a:stretch/>
        </p:blipFill>
        <p:spPr>
          <a:xfrm>
            <a:off x="6441" y="31021"/>
            <a:ext cx="8274676" cy="6769363"/>
          </a:xfrm>
          <a:prstGeom prst="rect">
            <a:avLst/>
          </a:prstGeom>
        </p:spPr>
      </p:pic>
      <p:sp>
        <p:nvSpPr>
          <p:cNvPr id="3" name="Subtítulo 2">
            <a:extLst>
              <a:ext uri="{FF2B5EF4-FFF2-40B4-BE49-F238E27FC236}">
                <a16:creationId xmlns:a16="http://schemas.microsoft.com/office/drawing/2014/main" id="{B4765417-194A-C77B-EB4A-74CECAD60261}"/>
              </a:ext>
            </a:extLst>
          </p:cNvPr>
          <p:cNvSpPr>
            <a:spLocks noGrp="1"/>
          </p:cNvSpPr>
          <p:nvPr>
            <p:ph type="subTitle" idx="1"/>
          </p:nvPr>
        </p:nvSpPr>
        <p:spPr>
          <a:xfrm>
            <a:off x="8394878" y="2249756"/>
            <a:ext cx="3728971" cy="2792321"/>
          </a:xfrm>
          <a:solidFill>
            <a:srgbClr val="FFFFFF">
              <a:alpha val="74118"/>
            </a:srgbClr>
          </a:solidFill>
          <a:ln>
            <a:solidFill>
              <a:srgbClr val="FF0000"/>
            </a:solidFill>
          </a:ln>
        </p:spPr>
        <p:txBody>
          <a:bodyPr>
            <a:normAutofit/>
          </a:bodyPr>
          <a:lstStyle/>
          <a:p>
            <a:r>
              <a:rPr lang="es-BO" sz="4800" dirty="0">
                <a:solidFill>
                  <a:srgbClr val="FF0000"/>
                </a:solidFill>
                <a:latin typeface="Bahnschrift Light Condensed" panose="020B0502040204020203" pitchFamily="34" charset="0"/>
              </a:rPr>
              <a:t>ESTRUCTURA DEL CONTRATO Y COMPROMISOS EMERGENTES</a:t>
            </a:r>
          </a:p>
        </p:txBody>
      </p:sp>
      <p:sp>
        <p:nvSpPr>
          <p:cNvPr id="6" name="CuadroTexto 5">
            <a:extLst>
              <a:ext uri="{FF2B5EF4-FFF2-40B4-BE49-F238E27FC236}">
                <a16:creationId xmlns:a16="http://schemas.microsoft.com/office/drawing/2014/main" id="{69887C78-FF7B-E924-383C-5498405C6AD1}"/>
              </a:ext>
            </a:extLst>
          </p:cNvPr>
          <p:cNvSpPr txBox="1"/>
          <p:nvPr/>
        </p:nvSpPr>
        <p:spPr>
          <a:xfrm>
            <a:off x="8532252" y="6109882"/>
            <a:ext cx="3218109" cy="461665"/>
          </a:xfrm>
          <a:prstGeom prst="rect">
            <a:avLst/>
          </a:prstGeom>
          <a:noFill/>
        </p:spPr>
        <p:txBody>
          <a:bodyPr wrap="square">
            <a:spAutoFit/>
          </a:bodyPr>
          <a:lstStyle/>
          <a:p>
            <a:pPr algn="r"/>
            <a:r>
              <a:rPr lang="es-ES" sz="2400" dirty="0"/>
              <a:t>Oscar Campanini</a:t>
            </a:r>
            <a:endParaRPr lang="en-US" sz="2400" dirty="0"/>
          </a:p>
        </p:txBody>
      </p:sp>
      <p:pic>
        <p:nvPicPr>
          <p:cNvPr id="13" name="Imagen 12">
            <a:extLst>
              <a:ext uri="{FF2B5EF4-FFF2-40B4-BE49-F238E27FC236}">
                <a16:creationId xmlns:a16="http://schemas.microsoft.com/office/drawing/2014/main" id="{F87EDD01-41D3-92AE-D7CC-94D33106D63A}"/>
              </a:ext>
            </a:extLst>
          </p:cNvPr>
          <p:cNvPicPr>
            <a:picLocks noChangeAspect="1"/>
          </p:cNvPicPr>
          <p:nvPr/>
        </p:nvPicPr>
        <p:blipFill rotWithShape="1">
          <a:blip r:embed="rId3"/>
          <a:srcRect t="28242" b="19011"/>
          <a:stretch/>
        </p:blipFill>
        <p:spPr>
          <a:xfrm>
            <a:off x="9093373" y="0"/>
            <a:ext cx="3098627" cy="1634441"/>
          </a:xfrm>
          <a:prstGeom prst="rect">
            <a:avLst/>
          </a:prstGeom>
        </p:spPr>
      </p:pic>
    </p:spTree>
    <p:extLst>
      <p:ext uri="{BB962C8B-B14F-4D97-AF65-F5344CB8AC3E}">
        <p14:creationId xmlns:p14="http://schemas.microsoft.com/office/powerpoint/2010/main" val="2425721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DDEFC-2CB3-1B7C-11BE-E8119E40C22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C3590A9-3457-244A-FB90-6B963D8D75DA}"/>
              </a:ext>
            </a:extLst>
          </p:cNvPr>
          <p:cNvSpPr>
            <a:spLocks noGrp="1"/>
          </p:cNvSpPr>
          <p:nvPr>
            <p:ph type="title"/>
          </p:nvPr>
        </p:nvSpPr>
        <p:spPr/>
        <p:txBody>
          <a:bodyPr/>
          <a:lstStyle/>
          <a:p>
            <a:r>
              <a:rPr lang="es-ES" b="1" dirty="0">
                <a:solidFill>
                  <a:schemeClr val="accent1">
                    <a:lumMod val="50000"/>
                  </a:schemeClr>
                </a:solidFill>
              </a:rPr>
              <a:t>Los contratos: compromisos y derechos </a:t>
            </a:r>
            <a:br>
              <a:rPr lang="es-ES" b="1" dirty="0">
                <a:solidFill>
                  <a:schemeClr val="accent1">
                    <a:lumMod val="50000"/>
                  </a:schemeClr>
                </a:solidFill>
              </a:rPr>
            </a:br>
            <a:r>
              <a:rPr lang="es-ES" b="1" u="sng" dirty="0">
                <a:solidFill>
                  <a:schemeClr val="accent1">
                    <a:lumMod val="50000"/>
                  </a:schemeClr>
                </a:solidFill>
              </a:rPr>
              <a:t>EL CONTRATO URANIUM ONE</a:t>
            </a:r>
            <a:endParaRPr lang="es-BO" b="1" u="sng" dirty="0">
              <a:solidFill>
                <a:schemeClr val="accent1">
                  <a:lumMod val="50000"/>
                </a:schemeClr>
              </a:solidFill>
            </a:endParaRPr>
          </a:p>
        </p:txBody>
      </p:sp>
      <p:sp>
        <p:nvSpPr>
          <p:cNvPr id="5" name="Marcador de contenido 4">
            <a:extLst>
              <a:ext uri="{FF2B5EF4-FFF2-40B4-BE49-F238E27FC236}">
                <a16:creationId xmlns:a16="http://schemas.microsoft.com/office/drawing/2014/main" id="{57351FBF-CD65-E779-2057-694573392932}"/>
              </a:ext>
            </a:extLst>
          </p:cNvPr>
          <p:cNvSpPr>
            <a:spLocks noGrp="1"/>
          </p:cNvSpPr>
          <p:nvPr>
            <p:ph idx="1"/>
          </p:nvPr>
        </p:nvSpPr>
        <p:spPr>
          <a:xfrm>
            <a:off x="838200" y="1825625"/>
            <a:ext cx="10515600" cy="4439947"/>
          </a:xfrm>
        </p:spPr>
        <p:txBody>
          <a:bodyPr>
            <a:normAutofit/>
          </a:bodyPr>
          <a:lstStyle/>
          <a:p>
            <a:r>
              <a:rPr lang="es-BO" dirty="0"/>
              <a:t>No es 1 contrato sino 4</a:t>
            </a:r>
          </a:p>
          <a:p>
            <a:pPr marL="914400" lvl="1" indent="-457200">
              <a:buFont typeface="+mj-lt"/>
              <a:buAutoNum type="arabicPeriod"/>
            </a:pPr>
            <a:r>
              <a:rPr lang="es-BO" dirty="0"/>
              <a:t>Contrato de asociación accidental para construir planta</a:t>
            </a:r>
          </a:p>
          <a:p>
            <a:pPr marL="914400" lvl="1" indent="-457200">
              <a:buFont typeface="+mj-lt"/>
              <a:buAutoNum type="arabicPeriod"/>
            </a:pPr>
            <a:r>
              <a:rPr lang="es-BO" dirty="0"/>
              <a:t>Contrato de operación y mantenimiento</a:t>
            </a:r>
          </a:p>
          <a:p>
            <a:pPr marL="914400" lvl="1" indent="-457200">
              <a:buFont typeface="+mj-lt"/>
              <a:buAutoNum type="arabicPeriod"/>
            </a:pPr>
            <a:r>
              <a:rPr lang="es-BO" dirty="0"/>
              <a:t>Contrato de comercialización </a:t>
            </a:r>
          </a:p>
          <a:p>
            <a:pPr marL="914400" lvl="1" indent="-457200">
              <a:buFont typeface="+mj-lt"/>
              <a:buAutoNum type="arabicPeriod"/>
            </a:pPr>
            <a:r>
              <a:rPr lang="es-BO" dirty="0"/>
              <a:t>Contrato de conciliación</a:t>
            </a:r>
          </a:p>
          <a:p>
            <a:pPr marL="914400" lvl="1" indent="-457200">
              <a:buFont typeface="+mj-lt"/>
              <a:buAutoNum type="arabicPeriod"/>
            </a:pPr>
            <a:endParaRPr lang="es-BO" dirty="0"/>
          </a:p>
          <a:p>
            <a:r>
              <a:rPr lang="es-BO" dirty="0"/>
              <a:t>La Clave es cómo uno se relaciona con el otro y qué obligaciones y derechos genera cada uno</a:t>
            </a:r>
          </a:p>
        </p:txBody>
      </p:sp>
    </p:spTree>
    <p:extLst>
      <p:ext uri="{BB962C8B-B14F-4D97-AF65-F5344CB8AC3E}">
        <p14:creationId xmlns:p14="http://schemas.microsoft.com/office/powerpoint/2010/main" val="2692333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838965-A3DE-8397-9A66-9D152300FB9E}"/>
              </a:ext>
            </a:extLst>
          </p:cNvPr>
          <p:cNvSpPr>
            <a:spLocks noGrp="1"/>
          </p:cNvSpPr>
          <p:nvPr>
            <p:ph type="title"/>
          </p:nvPr>
        </p:nvSpPr>
        <p:spPr/>
        <p:txBody>
          <a:bodyPr/>
          <a:lstStyle/>
          <a:p>
            <a:r>
              <a:rPr lang="es-BO" b="1" dirty="0">
                <a:solidFill>
                  <a:schemeClr val="accent1">
                    <a:lumMod val="50000"/>
                  </a:schemeClr>
                </a:solidFill>
              </a:rPr>
              <a:t>CONTRATO</a:t>
            </a:r>
          </a:p>
        </p:txBody>
      </p:sp>
      <p:sp>
        <p:nvSpPr>
          <p:cNvPr id="3" name="Marcador de contenido 2">
            <a:extLst>
              <a:ext uri="{FF2B5EF4-FFF2-40B4-BE49-F238E27FC236}">
                <a16:creationId xmlns:a16="http://schemas.microsoft.com/office/drawing/2014/main" id="{C0BDF2EB-EBB3-9BF8-1D1A-039DBF6B17C6}"/>
              </a:ext>
            </a:extLst>
          </p:cNvPr>
          <p:cNvSpPr>
            <a:spLocks noGrp="1"/>
          </p:cNvSpPr>
          <p:nvPr>
            <p:ph idx="1"/>
          </p:nvPr>
        </p:nvSpPr>
        <p:spPr/>
        <p:txBody>
          <a:bodyPr>
            <a:normAutofit/>
          </a:bodyPr>
          <a:lstStyle/>
          <a:p>
            <a:r>
              <a:rPr lang="es-ES" sz="3200" dirty="0">
                <a:effectLst/>
                <a:latin typeface="Calibri" panose="020F0502020204030204" pitchFamily="34" charset="0"/>
                <a:ea typeface="Calibri" panose="020F0502020204030204" pitchFamily="34" charset="0"/>
                <a:cs typeface="Times New Roman" panose="02020603050405020304" pitchFamily="18" charset="0"/>
              </a:rPr>
              <a:t>“p</a:t>
            </a:r>
            <a:r>
              <a:rPr lang="es-BO" sz="3200" dirty="0">
                <a:effectLst/>
                <a:latin typeface="Calibri" panose="020F0502020204030204" pitchFamily="34" charset="0"/>
                <a:ea typeface="Calibri" panose="020F0502020204030204" pitchFamily="34" charset="0"/>
                <a:cs typeface="Times New Roman" panose="02020603050405020304" pitchFamily="18" charset="0"/>
              </a:rPr>
              <a:t>acto o convenio, oral o escrito, entre partes que se </a:t>
            </a:r>
            <a:r>
              <a:rPr lang="es-BO" sz="3200" b="1" dirty="0">
                <a:effectLst/>
                <a:latin typeface="Calibri" panose="020F0502020204030204" pitchFamily="34" charset="0"/>
                <a:ea typeface="Calibri" panose="020F0502020204030204" pitchFamily="34" charset="0"/>
                <a:cs typeface="Times New Roman" panose="02020603050405020304" pitchFamily="18" charset="0"/>
              </a:rPr>
              <a:t>obligan</a:t>
            </a:r>
            <a:r>
              <a:rPr lang="es-BO" sz="3200" dirty="0">
                <a:effectLst/>
                <a:latin typeface="Calibri" panose="020F0502020204030204" pitchFamily="34" charset="0"/>
                <a:ea typeface="Calibri" panose="020F0502020204030204" pitchFamily="34" charset="0"/>
                <a:cs typeface="Times New Roman" panose="02020603050405020304" pitchFamily="18" charset="0"/>
              </a:rPr>
              <a:t> sobre materia o cosa determinada, y </a:t>
            </a:r>
            <a:r>
              <a:rPr lang="es-BO" sz="3200" b="1" dirty="0">
                <a:effectLst/>
                <a:latin typeface="Calibri" panose="020F0502020204030204" pitchFamily="34" charset="0"/>
                <a:ea typeface="Calibri" panose="020F0502020204030204" pitchFamily="34" charset="0"/>
                <a:cs typeface="Times New Roman" panose="02020603050405020304" pitchFamily="18" charset="0"/>
              </a:rPr>
              <a:t>a cuyo cumplimiento pueden ser compelidas</a:t>
            </a:r>
            <a:r>
              <a:rPr lang="es-BO" sz="3200" dirty="0">
                <a:effectLst/>
                <a:latin typeface="Calibri" panose="020F0502020204030204" pitchFamily="34" charset="0"/>
                <a:ea typeface="Calibri" panose="020F0502020204030204" pitchFamily="34" charset="0"/>
                <a:cs typeface="Times New Roman" panose="02020603050405020304" pitchFamily="18" charset="0"/>
              </a:rPr>
              <a:t>.</a:t>
            </a:r>
            <a:r>
              <a:rPr lang="es-ES" sz="3200" dirty="0">
                <a:effectLst/>
                <a:latin typeface="Calibri" panose="020F0502020204030204" pitchFamily="34" charset="0"/>
                <a:ea typeface="Calibri" panose="020F0502020204030204" pitchFamily="34" charset="0"/>
                <a:cs typeface="Times New Roman" panose="02020603050405020304" pitchFamily="18" charset="0"/>
              </a:rPr>
              <a:t>”</a:t>
            </a:r>
          </a:p>
          <a:p>
            <a:pPr lvl="1"/>
            <a:r>
              <a:rPr lang="es-ES" sz="2800" dirty="0">
                <a:latin typeface="Calibri" panose="020F0502020204030204" pitchFamily="34" charset="0"/>
                <a:cs typeface="Times New Roman" panose="02020603050405020304" pitchFamily="18" charset="0"/>
              </a:rPr>
              <a:t>PARA QUÉ</a:t>
            </a:r>
          </a:p>
          <a:p>
            <a:pPr lvl="1"/>
            <a:r>
              <a:rPr lang="es-ES" sz="2800" dirty="0">
                <a:latin typeface="Calibri" panose="020F0502020204030204" pitchFamily="34" charset="0"/>
                <a:cs typeface="Times New Roman" panose="02020603050405020304" pitchFamily="18" charset="0"/>
              </a:rPr>
              <a:t>ENTRE QUIENES</a:t>
            </a:r>
          </a:p>
          <a:p>
            <a:pPr lvl="1"/>
            <a:r>
              <a:rPr lang="es-ES" sz="2800" dirty="0">
                <a:latin typeface="Calibri" panose="020F0502020204030204" pitchFamily="34" charset="0"/>
                <a:cs typeface="Times New Roman" panose="02020603050405020304" pitchFamily="18" charset="0"/>
              </a:rPr>
              <a:t>OBLIGACIONES (lo que le reclaman) Y DERECHOS (lo que puede reclamar)</a:t>
            </a:r>
            <a:endParaRPr lang="es-BO" sz="4000" dirty="0"/>
          </a:p>
        </p:txBody>
      </p:sp>
    </p:spTree>
    <p:extLst>
      <p:ext uri="{BB962C8B-B14F-4D97-AF65-F5344CB8AC3E}">
        <p14:creationId xmlns:p14="http://schemas.microsoft.com/office/powerpoint/2010/main" val="3608203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9A842-E69C-102C-EF16-8C95A6E809DF}"/>
              </a:ext>
            </a:extLst>
          </p:cNvPr>
          <p:cNvSpPr>
            <a:spLocks noGrp="1"/>
          </p:cNvSpPr>
          <p:nvPr>
            <p:ph type="title"/>
          </p:nvPr>
        </p:nvSpPr>
        <p:spPr/>
        <p:txBody>
          <a:bodyPr>
            <a:noAutofit/>
          </a:bodyPr>
          <a:lstStyle/>
          <a:p>
            <a:r>
              <a:rPr lang="es-BO" sz="3200" b="1" u="sng" dirty="0"/>
              <a:t>Contrato 1:</a:t>
            </a:r>
            <a:r>
              <a:rPr lang="es-BO" sz="3200" b="1" dirty="0"/>
              <a:t> </a:t>
            </a:r>
            <a:r>
              <a:rPr lang="es-ES" sz="3200" b="1" dirty="0"/>
              <a:t>Asociación accidental para el desarrollo de 1 planta de EDL y carbonatación en salar Uyuni</a:t>
            </a:r>
            <a:endParaRPr lang="es-BO" sz="3200" b="1" dirty="0"/>
          </a:p>
        </p:txBody>
      </p:sp>
      <p:pic>
        <p:nvPicPr>
          <p:cNvPr id="10" name="Marcador de contenido 9">
            <a:extLst>
              <a:ext uri="{FF2B5EF4-FFF2-40B4-BE49-F238E27FC236}">
                <a16:creationId xmlns:a16="http://schemas.microsoft.com/office/drawing/2014/main" id="{804C18BB-8AA7-3A0D-EEF3-4FEFE60AF9CA}"/>
              </a:ext>
            </a:extLst>
          </p:cNvPr>
          <p:cNvPicPr>
            <a:picLocks noGrp="1" noChangeAspect="1"/>
          </p:cNvPicPr>
          <p:nvPr>
            <p:ph idx="1"/>
          </p:nvPr>
        </p:nvPicPr>
        <p:blipFill>
          <a:blip r:embed="rId2"/>
          <a:stretch>
            <a:fillRect/>
          </a:stretch>
        </p:blipFill>
        <p:spPr>
          <a:xfrm>
            <a:off x="1931345" y="1825625"/>
            <a:ext cx="8329309" cy="4351338"/>
          </a:xfrm>
        </p:spPr>
      </p:pic>
      <p:sp>
        <p:nvSpPr>
          <p:cNvPr id="11" name="CuadroTexto 10">
            <a:extLst>
              <a:ext uri="{FF2B5EF4-FFF2-40B4-BE49-F238E27FC236}">
                <a16:creationId xmlns:a16="http://schemas.microsoft.com/office/drawing/2014/main" id="{5BC18849-29A8-8201-AB6A-7361F2B2B755}"/>
              </a:ext>
            </a:extLst>
          </p:cNvPr>
          <p:cNvSpPr txBox="1"/>
          <p:nvPr/>
        </p:nvSpPr>
        <p:spPr>
          <a:xfrm>
            <a:off x="8384147" y="4977685"/>
            <a:ext cx="3986011" cy="1754326"/>
          </a:xfrm>
          <a:prstGeom prst="rect">
            <a:avLst/>
          </a:prstGeom>
          <a:noFill/>
        </p:spPr>
        <p:txBody>
          <a:bodyPr wrap="square" rtlCol="0">
            <a:spAutoFit/>
          </a:bodyPr>
          <a:lstStyle/>
          <a:p>
            <a:r>
              <a:rPr lang="es-BO" dirty="0">
                <a:solidFill>
                  <a:srgbClr val="FF0000"/>
                </a:solidFill>
              </a:rPr>
              <a:t>EIA y tramites de licencias permisos autorizaciones</a:t>
            </a:r>
          </a:p>
          <a:p>
            <a:r>
              <a:rPr lang="es-BO" dirty="0">
                <a:solidFill>
                  <a:srgbClr val="FF0000"/>
                </a:solidFill>
              </a:rPr>
              <a:t>Conseguir insumos (agua, energía, accesos, caminos)</a:t>
            </a:r>
          </a:p>
          <a:p>
            <a:r>
              <a:rPr lang="es-BO" dirty="0">
                <a:solidFill>
                  <a:srgbClr val="FF0000"/>
                </a:solidFill>
              </a:rPr>
              <a:t>Registros contables y financieros</a:t>
            </a:r>
          </a:p>
          <a:p>
            <a:r>
              <a:rPr lang="es-BO" dirty="0">
                <a:solidFill>
                  <a:srgbClr val="FF0000"/>
                </a:solidFill>
              </a:rPr>
              <a:t>Garantizar producción 14.000 ton/año</a:t>
            </a:r>
          </a:p>
        </p:txBody>
      </p:sp>
      <p:sp>
        <p:nvSpPr>
          <p:cNvPr id="12" name="CuadroTexto 11">
            <a:extLst>
              <a:ext uri="{FF2B5EF4-FFF2-40B4-BE49-F238E27FC236}">
                <a16:creationId xmlns:a16="http://schemas.microsoft.com/office/drawing/2014/main" id="{F6420FB8-7B54-EA47-EEE4-9B7F3B9F8EB0}"/>
              </a:ext>
            </a:extLst>
          </p:cNvPr>
          <p:cNvSpPr txBox="1"/>
          <p:nvPr/>
        </p:nvSpPr>
        <p:spPr>
          <a:xfrm>
            <a:off x="-115906" y="5438299"/>
            <a:ext cx="2633730" cy="1477328"/>
          </a:xfrm>
          <a:prstGeom prst="rect">
            <a:avLst/>
          </a:prstGeom>
          <a:noFill/>
        </p:spPr>
        <p:txBody>
          <a:bodyPr wrap="square" rtlCol="0">
            <a:spAutoFit/>
          </a:bodyPr>
          <a:lstStyle/>
          <a:p>
            <a:pPr marL="285750" indent="-285750">
              <a:buFont typeface="Arial" panose="020B0604020202020204" pitchFamily="34" charset="0"/>
              <a:buChar char="•"/>
            </a:pPr>
            <a:r>
              <a:rPr lang="es-BO" dirty="0">
                <a:solidFill>
                  <a:schemeClr val="accent2">
                    <a:lumMod val="75000"/>
                  </a:schemeClr>
                </a:solidFill>
              </a:rPr>
              <a:t>Piloto</a:t>
            </a:r>
          </a:p>
          <a:p>
            <a:pPr marL="285750" indent="-285750">
              <a:buFont typeface="Arial" panose="020B0604020202020204" pitchFamily="34" charset="0"/>
              <a:buChar char="•"/>
            </a:pPr>
            <a:r>
              <a:rPr lang="es-BO" dirty="0">
                <a:solidFill>
                  <a:schemeClr val="accent2">
                    <a:lumMod val="75000"/>
                  </a:schemeClr>
                </a:solidFill>
              </a:rPr>
              <a:t>1ª ampliación (9000 ton/año)</a:t>
            </a:r>
          </a:p>
          <a:p>
            <a:pPr marL="285750" indent="-285750">
              <a:buFont typeface="Arial" panose="020B0604020202020204" pitchFamily="34" charset="0"/>
              <a:buChar char="•"/>
            </a:pPr>
            <a:r>
              <a:rPr lang="es-BO" dirty="0">
                <a:solidFill>
                  <a:schemeClr val="accent2">
                    <a:lumMod val="75000"/>
                  </a:schemeClr>
                </a:solidFill>
              </a:rPr>
              <a:t>2ª ampliación (14.000 ton/año)</a:t>
            </a:r>
          </a:p>
        </p:txBody>
      </p:sp>
      <p:sp>
        <p:nvSpPr>
          <p:cNvPr id="13" name="CuadroTexto 12">
            <a:extLst>
              <a:ext uri="{FF2B5EF4-FFF2-40B4-BE49-F238E27FC236}">
                <a16:creationId xmlns:a16="http://schemas.microsoft.com/office/drawing/2014/main" id="{B9B957E1-251C-5114-0434-7D210C482F17}"/>
              </a:ext>
            </a:extLst>
          </p:cNvPr>
          <p:cNvSpPr txBox="1"/>
          <p:nvPr/>
        </p:nvSpPr>
        <p:spPr>
          <a:xfrm>
            <a:off x="4082603" y="5460642"/>
            <a:ext cx="2331076" cy="923330"/>
          </a:xfrm>
          <a:prstGeom prst="rect">
            <a:avLst/>
          </a:prstGeom>
          <a:solidFill>
            <a:schemeClr val="accent5">
              <a:lumMod val="20000"/>
              <a:lumOff val="80000"/>
            </a:schemeClr>
          </a:solidFill>
        </p:spPr>
        <p:txBody>
          <a:bodyPr wrap="square" rtlCol="0">
            <a:spAutoFit/>
          </a:bodyPr>
          <a:lstStyle/>
          <a:p>
            <a:r>
              <a:rPr lang="es-BO" dirty="0"/>
              <a:t>Transferencia Propiedad de Uranium a YLB, en 2 etapas</a:t>
            </a:r>
          </a:p>
        </p:txBody>
      </p:sp>
      <p:sp>
        <p:nvSpPr>
          <p:cNvPr id="14" name="Rectángulo 13">
            <a:extLst>
              <a:ext uri="{FF2B5EF4-FFF2-40B4-BE49-F238E27FC236}">
                <a16:creationId xmlns:a16="http://schemas.microsoft.com/office/drawing/2014/main" id="{597C47D7-9880-01F4-3AC0-12B7434D6168}"/>
              </a:ext>
            </a:extLst>
          </p:cNvPr>
          <p:cNvSpPr/>
          <p:nvPr/>
        </p:nvSpPr>
        <p:spPr>
          <a:xfrm>
            <a:off x="1487806" y="1326317"/>
            <a:ext cx="10233827" cy="1107996"/>
          </a:xfrm>
          <a:prstGeom prst="rect">
            <a:avLst/>
          </a:prstGeom>
          <a:solidFill>
            <a:schemeClr val="accent1">
              <a:lumMod val="20000"/>
              <a:lumOff val="80000"/>
            </a:schemeClr>
          </a:solidFill>
        </p:spPr>
        <p:txBody>
          <a:bodyPr wrap="none" lIns="91440" tIns="45720" rIns="91440" bIns="45720">
            <a:spAutoFit/>
          </a:bodyPr>
          <a:lstStyle/>
          <a:p>
            <a:pPr algn="ctr"/>
            <a:r>
              <a:rPr lang="es-ES" sz="6600" b="1" dirty="0">
                <a:ln w="22225">
                  <a:solidFill>
                    <a:schemeClr val="accent2"/>
                  </a:solidFill>
                  <a:prstDash val="solid"/>
                </a:ln>
                <a:solidFill>
                  <a:schemeClr val="accent2">
                    <a:lumMod val="40000"/>
                    <a:lumOff val="60000"/>
                  </a:schemeClr>
                </a:solidFill>
              </a:rPr>
              <a:t>Qué gana URANIUM ONE???</a:t>
            </a:r>
            <a:endParaRPr lang="es-ES" sz="6600" b="1" cap="none" spc="0" dirty="0">
              <a:ln w="22225">
                <a:solidFill>
                  <a:schemeClr val="accent2"/>
                </a:solidFill>
                <a:prstDash val="solid"/>
              </a:ln>
              <a:solidFill>
                <a:schemeClr val="accent2">
                  <a:lumMod val="40000"/>
                  <a:lumOff val="60000"/>
                </a:schemeClr>
              </a:solidFill>
              <a:effectLst/>
            </a:endParaRPr>
          </a:p>
        </p:txBody>
      </p:sp>
      <p:sp>
        <p:nvSpPr>
          <p:cNvPr id="18" name="CuadroTexto 17">
            <a:extLst>
              <a:ext uri="{FF2B5EF4-FFF2-40B4-BE49-F238E27FC236}">
                <a16:creationId xmlns:a16="http://schemas.microsoft.com/office/drawing/2014/main" id="{3FC0AAA1-5EFA-6D7C-47B8-AA88FC2C3E24}"/>
              </a:ext>
            </a:extLst>
          </p:cNvPr>
          <p:cNvSpPr txBox="1"/>
          <p:nvPr/>
        </p:nvSpPr>
        <p:spPr>
          <a:xfrm>
            <a:off x="644922" y="3192681"/>
            <a:ext cx="1064653" cy="369332"/>
          </a:xfrm>
          <a:prstGeom prst="rect">
            <a:avLst/>
          </a:prstGeom>
          <a:solidFill>
            <a:schemeClr val="accent3">
              <a:lumMod val="60000"/>
              <a:lumOff val="40000"/>
            </a:schemeClr>
          </a:solidFill>
        </p:spPr>
        <p:txBody>
          <a:bodyPr wrap="square" rtlCol="0">
            <a:spAutoFit/>
          </a:bodyPr>
          <a:lstStyle/>
          <a:p>
            <a:r>
              <a:rPr lang="es-BO" dirty="0"/>
              <a:t>3 años</a:t>
            </a:r>
          </a:p>
        </p:txBody>
      </p:sp>
    </p:spTree>
    <p:extLst>
      <p:ext uri="{BB962C8B-B14F-4D97-AF65-F5344CB8AC3E}">
        <p14:creationId xmlns:p14="http://schemas.microsoft.com/office/powerpoint/2010/main" val="300426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4A4E0-6DF4-0A41-AA97-8ADDED6B9F7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4796012-202D-0936-7134-0C9069B7C3E1}"/>
              </a:ext>
            </a:extLst>
          </p:cNvPr>
          <p:cNvSpPr>
            <a:spLocks noGrp="1"/>
          </p:cNvSpPr>
          <p:nvPr>
            <p:ph type="title"/>
          </p:nvPr>
        </p:nvSpPr>
        <p:spPr/>
        <p:txBody>
          <a:bodyPr>
            <a:noAutofit/>
          </a:bodyPr>
          <a:lstStyle/>
          <a:p>
            <a:r>
              <a:rPr lang="es-BO" sz="3200" b="1" u="sng" dirty="0"/>
              <a:t>Contrato 2:</a:t>
            </a:r>
            <a:r>
              <a:rPr lang="es-BO" sz="3200" b="1" dirty="0"/>
              <a:t> </a:t>
            </a:r>
            <a:r>
              <a:rPr lang="es-ES" sz="3200" b="1" dirty="0"/>
              <a:t>Operación y Mantenimiento</a:t>
            </a:r>
            <a:br>
              <a:rPr lang="es-ES" sz="3200" b="1" dirty="0"/>
            </a:br>
            <a:r>
              <a:rPr lang="es-ES" sz="3200" b="1" u="sng" dirty="0"/>
              <a:t>Contrato 3</a:t>
            </a:r>
            <a:r>
              <a:rPr lang="es-ES" sz="3200" b="1" dirty="0"/>
              <a:t>: Comercialización</a:t>
            </a:r>
            <a:endParaRPr lang="es-BO" sz="3200" b="1" dirty="0"/>
          </a:p>
        </p:txBody>
      </p:sp>
      <p:sp>
        <p:nvSpPr>
          <p:cNvPr id="7" name="Flecha: a la derecha 6">
            <a:extLst>
              <a:ext uri="{FF2B5EF4-FFF2-40B4-BE49-F238E27FC236}">
                <a16:creationId xmlns:a16="http://schemas.microsoft.com/office/drawing/2014/main" id="{BF0A990B-B64A-627F-35CF-44A5EF6D76E3}"/>
              </a:ext>
            </a:extLst>
          </p:cNvPr>
          <p:cNvSpPr/>
          <p:nvPr/>
        </p:nvSpPr>
        <p:spPr>
          <a:xfrm rot="10800000">
            <a:off x="11109101" y="4204951"/>
            <a:ext cx="726584" cy="1378039"/>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9" name="CuadroTexto 8">
            <a:extLst>
              <a:ext uri="{FF2B5EF4-FFF2-40B4-BE49-F238E27FC236}">
                <a16:creationId xmlns:a16="http://schemas.microsoft.com/office/drawing/2014/main" id="{EE2D4F54-1B5D-7026-2148-9FAA2EB7DDDD}"/>
              </a:ext>
            </a:extLst>
          </p:cNvPr>
          <p:cNvSpPr txBox="1"/>
          <p:nvPr/>
        </p:nvSpPr>
        <p:spPr>
          <a:xfrm>
            <a:off x="2422207" y="2162371"/>
            <a:ext cx="1064653" cy="369332"/>
          </a:xfrm>
          <a:prstGeom prst="rect">
            <a:avLst/>
          </a:prstGeom>
          <a:solidFill>
            <a:schemeClr val="accent3">
              <a:lumMod val="60000"/>
              <a:lumOff val="40000"/>
            </a:schemeClr>
          </a:solidFill>
        </p:spPr>
        <p:txBody>
          <a:bodyPr wrap="square" rtlCol="0">
            <a:spAutoFit/>
          </a:bodyPr>
          <a:lstStyle/>
          <a:p>
            <a:r>
              <a:rPr lang="es-BO" dirty="0"/>
              <a:t>20 años</a:t>
            </a:r>
          </a:p>
        </p:txBody>
      </p:sp>
      <p:sp>
        <p:nvSpPr>
          <p:cNvPr id="15" name="CuadroTexto 14">
            <a:extLst>
              <a:ext uri="{FF2B5EF4-FFF2-40B4-BE49-F238E27FC236}">
                <a16:creationId xmlns:a16="http://schemas.microsoft.com/office/drawing/2014/main" id="{416EBB85-56F7-D0EF-019E-E395214B4FC8}"/>
              </a:ext>
            </a:extLst>
          </p:cNvPr>
          <p:cNvSpPr txBox="1"/>
          <p:nvPr/>
        </p:nvSpPr>
        <p:spPr>
          <a:xfrm>
            <a:off x="8325024" y="2162371"/>
            <a:ext cx="1064653" cy="369332"/>
          </a:xfrm>
          <a:prstGeom prst="rect">
            <a:avLst/>
          </a:prstGeom>
          <a:solidFill>
            <a:schemeClr val="accent3">
              <a:lumMod val="60000"/>
              <a:lumOff val="40000"/>
            </a:schemeClr>
          </a:solidFill>
        </p:spPr>
        <p:txBody>
          <a:bodyPr wrap="square" rtlCol="0">
            <a:spAutoFit/>
          </a:bodyPr>
          <a:lstStyle/>
          <a:p>
            <a:r>
              <a:rPr lang="es-BO" dirty="0"/>
              <a:t>20 años</a:t>
            </a:r>
          </a:p>
        </p:txBody>
      </p:sp>
      <p:pic>
        <p:nvPicPr>
          <p:cNvPr id="19" name="Marcador de contenido 18">
            <a:extLst>
              <a:ext uri="{FF2B5EF4-FFF2-40B4-BE49-F238E27FC236}">
                <a16:creationId xmlns:a16="http://schemas.microsoft.com/office/drawing/2014/main" id="{754C0C85-D0F3-2966-51D5-5E42D892C73F}"/>
              </a:ext>
            </a:extLst>
          </p:cNvPr>
          <p:cNvPicPr>
            <a:picLocks noGrp="1" noChangeAspect="1"/>
          </p:cNvPicPr>
          <p:nvPr>
            <p:ph idx="1"/>
          </p:nvPr>
        </p:nvPicPr>
        <p:blipFill>
          <a:blip r:embed="rId2"/>
          <a:stretch>
            <a:fillRect/>
          </a:stretch>
        </p:blipFill>
        <p:spPr>
          <a:xfrm>
            <a:off x="1180990" y="1301667"/>
            <a:ext cx="9875524" cy="5396708"/>
          </a:xfrm>
        </p:spPr>
      </p:pic>
    </p:spTree>
    <p:extLst>
      <p:ext uri="{BB962C8B-B14F-4D97-AF65-F5344CB8AC3E}">
        <p14:creationId xmlns:p14="http://schemas.microsoft.com/office/powerpoint/2010/main" val="1841702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7D747-20FD-AF94-3108-E2386BE385D7}"/>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0743E3F-6129-0922-4492-33A353107BBC}"/>
              </a:ext>
            </a:extLst>
          </p:cNvPr>
          <p:cNvSpPr>
            <a:spLocks noGrp="1"/>
          </p:cNvSpPr>
          <p:nvPr>
            <p:ph type="title"/>
          </p:nvPr>
        </p:nvSpPr>
        <p:spPr>
          <a:xfrm>
            <a:off x="838200" y="-21239"/>
            <a:ext cx="10515600" cy="1325563"/>
          </a:xfrm>
        </p:spPr>
        <p:txBody>
          <a:bodyPr>
            <a:noAutofit/>
          </a:bodyPr>
          <a:lstStyle/>
          <a:p>
            <a:r>
              <a:rPr lang="es-BO" sz="3200" b="1" u="sng" dirty="0"/>
              <a:t>Contrato 4:</a:t>
            </a:r>
            <a:r>
              <a:rPr lang="es-BO" sz="3200" b="1" dirty="0"/>
              <a:t> </a:t>
            </a:r>
            <a:r>
              <a:rPr lang="es-ES" sz="3200" b="1" dirty="0"/>
              <a:t>Conciliación</a:t>
            </a:r>
            <a:endParaRPr lang="es-BO" sz="3200" b="1" dirty="0"/>
          </a:p>
        </p:txBody>
      </p:sp>
      <p:pic>
        <p:nvPicPr>
          <p:cNvPr id="8" name="Marcador de contenido 7">
            <a:extLst>
              <a:ext uri="{FF2B5EF4-FFF2-40B4-BE49-F238E27FC236}">
                <a16:creationId xmlns:a16="http://schemas.microsoft.com/office/drawing/2014/main" id="{B827283C-EE80-8C17-158C-03BF7E7F683E}"/>
              </a:ext>
            </a:extLst>
          </p:cNvPr>
          <p:cNvPicPr>
            <a:picLocks noGrp="1" noChangeAspect="1"/>
          </p:cNvPicPr>
          <p:nvPr>
            <p:ph idx="1"/>
          </p:nvPr>
        </p:nvPicPr>
        <p:blipFill>
          <a:blip r:embed="rId2"/>
          <a:stretch>
            <a:fillRect/>
          </a:stretch>
        </p:blipFill>
        <p:spPr>
          <a:xfrm>
            <a:off x="1835239" y="834328"/>
            <a:ext cx="8300434" cy="6169600"/>
          </a:xfrm>
        </p:spPr>
      </p:pic>
      <p:sp>
        <p:nvSpPr>
          <p:cNvPr id="9" name="CuadroTexto 8">
            <a:extLst>
              <a:ext uri="{FF2B5EF4-FFF2-40B4-BE49-F238E27FC236}">
                <a16:creationId xmlns:a16="http://schemas.microsoft.com/office/drawing/2014/main" id="{E112B37C-2B6B-E3F7-E221-6577BB40127C}"/>
              </a:ext>
            </a:extLst>
          </p:cNvPr>
          <p:cNvSpPr txBox="1"/>
          <p:nvPr/>
        </p:nvSpPr>
        <p:spPr>
          <a:xfrm>
            <a:off x="676141" y="6023672"/>
            <a:ext cx="3557693" cy="369332"/>
          </a:xfrm>
          <a:prstGeom prst="rect">
            <a:avLst/>
          </a:prstGeom>
          <a:solidFill>
            <a:schemeClr val="accent3">
              <a:lumMod val="60000"/>
              <a:lumOff val="40000"/>
            </a:schemeClr>
          </a:solidFill>
        </p:spPr>
        <p:txBody>
          <a:bodyPr wrap="square" rtlCol="0">
            <a:spAutoFit/>
          </a:bodyPr>
          <a:lstStyle/>
          <a:p>
            <a:r>
              <a:rPr lang="es-BO" dirty="0"/>
              <a:t>Hasta que se salden obligaciones!!</a:t>
            </a:r>
          </a:p>
        </p:txBody>
      </p:sp>
      <p:sp>
        <p:nvSpPr>
          <p:cNvPr id="10" name="CuadroTexto 9">
            <a:extLst>
              <a:ext uri="{FF2B5EF4-FFF2-40B4-BE49-F238E27FC236}">
                <a16:creationId xmlns:a16="http://schemas.microsoft.com/office/drawing/2014/main" id="{2CC44C70-8A67-FC9D-33CD-9E3AE1766140}"/>
              </a:ext>
            </a:extLst>
          </p:cNvPr>
          <p:cNvSpPr txBox="1"/>
          <p:nvPr/>
        </p:nvSpPr>
        <p:spPr>
          <a:xfrm>
            <a:off x="10135673" y="1157493"/>
            <a:ext cx="1822361" cy="646331"/>
          </a:xfrm>
          <a:prstGeom prst="rect">
            <a:avLst/>
          </a:prstGeom>
          <a:solidFill>
            <a:schemeClr val="accent5">
              <a:lumMod val="40000"/>
              <a:lumOff val="60000"/>
            </a:schemeClr>
          </a:solidFill>
        </p:spPr>
        <p:txBody>
          <a:bodyPr wrap="square" rtlCol="0">
            <a:spAutoFit/>
          </a:bodyPr>
          <a:lstStyle/>
          <a:p>
            <a:r>
              <a:rPr lang="es-BO" dirty="0"/>
              <a:t>Costos recuperables</a:t>
            </a:r>
          </a:p>
        </p:txBody>
      </p:sp>
      <p:sp>
        <p:nvSpPr>
          <p:cNvPr id="11" name="CuadroTexto 10">
            <a:extLst>
              <a:ext uri="{FF2B5EF4-FFF2-40B4-BE49-F238E27FC236}">
                <a16:creationId xmlns:a16="http://schemas.microsoft.com/office/drawing/2014/main" id="{F9BAEA7B-C3D7-2276-79B3-5160C5175BC1}"/>
              </a:ext>
            </a:extLst>
          </p:cNvPr>
          <p:cNvSpPr txBox="1"/>
          <p:nvPr/>
        </p:nvSpPr>
        <p:spPr>
          <a:xfrm>
            <a:off x="186744" y="2353632"/>
            <a:ext cx="1429556" cy="1200329"/>
          </a:xfrm>
          <a:prstGeom prst="rect">
            <a:avLst/>
          </a:prstGeom>
          <a:solidFill>
            <a:schemeClr val="accent5">
              <a:lumMod val="40000"/>
              <a:lumOff val="60000"/>
            </a:schemeClr>
          </a:solidFill>
        </p:spPr>
        <p:txBody>
          <a:bodyPr wrap="square" rtlCol="0">
            <a:spAutoFit/>
          </a:bodyPr>
          <a:lstStyle/>
          <a:p>
            <a:pPr marL="285750" indent="-285750">
              <a:buFont typeface="Arial" panose="020B0604020202020204" pitchFamily="34" charset="0"/>
              <a:buChar char="•"/>
            </a:pPr>
            <a:r>
              <a:rPr lang="es-BO" dirty="0"/>
              <a:t>Costos de operación</a:t>
            </a:r>
          </a:p>
          <a:p>
            <a:pPr marL="285750" indent="-285750">
              <a:buFont typeface="Arial" panose="020B0604020202020204" pitchFamily="34" charset="0"/>
              <a:buChar char="•"/>
            </a:pPr>
            <a:r>
              <a:rPr lang="es-BO" dirty="0"/>
              <a:t>Precio por servicio</a:t>
            </a:r>
          </a:p>
        </p:txBody>
      </p:sp>
    </p:spTree>
    <p:extLst>
      <p:ext uri="{BB962C8B-B14F-4D97-AF65-F5344CB8AC3E}">
        <p14:creationId xmlns:p14="http://schemas.microsoft.com/office/powerpoint/2010/main" val="3662950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67F433-6ECA-E6F9-42B6-1812111E7CCB}"/>
              </a:ext>
            </a:extLst>
          </p:cNvPr>
          <p:cNvSpPr>
            <a:spLocks noGrp="1"/>
          </p:cNvSpPr>
          <p:nvPr>
            <p:ph type="title"/>
          </p:nvPr>
        </p:nvSpPr>
        <p:spPr/>
        <p:txBody>
          <a:bodyPr/>
          <a:lstStyle/>
          <a:p>
            <a:r>
              <a:rPr lang="es-BO" b="1" dirty="0"/>
              <a:t>Preocupaciones</a:t>
            </a:r>
          </a:p>
        </p:txBody>
      </p:sp>
      <p:sp>
        <p:nvSpPr>
          <p:cNvPr id="3" name="Marcador de contenido 2">
            <a:extLst>
              <a:ext uri="{FF2B5EF4-FFF2-40B4-BE49-F238E27FC236}">
                <a16:creationId xmlns:a16="http://schemas.microsoft.com/office/drawing/2014/main" id="{E7607D32-E538-E519-3FBE-98BCA04558BB}"/>
              </a:ext>
            </a:extLst>
          </p:cNvPr>
          <p:cNvSpPr>
            <a:spLocks noGrp="1"/>
          </p:cNvSpPr>
          <p:nvPr>
            <p:ph idx="1"/>
          </p:nvPr>
        </p:nvSpPr>
        <p:spPr/>
        <p:txBody>
          <a:bodyPr>
            <a:normAutofit/>
          </a:bodyPr>
          <a:lstStyle/>
          <a:p>
            <a:r>
              <a:rPr lang="es-BO" dirty="0"/>
              <a:t>La figura de asociación es figurativa, es más similar a un contrato por servicios</a:t>
            </a:r>
          </a:p>
          <a:p>
            <a:pPr lvl="1"/>
            <a:r>
              <a:rPr lang="es-BO" dirty="0"/>
              <a:t>La capacidad y costos de supervisión/fiscalización existen? Son suficientes? (tanto en contratos 1 y 2)</a:t>
            </a:r>
          </a:p>
          <a:p>
            <a:pPr lvl="1"/>
            <a:r>
              <a:rPr lang="es-BO" dirty="0"/>
              <a:t>La experiencia de costos recuperables de hidrocarburos</a:t>
            </a:r>
          </a:p>
          <a:p>
            <a:r>
              <a:rPr lang="es-BO" dirty="0"/>
              <a:t>Se entrega casi toda la responsabilidad durante construcción a uranium, YLB parece solo coadyuvar</a:t>
            </a:r>
          </a:p>
          <a:p>
            <a:pPr lvl="1"/>
            <a:r>
              <a:rPr lang="es-BO" dirty="0"/>
              <a:t>En la práctica y como veremos está tomando un rol más activo desde la norma, las autoridades</a:t>
            </a:r>
          </a:p>
          <a:p>
            <a:endParaRPr lang="es-BO" dirty="0"/>
          </a:p>
        </p:txBody>
      </p:sp>
    </p:spTree>
    <p:extLst>
      <p:ext uri="{BB962C8B-B14F-4D97-AF65-F5344CB8AC3E}">
        <p14:creationId xmlns:p14="http://schemas.microsoft.com/office/powerpoint/2010/main" val="1599404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E7C4-7176-BE86-2E6B-F49E6CBEED5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ED3DBE5-C6A0-9DB8-C0CD-C3C06C702DE7}"/>
              </a:ext>
            </a:extLst>
          </p:cNvPr>
          <p:cNvSpPr>
            <a:spLocks noGrp="1"/>
          </p:cNvSpPr>
          <p:nvPr>
            <p:ph type="title"/>
          </p:nvPr>
        </p:nvSpPr>
        <p:spPr/>
        <p:txBody>
          <a:bodyPr/>
          <a:lstStyle/>
          <a:p>
            <a:r>
              <a:rPr lang="es-BO" b="1" dirty="0"/>
              <a:t>Preocupaciones</a:t>
            </a:r>
          </a:p>
        </p:txBody>
      </p:sp>
      <p:sp>
        <p:nvSpPr>
          <p:cNvPr id="3" name="Marcador de contenido 2">
            <a:extLst>
              <a:ext uri="{FF2B5EF4-FFF2-40B4-BE49-F238E27FC236}">
                <a16:creationId xmlns:a16="http://schemas.microsoft.com/office/drawing/2014/main" id="{1068FA2F-7861-21C0-2698-68FBE8485858}"/>
              </a:ext>
            </a:extLst>
          </p:cNvPr>
          <p:cNvSpPr>
            <a:spLocks noGrp="1"/>
          </p:cNvSpPr>
          <p:nvPr>
            <p:ph idx="1"/>
          </p:nvPr>
        </p:nvSpPr>
        <p:spPr/>
        <p:txBody>
          <a:bodyPr>
            <a:normAutofit/>
          </a:bodyPr>
          <a:lstStyle/>
          <a:p>
            <a:r>
              <a:rPr lang="es-BO" dirty="0"/>
              <a:t>El contrato de conciliación en la práctica es una contrato de pago de deuda con venta preferente de materia prima</a:t>
            </a:r>
          </a:p>
          <a:p>
            <a:pPr lvl="1"/>
            <a:r>
              <a:rPr lang="es-BO" dirty="0"/>
              <a:t>Cuanto realmente nos endeudaremos? Cuanto tiempo realmente “empeñaremos” la producción de litio de esa planta (dependerá del precio internacional, del rendimiento real de la planta en el tiempo, de la operación, etc.)? </a:t>
            </a:r>
          </a:p>
          <a:p>
            <a:r>
              <a:rPr lang="es-BO" dirty="0"/>
              <a:t>Se plantea gestión social y RSE, pero en la practica no han habido consultas con comunidades afectadas (en la convocatoria, en el convenio, en el contrato, en la identificación de fuentes de agua)</a:t>
            </a:r>
          </a:p>
          <a:p>
            <a:endParaRPr lang="es-BO" dirty="0"/>
          </a:p>
        </p:txBody>
      </p:sp>
    </p:spTree>
    <p:extLst>
      <p:ext uri="{BB962C8B-B14F-4D97-AF65-F5344CB8AC3E}">
        <p14:creationId xmlns:p14="http://schemas.microsoft.com/office/powerpoint/2010/main" val="2624804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1A2E91-A293-EF02-F646-DFD407BFFCD9}"/>
              </a:ext>
            </a:extLst>
          </p:cNvPr>
          <p:cNvSpPr>
            <a:spLocks noGrp="1"/>
          </p:cNvSpPr>
          <p:nvPr>
            <p:ph type="title"/>
          </p:nvPr>
        </p:nvSpPr>
        <p:spPr/>
        <p:txBody>
          <a:bodyPr/>
          <a:lstStyle/>
          <a:p>
            <a:r>
              <a:rPr lang="es-ES" b="1" dirty="0">
                <a:solidFill>
                  <a:schemeClr val="accent1">
                    <a:lumMod val="50000"/>
                  </a:schemeClr>
                </a:solidFill>
              </a:rPr>
              <a:t>Los contratos: compromisos y derechos </a:t>
            </a:r>
            <a:br>
              <a:rPr lang="es-ES" b="1" dirty="0">
                <a:solidFill>
                  <a:schemeClr val="accent1">
                    <a:lumMod val="50000"/>
                  </a:schemeClr>
                </a:solidFill>
              </a:rPr>
            </a:br>
            <a:r>
              <a:rPr lang="es-ES" b="1" u="sng" dirty="0">
                <a:solidFill>
                  <a:schemeClr val="accent1">
                    <a:lumMod val="50000"/>
                  </a:schemeClr>
                </a:solidFill>
              </a:rPr>
              <a:t>CONTEXTO</a:t>
            </a:r>
            <a:endParaRPr lang="es-BO" b="1" u="sng" dirty="0">
              <a:solidFill>
                <a:schemeClr val="accent1">
                  <a:lumMod val="50000"/>
                </a:schemeClr>
              </a:solidFill>
            </a:endParaRPr>
          </a:p>
        </p:txBody>
      </p:sp>
      <p:sp>
        <p:nvSpPr>
          <p:cNvPr id="5" name="Marcador de contenido 4">
            <a:extLst>
              <a:ext uri="{FF2B5EF4-FFF2-40B4-BE49-F238E27FC236}">
                <a16:creationId xmlns:a16="http://schemas.microsoft.com/office/drawing/2014/main" id="{3E396BCD-C42E-85E6-FE54-A9B34A434076}"/>
              </a:ext>
            </a:extLst>
          </p:cNvPr>
          <p:cNvSpPr>
            <a:spLocks noGrp="1"/>
          </p:cNvSpPr>
          <p:nvPr>
            <p:ph idx="1"/>
          </p:nvPr>
        </p:nvSpPr>
        <p:spPr>
          <a:xfrm>
            <a:off x="838200" y="1825625"/>
            <a:ext cx="10515600" cy="550527"/>
          </a:xfrm>
        </p:spPr>
        <p:txBody>
          <a:bodyPr/>
          <a:lstStyle/>
          <a:p>
            <a:r>
              <a:rPr lang="es-BO" dirty="0">
                <a:solidFill>
                  <a:srgbClr val="FF0000"/>
                </a:solidFill>
              </a:rPr>
              <a:t>La promesa de la industrialización con soberanía</a:t>
            </a:r>
          </a:p>
        </p:txBody>
      </p:sp>
      <p:sp>
        <p:nvSpPr>
          <p:cNvPr id="6" name="Marcador de contenido 2">
            <a:extLst>
              <a:ext uri="{FF2B5EF4-FFF2-40B4-BE49-F238E27FC236}">
                <a16:creationId xmlns:a16="http://schemas.microsoft.com/office/drawing/2014/main" id="{4833FD75-25CC-0670-8C76-C38FF34E6F54}"/>
              </a:ext>
            </a:extLst>
          </p:cNvPr>
          <p:cNvSpPr txBox="1">
            <a:spLocks/>
          </p:cNvSpPr>
          <p:nvPr/>
        </p:nvSpPr>
        <p:spPr>
          <a:xfrm>
            <a:off x="759935" y="2458725"/>
            <a:ext cx="10998475" cy="294297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dirty="0"/>
              <a:t>CADENA DE VALOR EN EL SUR</a:t>
            </a:r>
          </a:p>
          <a:p>
            <a:pPr lvl="1"/>
            <a:r>
              <a:rPr lang="es-ES" dirty="0"/>
              <a:t>Empresa 100% pública</a:t>
            </a:r>
          </a:p>
          <a:p>
            <a:pPr lvl="1"/>
            <a:r>
              <a:rPr lang="es-ES" dirty="0"/>
              <a:t>Desarrollo de tecnología propia</a:t>
            </a:r>
          </a:p>
          <a:p>
            <a:pPr lvl="1"/>
            <a:r>
              <a:rPr lang="es-ES" dirty="0"/>
              <a:t>Sin dependencia ni presión internacional (empresas, gobiernos, organismos internacionales)</a:t>
            </a:r>
          </a:p>
          <a:p>
            <a:pPr lvl="1"/>
            <a:endParaRPr lang="es-ES" dirty="0"/>
          </a:p>
          <a:p>
            <a:pPr lvl="1"/>
            <a:r>
              <a:rPr lang="es-ES" dirty="0"/>
              <a:t>Resultados</a:t>
            </a:r>
          </a:p>
          <a:p>
            <a:pPr lvl="2"/>
            <a:r>
              <a:rPr lang="es-ES" dirty="0"/>
              <a:t>Soberanía en las decisiones</a:t>
            </a:r>
          </a:p>
          <a:p>
            <a:pPr lvl="2"/>
            <a:r>
              <a:rPr lang="es-ES" dirty="0"/>
              <a:t>Responder a intereses nacionales</a:t>
            </a:r>
          </a:p>
          <a:p>
            <a:pPr lvl="2"/>
            <a:r>
              <a:rPr lang="es-ES" dirty="0"/>
              <a:t>Retener las ganancias para beneficio nacional</a:t>
            </a:r>
            <a:endParaRPr lang="en-US" dirty="0"/>
          </a:p>
        </p:txBody>
      </p:sp>
      <p:grpSp>
        <p:nvGrpSpPr>
          <p:cNvPr id="7" name="Grupo 6">
            <a:extLst>
              <a:ext uri="{FF2B5EF4-FFF2-40B4-BE49-F238E27FC236}">
                <a16:creationId xmlns:a16="http://schemas.microsoft.com/office/drawing/2014/main" id="{5F921241-2E7C-C090-4642-545804484402}"/>
              </a:ext>
            </a:extLst>
          </p:cNvPr>
          <p:cNvGrpSpPr/>
          <p:nvPr/>
        </p:nvGrpSpPr>
        <p:grpSpPr>
          <a:xfrm>
            <a:off x="2591560" y="5502596"/>
            <a:ext cx="7647649" cy="1234722"/>
            <a:chOff x="1631505" y="810099"/>
            <a:chExt cx="8964489" cy="2214456"/>
          </a:xfrm>
        </p:grpSpPr>
        <p:pic>
          <p:nvPicPr>
            <p:cNvPr id="8" name="Picture 2">
              <a:extLst>
                <a:ext uri="{FF2B5EF4-FFF2-40B4-BE49-F238E27FC236}">
                  <a16:creationId xmlns:a16="http://schemas.microsoft.com/office/drawing/2014/main" id="{8D4BF4B7-70F7-5BCB-DEEA-337B4FCD4C3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31505" y="810099"/>
              <a:ext cx="8964489" cy="2214456"/>
            </a:xfrm>
            <a:prstGeom prst="rect">
              <a:avLst/>
            </a:prstGeom>
            <a:noFill/>
            <a:ln w="9525">
              <a:noFill/>
              <a:miter lim="800000"/>
              <a:headEnd/>
              <a:tailEnd/>
            </a:ln>
            <a:effectLst/>
          </p:spPr>
        </p:pic>
        <p:sp>
          <p:nvSpPr>
            <p:cNvPr id="9" name="AutoShape 3">
              <a:extLst>
                <a:ext uri="{FF2B5EF4-FFF2-40B4-BE49-F238E27FC236}">
                  <a16:creationId xmlns:a16="http://schemas.microsoft.com/office/drawing/2014/main" id="{0121F42F-F18E-E18D-3E2D-B5E1E0FF7FD4}"/>
                </a:ext>
              </a:extLst>
            </p:cNvPr>
            <p:cNvSpPr>
              <a:spLocks noChangeArrowheads="1"/>
            </p:cNvSpPr>
            <p:nvPr/>
          </p:nvSpPr>
          <p:spPr bwMode="gray">
            <a:xfrm>
              <a:off x="4079777" y="1615284"/>
              <a:ext cx="567319" cy="595200"/>
            </a:xfrm>
            <a:prstGeom prst="chevron">
              <a:avLst>
                <a:gd name="adj" fmla="val 52514"/>
              </a:avLst>
            </a:prstGeom>
            <a:solidFill>
              <a:srgbClr val="FFFF00"/>
            </a:solidFill>
            <a:ln w="0" algn="ctr">
              <a:noFill/>
              <a:miter lim="800000"/>
              <a:headEnd/>
              <a:tailEnd/>
            </a:ln>
            <a:effectLst/>
          </p:spPr>
          <p:txBody>
            <a:bodyPr wrap="none" anchor="ctr"/>
            <a:lstStyle/>
            <a:p>
              <a:endParaRPr lang="es-MX" dirty="0"/>
            </a:p>
          </p:txBody>
        </p:sp>
        <p:sp>
          <p:nvSpPr>
            <p:cNvPr id="10" name="Oval 5">
              <a:extLst>
                <a:ext uri="{FF2B5EF4-FFF2-40B4-BE49-F238E27FC236}">
                  <a16:creationId xmlns:a16="http://schemas.microsoft.com/office/drawing/2014/main" id="{178FE8C8-15F6-47E1-074D-080545007FF7}"/>
                </a:ext>
              </a:extLst>
            </p:cNvPr>
            <p:cNvSpPr>
              <a:spLocks noChangeArrowheads="1"/>
            </p:cNvSpPr>
            <p:nvPr/>
          </p:nvSpPr>
          <p:spPr bwMode="gray">
            <a:xfrm>
              <a:off x="7988424" y="1627176"/>
              <a:ext cx="2428056" cy="51935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square" anchor="ctr">
              <a:spAutoFit/>
            </a:bodyPr>
            <a:lstStyle/>
            <a:p>
              <a:endParaRPr lang="es-MX" dirty="0"/>
            </a:p>
          </p:txBody>
        </p:sp>
        <p:sp>
          <p:nvSpPr>
            <p:cNvPr id="11" name="Oval 6">
              <a:extLst>
                <a:ext uri="{FF2B5EF4-FFF2-40B4-BE49-F238E27FC236}">
                  <a16:creationId xmlns:a16="http://schemas.microsoft.com/office/drawing/2014/main" id="{1AEA61CF-1630-9BC7-903A-6F315851089F}"/>
                </a:ext>
              </a:extLst>
            </p:cNvPr>
            <p:cNvSpPr>
              <a:spLocks noChangeArrowheads="1"/>
            </p:cNvSpPr>
            <p:nvPr/>
          </p:nvSpPr>
          <p:spPr bwMode="gray">
            <a:xfrm>
              <a:off x="7988424" y="1627176"/>
              <a:ext cx="2428056" cy="519351"/>
            </a:xfrm>
            <a:prstGeom prst="ellipse">
              <a:avLst/>
            </a:prstGeom>
            <a:gradFill rotWithShape="1">
              <a:gsLst>
                <a:gs pos="0">
                  <a:schemeClr val="hlink">
                    <a:alpha val="32001"/>
                  </a:schemeClr>
                </a:gs>
                <a:gs pos="100000">
                  <a:schemeClr val="hlink">
                    <a:gamma/>
                    <a:shade val="0"/>
                    <a:invGamma/>
                    <a:alpha val="89999"/>
                  </a:schemeClr>
                </a:gs>
              </a:gsLst>
              <a:lin ang="2700000" scaled="1"/>
            </a:gradFill>
            <a:ln w="38100" algn="ctr">
              <a:noFill/>
              <a:round/>
              <a:headEnd/>
              <a:tailEnd/>
            </a:ln>
            <a:effectLst/>
          </p:spPr>
          <p:txBody>
            <a:bodyPr wrap="square" anchor="ctr">
              <a:spAutoFit/>
            </a:bodyPr>
            <a:lstStyle/>
            <a:p>
              <a:endParaRPr lang="es-MX" dirty="0"/>
            </a:p>
          </p:txBody>
        </p:sp>
        <p:sp>
          <p:nvSpPr>
            <p:cNvPr id="12" name="Oval 7">
              <a:extLst>
                <a:ext uri="{FF2B5EF4-FFF2-40B4-BE49-F238E27FC236}">
                  <a16:creationId xmlns:a16="http://schemas.microsoft.com/office/drawing/2014/main" id="{E720D94F-B8BD-0D27-58A8-F3B6557E4EAA}"/>
                </a:ext>
              </a:extLst>
            </p:cNvPr>
            <p:cNvSpPr>
              <a:spLocks noChangeArrowheads="1"/>
            </p:cNvSpPr>
            <p:nvPr/>
          </p:nvSpPr>
          <p:spPr bwMode="gray">
            <a:xfrm>
              <a:off x="8129712" y="1631819"/>
              <a:ext cx="2110499"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wrap="square" anchor="ctr">
              <a:spAutoFit/>
            </a:bodyPr>
            <a:lstStyle/>
            <a:p>
              <a:endParaRPr lang="es-MX" dirty="0"/>
            </a:p>
          </p:txBody>
        </p:sp>
        <p:sp>
          <p:nvSpPr>
            <p:cNvPr id="13" name="Oval 8">
              <a:extLst>
                <a:ext uri="{FF2B5EF4-FFF2-40B4-BE49-F238E27FC236}">
                  <a16:creationId xmlns:a16="http://schemas.microsoft.com/office/drawing/2014/main" id="{E3C55917-17FC-A336-F95B-6A29B048FC92}"/>
                </a:ext>
              </a:extLst>
            </p:cNvPr>
            <p:cNvSpPr>
              <a:spLocks noChangeArrowheads="1"/>
            </p:cNvSpPr>
            <p:nvPr/>
          </p:nvSpPr>
          <p:spPr bwMode="gray">
            <a:xfrm>
              <a:off x="8161462" y="1642932"/>
              <a:ext cx="2110499" cy="519351"/>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wrap="square" anchor="ctr">
              <a:spAutoFit/>
            </a:bodyPr>
            <a:lstStyle/>
            <a:p>
              <a:endParaRPr lang="es-MX" dirty="0"/>
            </a:p>
          </p:txBody>
        </p:sp>
        <p:sp>
          <p:nvSpPr>
            <p:cNvPr id="14" name="Oval 9">
              <a:extLst>
                <a:ext uri="{FF2B5EF4-FFF2-40B4-BE49-F238E27FC236}">
                  <a16:creationId xmlns:a16="http://schemas.microsoft.com/office/drawing/2014/main" id="{01204EB6-BC33-275A-0E04-5F0B79CD3576}"/>
                </a:ext>
              </a:extLst>
            </p:cNvPr>
            <p:cNvSpPr>
              <a:spLocks noChangeArrowheads="1"/>
            </p:cNvSpPr>
            <p:nvPr/>
          </p:nvSpPr>
          <p:spPr bwMode="gray">
            <a:xfrm>
              <a:off x="8231312" y="1634897"/>
              <a:ext cx="1899984" cy="519351"/>
            </a:xfrm>
            <a:prstGeom prst="ellipse">
              <a:avLst/>
            </a:prstGeom>
            <a:solidFill>
              <a:srgbClr val="333333"/>
            </a:solidFill>
            <a:ln w="38100" algn="ctr">
              <a:noFill/>
              <a:round/>
              <a:headEnd/>
              <a:tailEnd/>
            </a:ln>
            <a:effectLst/>
          </p:spPr>
          <p:txBody>
            <a:bodyPr wrap="square" anchor="ctr">
              <a:spAutoFit/>
            </a:bodyPr>
            <a:lstStyle/>
            <a:p>
              <a:endParaRPr lang="es-MX" dirty="0"/>
            </a:p>
          </p:txBody>
        </p:sp>
        <p:sp>
          <p:nvSpPr>
            <p:cNvPr id="15" name="Oval 10">
              <a:extLst>
                <a:ext uri="{FF2B5EF4-FFF2-40B4-BE49-F238E27FC236}">
                  <a16:creationId xmlns:a16="http://schemas.microsoft.com/office/drawing/2014/main" id="{A1DF1C75-CF2C-97C8-A35B-3B2179CF3754}"/>
                </a:ext>
              </a:extLst>
            </p:cNvPr>
            <p:cNvSpPr>
              <a:spLocks noChangeArrowheads="1"/>
            </p:cNvSpPr>
            <p:nvPr/>
          </p:nvSpPr>
          <p:spPr bwMode="gray">
            <a:xfrm>
              <a:off x="1631505" y="1620826"/>
              <a:ext cx="2428055" cy="519351"/>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w="38100" algn="ctr">
              <a:noFill/>
              <a:round/>
              <a:headEnd/>
              <a:tailEnd/>
            </a:ln>
            <a:effectLst/>
          </p:spPr>
          <p:txBody>
            <a:bodyPr wrap="square" anchor="ctr">
              <a:spAutoFit/>
            </a:bodyPr>
            <a:lstStyle/>
            <a:p>
              <a:endParaRPr lang="es-MX" dirty="0"/>
            </a:p>
          </p:txBody>
        </p:sp>
        <p:sp>
          <p:nvSpPr>
            <p:cNvPr id="16" name="Oval 11">
              <a:extLst>
                <a:ext uri="{FF2B5EF4-FFF2-40B4-BE49-F238E27FC236}">
                  <a16:creationId xmlns:a16="http://schemas.microsoft.com/office/drawing/2014/main" id="{FDCC01D8-C5C8-44D5-8EF5-D6E5F596D8C2}"/>
                </a:ext>
              </a:extLst>
            </p:cNvPr>
            <p:cNvSpPr>
              <a:spLocks noChangeArrowheads="1"/>
            </p:cNvSpPr>
            <p:nvPr/>
          </p:nvSpPr>
          <p:spPr bwMode="gray">
            <a:xfrm>
              <a:off x="1631505" y="1620826"/>
              <a:ext cx="2428055" cy="519351"/>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w="38100" algn="ctr">
              <a:noFill/>
              <a:round/>
              <a:headEnd/>
              <a:tailEnd/>
            </a:ln>
            <a:effectLst/>
          </p:spPr>
          <p:txBody>
            <a:bodyPr wrap="square" anchor="ctr">
              <a:spAutoFit/>
            </a:bodyPr>
            <a:lstStyle/>
            <a:p>
              <a:endParaRPr lang="es-MX" dirty="0"/>
            </a:p>
          </p:txBody>
        </p:sp>
        <p:sp>
          <p:nvSpPr>
            <p:cNvPr id="17" name="Oval 12">
              <a:extLst>
                <a:ext uri="{FF2B5EF4-FFF2-40B4-BE49-F238E27FC236}">
                  <a16:creationId xmlns:a16="http://schemas.microsoft.com/office/drawing/2014/main" id="{BA11DC50-CB37-67D8-5C75-9052EAD5C817}"/>
                </a:ext>
              </a:extLst>
            </p:cNvPr>
            <p:cNvSpPr>
              <a:spLocks noChangeArrowheads="1"/>
            </p:cNvSpPr>
            <p:nvPr/>
          </p:nvSpPr>
          <p:spPr bwMode="gray">
            <a:xfrm>
              <a:off x="1772791" y="1625469"/>
              <a:ext cx="2110500" cy="519351"/>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w="38100" algn="ctr">
              <a:noFill/>
              <a:round/>
              <a:headEnd/>
              <a:tailEnd/>
            </a:ln>
            <a:effectLst/>
          </p:spPr>
          <p:txBody>
            <a:bodyPr wrap="square" anchor="ctr">
              <a:spAutoFit/>
            </a:bodyPr>
            <a:lstStyle/>
            <a:p>
              <a:endParaRPr lang="es-MX" dirty="0"/>
            </a:p>
          </p:txBody>
        </p:sp>
        <p:sp>
          <p:nvSpPr>
            <p:cNvPr id="18" name="Oval 13">
              <a:extLst>
                <a:ext uri="{FF2B5EF4-FFF2-40B4-BE49-F238E27FC236}">
                  <a16:creationId xmlns:a16="http://schemas.microsoft.com/office/drawing/2014/main" id="{E3376A04-B2AE-47AB-026A-793BDCDBDA87}"/>
                </a:ext>
              </a:extLst>
            </p:cNvPr>
            <p:cNvSpPr>
              <a:spLocks noChangeArrowheads="1"/>
            </p:cNvSpPr>
            <p:nvPr/>
          </p:nvSpPr>
          <p:spPr bwMode="gray">
            <a:xfrm>
              <a:off x="1774379" y="1628644"/>
              <a:ext cx="2110499" cy="519351"/>
            </a:xfrm>
            <a:prstGeom prst="ellipse">
              <a:avLst/>
            </a:prstGeom>
            <a:gradFill rotWithShape="1">
              <a:gsLst>
                <a:gs pos="0">
                  <a:schemeClr val="folHlink">
                    <a:gamma/>
                    <a:shade val="63529"/>
                    <a:invGamma/>
                  </a:schemeClr>
                </a:gs>
                <a:gs pos="100000">
                  <a:schemeClr val="folHlink">
                    <a:alpha val="0"/>
                  </a:schemeClr>
                </a:gs>
              </a:gsLst>
              <a:lin ang="2700000" scaled="1"/>
            </a:gradFill>
            <a:ln w="38100" algn="ctr">
              <a:noFill/>
              <a:round/>
              <a:headEnd/>
              <a:tailEnd/>
            </a:ln>
            <a:effectLst/>
          </p:spPr>
          <p:txBody>
            <a:bodyPr wrap="square" anchor="ctr">
              <a:spAutoFit/>
            </a:bodyPr>
            <a:lstStyle/>
            <a:p>
              <a:endParaRPr lang="es-MX" dirty="0"/>
            </a:p>
          </p:txBody>
        </p:sp>
        <p:sp>
          <p:nvSpPr>
            <p:cNvPr id="19" name="Oval 14">
              <a:extLst>
                <a:ext uri="{FF2B5EF4-FFF2-40B4-BE49-F238E27FC236}">
                  <a16:creationId xmlns:a16="http://schemas.microsoft.com/office/drawing/2014/main" id="{88A50255-AF19-4D49-FC56-9D6478649490}"/>
                </a:ext>
              </a:extLst>
            </p:cNvPr>
            <p:cNvSpPr>
              <a:spLocks noChangeArrowheads="1"/>
            </p:cNvSpPr>
            <p:nvPr/>
          </p:nvSpPr>
          <p:spPr bwMode="gray">
            <a:xfrm>
              <a:off x="1866454" y="1628547"/>
              <a:ext cx="1899984" cy="519351"/>
            </a:xfrm>
            <a:prstGeom prst="ellipse">
              <a:avLst/>
            </a:prstGeom>
            <a:solidFill>
              <a:srgbClr val="333333"/>
            </a:solidFill>
            <a:ln w="38100" algn="ctr">
              <a:noFill/>
              <a:round/>
              <a:headEnd/>
              <a:tailEnd/>
            </a:ln>
            <a:effectLst/>
          </p:spPr>
          <p:txBody>
            <a:bodyPr wrap="square" anchor="ctr">
              <a:spAutoFit/>
            </a:bodyPr>
            <a:lstStyle/>
            <a:p>
              <a:endParaRPr lang="es-MX" dirty="0"/>
            </a:p>
          </p:txBody>
        </p:sp>
        <p:grpSp>
          <p:nvGrpSpPr>
            <p:cNvPr id="20" name="Group 15">
              <a:extLst>
                <a:ext uri="{FF2B5EF4-FFF2-40B4-BE49-F238E27FC236}">
                  <a16:creationId xmlns:a16="http://schemas.microsoft.com/office/drawing/2014/main" id="{072041FA-BBBC-BC25-2329-644E64A15A8E}"/>
                </a:ext>
              </a:extLst>
            </p:cNvPr>
            <p:cNvGrpSpPr>
              <a:grpSpLocks/>
            </p:cNvGrpSpPr>
            <p:nvPr/>
          </p:nvGrpSpPr>
          <p:grpSpPr bwMode="auto">
            <a:xfrm>
              <a:off x="1893441" y="1042271"/>
              <a:ext cx="1839328" cy="1690502"/>
              <a:chOff x="4166" y="1706"/>
              <a:chExt cx="1252" cy="1252"/>
            </a:xfrm>
          </p:grpSpPr>
          <p:sp>
            <p:nvSpPr>
              <p:cNvPr id="40" name="Oval 16">
                <a:extLst>
                  <a:ext uri="{FF2B5EF4-FFF2-40B4-BE49-F238E27FC236}">
                    <a16:creationId xmlns:a16="http://schemas.microsoft.com/office/drawing/2014/main" id="{A8439D68-A004-74E2-7840-D83D58DE299D}"/>
                  </a:ext>
                </a:extLst>
              </p:cNvPr>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s-MX" dirty="0"/>
              </a:p>
            </p:txBody>
          </p:sp>
          <p:sp>
            <p:nvSpPr>
              <p:cNvPr id="41" name="Oval 17">
                <a:extLst>
                  <a:ext uri="{FF2B5EF4-FFF2-40B4-BE49-F238E27FC236}">
                    <a16:creationId xmlns:a16="http://schemas.microsoft.com/office/drawing/2014/main" id="{D3AA9CB6-5F46-E24C-BDAB-B39C557AF7FA}"/>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s-MX" dirty="0"/>
              </a:p>
            </p:txBody>
          </p:sp>
          <p:sp>
            <p:nvSpPr>
              <p:cNvPr id="42" name="Oval 18">
                <a:extLst>
                  <a:ext uri="{FF2B5EF4-FFF2-40B4-BE49-F238E27FC236}">
                    <a16:creationId xmlns:a16="http://schemas.microsoft.com/office/drawing/2014/main" id="{1141C5D0-E8B1-6DAA-CA52-CBC1EFEDE6EC}"/>
                  </a:ext>
                </a:extLst>
              </p:cNvPr>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s-MX" dirty="0"/>
              </a:p>
            </p:txBody>
          </p:sp>
          <p:sp>
            <p:nvSpPr>
              <p:cNvPr id="43" name="Oval 19">
                <a:extLst>
                  <a:ext uri="{FF2B5EF4-FFF2-40B4-BE49-F238E27FC236}">
                    <a16:creationId xmlns:a16="http://schemas.microsoft.com/office/drawing/2014/main" id="{EA0C8D3F-D942-BA65-45CC-FC12FBA48893}"/>
                  </a:ext>
                </a:extLst>
              </p:cNvPr>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s-MX" dirty="0"/>
              </a:p>
            </p:txBody>
          </p:sp>
        </p:grpSp>
        <p:sp>
          <p:nvSpPr>
            <p:cNvPr id="21" name="Oval 20">
              <a:extLst>
                <a:ext uri="{FF2B5EF4-FFF2-40B4-BE49-F238E27FC236}">
                  <a16:creationId xmlns:a16="http://schemas.microsoft.com/office/drawing/2014/main" id="{015FD4C1-9716-5502-86E2-227756BC52D5}"/>
                </a:ext>
              </a:extLst>
            </p:cNvPr>
            <p:cNvSpPr>
              <a:spLocks noChangeArrowheads="1"/>
            </p:cNvSpPr>
            <p:nvPr/>
          </p:nvSpPr>
          <p:spPr bwMode="gray">
            <a:xfrm>
              <a:off x="4748066" y="1627176"/>
              <a:ext cx="2428055" cy="519351"/>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w="38100" algn="ctr">
              <a:noFill/>
              <a:round/>
              <a:headEnd/>
              <a:tailEnd/>
            </a:ln>
            <a:effectLst/>
          </p:spPr>
          <p:txBody>
            <a:bodyPr wrap="square" anchor="ctr">
              <a:spAutoFit/>
            </a:bodyPr>
            <a:lstStyle/>
            <a:p>
              <a:endParaRPr lang="es-MX" dirty="0"/>
            </a:p>
          </p:txBody>
        </p:sp>
        <p:sp>
          <p:nvSpPr>
            <p:cNvPr id="22" name="Oval 21">
              <a:extLst>
                <a:ext uri="{FF2B5EF4-FFF2-40B4-BE49-F238E27FC236}">
                  <a16:creationId xmlns:a16="http://schemas.microsoft.com/office/drawing/2014/main" id="{278AEDA3-E392-E35F-6F10-4A844A3C646B}"/>
                </a:ext>
              </a:extLst>
            </p:cNvPr>
            <p:cNvSpPr>
              <a:spLocks noChangeArrowheads="1"/>
            </p:cNvSpPr>
            <p:nvPr/>
          </p:nvSpPr>
          <p:spPr bwMode="gray">
            <a:xfrm>
              <a:off x="4748066" y="1627176"/>
              <a:ext cx="2428055" cy="519351"/>
            </a:xfrm>
            <a:prstGeom prst="ellipse">
              <a:avLst/>
            </a:prstGeom>
            <a:gradFill rotWithShape="1">
              <a:gsLst>
                <a:gs pos="0">
                  <a:schemeClr val="accent1">
                    <a:alpha val="32001"/>
                  </a:schemeClr>
                </a:gs>
                <a:gs pos="100000">
                  <a:schemeClr val="accent1">
                    <a:gamma/>
                    <a:shade val="46275"/>
                    <a:invGamma/>
                  </a:schemeClr>
                </a:gs>
              </a:gsLst>
              <a:lin ang="2700000" scaled="1"/>
            </a:gradFill>
            <a:ln w="38100" algn="ctr">
              <a:noFill/>
              <a:round/>
              <a:headEnd/>
              <a:tailEnd/>
            </a:ln>
            <a:effectLst/>
          </p:spPr>
          <p:txBody>
            <a:bodyPr wrap="square" anchor="ctr">
              <a:spAutoFit/>
            </a:bodyPr>
            <a:lstStyle/>
            <a:p>
              <a:endParaRPr lang="es-MX" dirty="0"/>
            </a:p>
          </p:txBody>
        </p:sp>
        <p:sp>
          <p:nvSpPr>
            <p:cNvPr id="23" name="Oval 22">
              <a:extLst>
                <a:ext uri="{FF2B5EF4-FFF2-40B4-BE49-F238E27FC236}">
                  <a16:creationId xmlns:a16="http://schemas.microsoft.com/office/drawing/2014/main" id="{AF72E9E7-5C57-8D26-5554-6A9AFF3B6D2F}"/>
                </a:ext>
              </a:extLst>
            </p:cNvPr>
            <p:cNvSpPr>
              <a:spLocks noChangeArrowheads="1"/>
            </p:cNvSpPr>
            <p:nvPr/>
          </p:nvSpPr>
          <p:spPr bwMode="gray">
            <a:xfrm>
              <a:off x="4889352" y="1631819"/>
              <a:ext cx="2110500" cy="519351"/>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w="38100" algn="ctr">
              <a:noFill/>
              <a:round/>
              <a:headEnd/>
              <a:tailEnd/>
            </a:ln>
            <a:effectLst/>
          </p:spPr>
          <p:txBody>
            <a:bodyPr wrap="square" anchor="ctr">
              <a:spAutoFit/>
            </a:bodyPr>
            <a:lstStyle/>
            <a:p>
              <a:endParaRPr lang="es-MX" dirty="0"/>
            </a:p>
          </p:txBody>
        </p:sp>
        <p:sp>
          <p:nvSpPr>
            <p:cNvPr id="24" name="Oval 23">
              <a:extLst>
                <a:ext uri="{FF2B5EF4-FFF2-40B4-BE49-F238E27FC236}">
                  <a16:creationId xmlns:a16="http://schemas.microsoft.com/office/drawing/2014/main" id="{08C04377-B3FD-B3A8-FC5C-AB38911D6931}"/>
                </a:ext>
              </a:extLst>
            </p:cNvPr>
            <p:cNvSpPr>
              <a:spLocks noChangeArrowheads="1"/>
            </p:cNvSpPr>
            <p:nvPr/>
          </p:nvSpPr>
          <p:spPr bwMode="gray">
            <a:xfrm>
              <a:off x="4890940" y="1634994"/>
              <a:ext cx="2110499" cy="519351"/>
            </a:xfrm>
            <a:prstGeom prst="ellipse">
              <a:avLst/>
            </a:prstGeom>
            <a:gradFill rotWithShape="1">
              <a:gsLst>
                <a:gs pos="0">
                  <a:schemeClr val="accent1">
                    <a:gamma/>
                    <a:shade val="63529"/>
                    <a:invGamma/>
                  </a:schemeClr>
                </a:gs>
                <a:gs pos="100000">
                  <a:schemeClr val="accent1">
                    <a:alpha val="0"/>
                  </a:schemeClr>
                </a:gs>
              </a:gsLst>
              <a:lin ang="2700000" scaled="1"/>
            </a:gradFill>
            <a:ln w="38100" algn="ctr">
              <a:noFill/>
              <a:round/>
              <a:headEnd/>
              <a:tailEnd/>
            </a:ln>
            <a:effectLst/>
          </p:spPr>
          <p:txBody>
            <a:bodyPr wrap="square" anchor="ctr">
              <a:spAutoFit/>
            </a:bodyPr>
            <a:lstStyle/>
            <a:p>
              <a:endParaRPr lang="es-MX" dirty="0"/>
            </a:p>
          </p:txBody>
        </p:sp>
        <p:sp>
          <p:nvSpPr>
            <p:cNvPr id="25" name="Oval 24">
              <a:extLst>
                <a:ext uri="{FF2B5EF4-FFF2-40B4-BE49-F238E27FC236}">
                  <a16:creationId xmlns:a16="http://schemas.microsoft.com/office/drawing/2014/main" id="{0BC684AB-5221-98BA-2E1A-88038F4FE905}"/>
                </a:ext>
              </a:extLst>
            </p:cNvPr>
            <p:cNvSpPr>
              <a:spLocks noChangeArrowheads="1"/>
            </p:cNvSpPr>
            <p:nvPr/>
          </p:nvSpPr>
          <p:spPr bwMode="gray">
            <a:xfrm>
              <a:off x="4983015" y="1634897"/>
              <a:ext cx="1899984" cy="519351"/>
            </a:xfrm>
            <a:prstGeom prst="ellipse">
              <a:avLst/>
            </a:prstGeom>
            <a:solidFill>
              <a:srgbClr val="333333"/>
            </a:solidFill>
            <a:ln w="38100" algn="ctr">
              <a:noFill/>
              <a:round/>
              <a:headEnd/>
              <a:tailEnd/>
            </a:ln>
            <a:effectLst/>
          </p:spPr>
          <p:txBody>
            <a:bodyPr wrap="square" anchor="ctr">
              <a:spAutoFit/>
            </a:bodyPr>
            <a:lstStyle/>
            <a:p>
              <a:endParaRPr lang="es-MX" dirty="0"/>
            </a:p>
          </p:txBody>
        </p:sp>
        <p:grpSp>
          <p:nvGrpSpPr>
            <p:cNvPr id="26" name="Group 25">
              <a:extLst>
                <a:ext uri="{FF2B5EF4-FFF2-40B4-BE49-F238E27FC236}">
                  <a16:creationId xmlns:a16="http://schemas.microsoft.com/office/drawing/2014/main" id="{CA43EDF0-EB24-4A8D-6B59-899ACD7CEED8}"/>
                </a:ext>
              </a:extLst>
            </p:cNvPr>
            <p:cNvGrpSpPr>
              <a:grpSpLocks/>
            </p:cNvGrpSpPr>
            <p:nvPr/>
          </p:nvGrpSpPr>
          <p:grpSpPr bwMode="auto">
            <a:xfrm>
              <a:off x="5010002" y="1042271"/>
              <a:ext cx="1839328" cy="1690502"/>
              <a:chOff x="4166" y="1706"/>
              <a:chExt cx="1252" cy="1252"/>
            </a:xfrm>
          </p:grpSpPr>
          <p:sp>
            <p:nvSpPr>
              <p:cNvPr id="36" name="Oval 26">
                <a:extLst>
                  <a:ext uri="{FF2B5EF4-FFF2-40B4-BE49-F238E27FC236}">
                    <a16:creationId xmlns:a16="http://schemas.microsoft.com/office/drawing/2014/main" id="{045EF9C8-209C-1516-F1AD-58FBD8605DBB}"/>
                  </a:ext>
                </a:extLst>
              </p:cNvPr>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s-MX" dirty="0"/>
              </a:p>
            </p:txBody>
          </p:sp>
          <p:sp>
            <p:nvSpPr>
              <p:cNvPr id="37" name="Oval 27">
                <a:extLst>
                  <a:ext uri="{FF2B5EF4-FFF2-40B4-BE49-F238E27FC236}">
                    <a16:creationId xmlns:a16="http://schemas.microsoft.com/office/drawing/2014/main" id="{202668C6-C255-2736-8B52-31C1B6096997}"/>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s-MX" dirty="0"/>
              </a:p>
            </p:txBody>
          </p:sp>
          <p:sp>
            <p:nvSpPr>
              <p:cNvPr id="38" name="Oval 28">
                <a:extLst>
                  <a:ext uri="{FF2B5EF4-FFF2-40B4-BE49-F238E27FC236}">
                    <a16:creationId xmlns:a16="http://schemas.microsoft.com/office/drawing/2014/main" id="{D90BFE37-A66A-6995-B929-41F3E2D1EC0D}"/>
                  </a:ext>
                </a:extLst>
              </p:cNvPr>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s-MX" dirty="0"/>
              </a:p>
            </p:txBody>
          </p:sp>
          <p:sp>
            <p:nvSpPr>
              <p:cNvPr id="39" name="Oval 29">
                <a:extLst>
                  <a:ext uri="{FF2B5EF4-FFF2-40B4-BE49-F238E27FC236}">
                    <a16:creationId xmlns:a16="http://schemas.microsoft.com/office/drawing/2014/main" id="{558CF5B0-8C47-D5EF-2B6B-773283287254}"/>
                  </a:ext>
                </a:extLst>
              </p:cNvPr>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s-MX" dirty="0"/>
              </a:p>
            </p:txBody>
          </p:sp>
        </p:grpSp>
        <p:grpSp>
          <p:nvGrpSpPr>
            <p:cNvPr id="27" name="Group 30">
              <a:extLst>
                <a:ext uri="{FF2B5EF4-FFF2-40B4-BE49-F238E27FC236}">
                  <a16:creationId xmlns:a16="http://schemas.microsoft.com/office/drawing/2014/main" id="{578E53AD-8E84-BBE0-5574-B6270826131E}"/>
                </a:ext>
              </a:extLst>
            </p:cNvPr>
            <p:cNvGrpSpPr>
              <a:grpSpLocks/>
            </p:cNvGrpSpPr>
            <p:nvPr/>
          </p:nvGrpSpPr>
          <p:grpSpPr bwMode="auto">
            <a:xfrm>
              <a:off x="8261474" y="1042271"/>
              <a:ext cx="1839328" cy="1690502"/>
              <a:chOff x="4166" y="1706"/>
              <a:chExt cx="1252" cy="1252"/>
            </a:xfrm>
          </p:grpSpPr>
          <p:sp>
            <p:nvSpPr>
              <p:cNvPr id="32" name="Oval 31">
                <a:extLst>
                  <a:ext uri="{FF2B5EF4-FFF2-40B4-BE49-F238E27FC236}">
                    <a16:creationId xmlns:a16="http://schemas.microsoft.com/office/drawing/2014/main" id="{CF841720-3855-4148-1346-5CCC9A6A6DB9}"/>
                  </a:ext>
                </a:extLst>
              </p:cNvPr>
              <p:cNvSpPr>
                <a:spLocks noChangeArrowheads="1"/>
              </p:cNvSpPr>
              <p:nvPr/>
            </p:nvSpPr>
            <p:spPr bwMode="gray">
              <a:xfrm>
                <a:off x="4166" y="1706"/>
                <a:ext cx="1252" cy="1252"/>
              </a:xfrm>
              <a:prstGeom prst="ellipse">
                <a:avLst/>
              </a:prstGeom>
              <a:gradFill rotWithShape="1">
                <a:gsLst>
                  <a:gs pos="0">
                    <a:srgbClr val="D6E1E2">
                      <a:gamma/>
                      <a:shade val="46275"/>
                      <a:invGamma/>
                    </a:srgbClr>
                  </a:gs>
                  <a:gs pos="100000">
                    <a:srgbClr val="D6E1E2"/>
                  </a:gs>
                </a:gsLst>
                <a:lin ang="5400000" scaled="1"/>
              </a:gradFill>
              <a:ln w="9525" algn="ctr">
                <a:noFill/>
                <a:round/>
                <a:headEnd/>
                <a:tailEnd/>
              </a:ln>
              <a:effectLst/>
            </p:spPr>
            <p:txBody>
              <a:bodyPr vert="eaVert" wrap="none" anchor="ctr"/>
              <a:lstStyle/>
              <a:p>
                <a:endParaRPr lang="es-MX" dirty="0"/>
              </a:p>
            </p:txBody>
          </p:sp>
          <p:sp>
            <p:nvSpPr>
              <p:cNvPr id="33" name="Oval 32">
                <a:extLst>
                  <a:ext uri="{FF2B5EF4-FFF2-40B4-BE49-F238E27FC236}">
                    <a16:creationId xmlns:a16="http://schemas.microsoft.com/office/drawing/2014/main" id="{F315A79B-8D94-5DD6-C54F-8CA95A141BAD}"/>
                  </a:ext>
                </a:extLst>
              </p:cNvPr>
              <p:cNvSpPr>
                <a:spLocks noChangeArrowheads="1"/>
              </p:cNvSpPr>
              <p:nvPr/>
            </p:nvSpPr>
            <p:spPr bwMode="gray">
              <a:xfrm>
                <a:off x="4182" y="1713"/>
                <a:ext cx="1222" cy="1221"/>
              </a:xfrm>
              <a:prstGeom prst="ellipse">
                <a:avLst/>
              </a:prstGeom>
              <a:gradFill rotWithShape="1">
                <a:gsLst>
                  <a:gs pos="0">
                    <a:srgbClr val="D6E1E2">
                      <a:alpha val="0"/>
                    </a:srgbClr>
                  </a:gs>
                  <a:gs pos="100000">
                    <a:srgbClr val="D6E1E2">
                      <a:gamma/>
                      <a:tint val="34902"/>
                      <a:invGamma/>
                    </a:srgbClr>
                  </a:gs>
                </a:gsLst>
                <a:lin ang="5400000" scaled="1"/>
              </a:gradFill>
              <a:ln w="9525" algn="ctr">
                <a:noFill/>
                <a:round/>
                <a:headEnd/>
                <a:tailEnd/>
              </a:ln>
              <a:effectLst/>
            </p:spPr>
            <p:txBody>
              <a:bodyPr vert="eaVert" wrap="none" anchor="ctr"/>
              <a:lstStyle/>
              <a:p>
                <a:endParaRPr lang="es-MX" dirty="0"/>
              </a:p>
            </p:txBody>
          </p:sp>
          <p:sp>
            <p:nvSpPr>
              <p:cNvPr id="34" name="Oval 33">
                <a:extLst>
                  <a:ext uri="{FF2B5EF4-FFF2-40B4-BE49-F238E27FC236}">
                    <a16:creationId xmlns:a16="http://schemas.microsoft.com/office/drawing/2014/main" id="{73A7074C-69E1-6716-99D8-AC4470F03566}"/>
                  </a:ext>
                </a:extLst>
              </p:cNvPr>
              <p:cNvSpPr>
                <a:spLocks noChangeArrowheads="1"/>
              </p:cNvSpPr>
              <p:nvPr/>
            </p:nvSpPr>
            <p:spPr bwMode="gray">
              <a:xfrm>
                <a:off x="4195" y="1725"/>
                <a:ext cx="1162" cy="1141"/>
              </a:xfrm>
              <a:prstGeom prst="ellipse">
                <a:avLst/>
              </a:prstGeom>
              <a:gradFill rotWithShape="1">
                <a:gsLst>
                  <a:gs pos="0">
                    <a:srgbClr val="D6E1E2">
                      <a:gamma/>
                      <a:shade val="79216"/>
                      <a:invGamma/>
                    </a:srgbClr>
                  </a:gs>
                  <a:gs pos="100000">
                    <a:srgbClr val="D6E1E2">
                      <a:alpha val="48000"/>
                    </a:srgbClr>
                  </a:gs>
                </a:gsLst>
                <a:lin ang="5400000" scaled="1"/>
              </a:gradFill>
              <a:ln w="9525" algn="ctr">
                <a:noFill/>
                <a:round/>
                <a:headEnd/>
                <a:tailEnd/>
              </a:ln>
              <a:effectLst/>
            </p:spPr>
            <p:txBody>
              <a:bodyPr vert="eaVert" wrap="none" anchor="ctr"/>
              <a:lstStyle/>
              <a:p>
                <a:endParaRPr lang="es-MX" dirty="0"/>
              </a:p>
            </p:txBody>
          </p:sp>
          <p:sp>
            <p:nvSpPr>
              <p:cNvPr id="35" name="Oval 34">
                <a:extLst>
                  <a:ext uri="{FF2B5EF4-FFF2-40B4-BE49-F238E27FC236}">
                    <a16:creationId xmlns:a16="http://schemas.microsoft.com/office/drawing/2014/main" id="{D1EF5B11-B9D5-5764-4E06-4DF9A60B19A8}"/>
                  </a:ext>
                </a:extLst>
              </p:cNvPr>
              <p:cNvSpPr>
                <a:spLocks noChangeArrowheads="1"/>
              </p:cNvSpPr>
              <p:nvPr/>
            </p:nvSpPr>
            <p:spPr bwMode="gray">
              <a:xfrm>
                <a:off x="4263" y="1757"/>
                <a:ext cx="1033" cy="926"/>
              </a:xfrm>
              <a:prstGeom prst="ellipse">
                <a:avLst/>
              </a:prstGeom>
              <a:gradFill rotWithShape="1">
                <a:gsLst>
                  <a:gs pos="0">
                    <a:srgbClr val="D6E1E2">
                      <a:gamma/>
                      <a:tint val="0"/>
                      <a:invGamma/>
                    </a:srgbClr>
                  </a:gs>
                  <a:gs pos="100000">
                    <a:srgbClr val="D6E1E2">
                      <a:alpha val="38000"/>
                    </a:srgbClr>
                  </a:gs>
                </a:gsLst>
                <a:lin ang="5400000" scaled="1"/>
              </a:gradFill>
              <a:ln w="9525" algn="ctr">
                <a:noFill/>
                <a:round/>
                <a:headEnd/>
                <a:tailEnd/>
              </a:ln>
              <a:effectLst/>
            </p:spPr>
            <p:txBody>
              <a:bodyPr vert="eaVert" wrap="none" anchor="ctr"/>
              <a:lstStyle/>
              <a:p>
                <a:endParaRPr lang="es-MX" dirty="0"/>
              </a:p>
            </p:txBody>
          </p:sp>
        </p:grpSp>
        <p:sp>
          <p:nvSpPr>
            <p:cNvPr id="28" name="Text Box 38">
              <a:extLst>
                <a:ext uri="{FF2B5EF4-FFF2-40B4-BE49-F238E27FC236}">
                  <a16:creationId xmlns:a16="http://schemas.microsoft.com/office/drawing/2014/main" id="{B4D74508-641F-981D-F243-8DB46F79E9B5}"/>
                </a:ext>
              </a:extLst>
            </p:cNvPr>
            <p:cNvSpPr txBox="1">
              <a:spLocks noChangeArrowheads="1"/>
            </p:cNvSpPr>
            <p:nvPr/>
          </p:nvSpPr>
          <p:spPr bwMode="gray">
            <a:xfrm>
              <a:off x="1703512" y="1379691"/>
              <a:ext cx="2112020" cy="830997"/>
            </a:xfrm>
            <a:prstGeom prst="rect">
              <a:avLst/>
            </a:prstGeom>
            <a:noFill/>
            <a:ln w="9525" algn="ctr">
              <a:noFill/>
              <a:miter lim="800000"/>
              <a:headEnd/>
              <a:tailEnd/>
            </a:ln>
            <a:effectLst/>
          </p:spPr>
          <p:txBody>
            <a:bodyPr wrap="square">
              <a:spAutoFit/>
            </a:bodyPr>
            <a:lstStyle/>
            <a:p>
              <a:pPr algn="ctr" eaLnBrk="0" hangingPunct="0"/>
              <a:r>
                <a:rPr lang="en-US" sz="1600" b="1" dirty="0"/>
                <a:t>Fase I</a:t>
              </a:r>
            </a:p>
            <a:p>
              <a:pPr algn="ctr" eaLnBrk="0" hangingPunct="0"/>
              <a:r>
                <a:rPr lang="en-US" sz="1600" b="1" dirty="0"/>
                <a:t>Investigación y Pilotaje</a:t>
              </a:r>
            </a:p>
          </p:txBody>
        </p:sp>
        <p:sp>
          <p:nvSpPr>
            <p:cNvPr id="29" name="AutoShape 3">
              <a:extLst>
                <a:ext uri="{FF2B5EF4-FFF2-40B4-BE49-F238E27FC236}">
                  <a16:creationId xmlns:a16="http://schemas.microsoft.com/office/drawing/2014/main" id="{F15BFB30-DFEB-C341-6E2A-C36E1E922DA1}"/>
                </a:ext>
              </a:extLst>
            </p:cNvPr>
            <p:cNvSpPr>
              <a:spLocks noChangeArrowheads="1"/>
            </p:cNvSpPr>
            <p:nvPr/>
          </p:nvSpPr>
          <p:spPr bwMode="gray">
            <a:xfrm>
              <a:off x="7248129" y="1634495"/>
              <a:ext cx="567319" cy="595200"/>
            </a:xfrm>
            <a:prstGeom prst="chevron">
              <a:avLst>
                <a:gd name="adj" fmla="val 52514"/>
              </a:avLst>
            </a:prstGeom>
            <a:solidFill>
              <a:srgbClr val="FFFF00"/>
            </a:solidFill>
            <a:ln w="0" algn="ctr">
              <a:noFill/>
              <a:miter lim="800000"/>
              <a:headEnd/>
              <a:tailEnd/>
            </a:ln>
            <a:effectLst/>
          </p:spPr>
          <p:txBody>
            <a:bodyPr wrap="none" anchor="ctr"/>
            <a:lstStyle/>
            <a:p>
              <a:endParaRPr lang="es-MX" dirty="0"/>
            </a:p>
          </p:txBody>
        </p:sp>
        <p:sp>
          <p:nvSpPr>
            <p:cNvPr id="30" name="Text Box 38">
              <a:extLst>
                <a:ext uri="{FF2B5EF4-FFF2-40B4-BE49-F238E27FC236}">
                  <a16:creationId xmlns:a16="http://schemas.microsoft.com/office/drawing/2014/main" id="{6F1427C5-5DD7-1F38-94F0-52BBDA4A4A07}"/>
                </a:ext>
              </a:extLst>
            </p:cNvPr>
            <p:cNvSpPr txBox="1">
              <a:spLocks noChangeArrowheads="1"/>
            </p:cNvSpPr>
            <p:nvPr/>
          </p:nvSpPr>
          <p:spPr bwMode="gray">
            <a:xfrm>
              <a:off x="4983015" y="1414153"/>
              <a:ext cx="2002661" cy="830997"/>
            </a:xfrm>
            <a:prstGeom prst="rect">
              <a:avLst/>
            </a:prstGeom>
            <a:noFill/>
            <a:ln w="9525" algn="ctr">
              <a:noFill/>
              <a:miter lim="800000"/>
              <a:headEnd/>
              <a:tailEnd/>
            </a:ln>
            <a:effectLst/>
          </p:spPr>
          <p:txBody>
            <a:bodyPr wrap="square">
              <a:spAutoFit/>
            </a:bodyPr>
            <a:lstStyle/>
            <a:p>
              <a:pPr algn="ctr" eaLnBrk="0" hangingPunct="0"/>
              <a:r>
                <a:rPr lang="en-US" sz="1600" b="1" dirty="0"/>
                <a:t>Fase II</a:t>
              </a:r>
            </a:p>
            <a:p>
              <a:pPr algn="ctr" eaLnBrk="0" hangingPunct="0"/>
              <a:r>
                <a:rPr lang="en-US" sz="1600" b="1" dirty="0"/>
                <a:t>Producción Industrial de sales</a:t>
              </a:r>
            </a:p>
          </p:txBody>
        </p:sp>
        <p:sp>
          <p:nvSpPr>
            <p:cNvPr id="31" name="Text Box 38">
              <a:extLst>
                <a:ext uri="{FF2B5EF4-FFF2-40B4-BE49-F238E27FC236}">
                  <a16:creationId xmlns:a16="http://schemas.microsoft.com/office/drawing/2014/main" id="{39A8D047-669F-F994-E6E7-2F6B27E3AF92}"/>
                </a:ext>
              </a:extLst>
            </p:cNvPr>
            <p:cNvSpPr txBox="1">
              <a:spLocks noChangeArrowheads="1"/>
            </p:cNvSpPr>
            <p:nvPr/>
          </p:nvSpPr>
          <p:spPr bwMode="gray">
            <a:xfrm>
              <a:off x="8040216" y="1430666"/>
              <a:ext cx="2309716" cy="830997"/>
            </a:xfrm>
            <a:prstGeom prst="rect">
              <a:avLst/>
            </a:prstGeom>
            <a:noFill/>
            <a:ln w="9525" algn="ctr">
              <a:noFill/>
              <a:miter lim="800000"/>
              <a:headEnd/>
              <a:tailEnd/>
            </a:ln>
            <a:effectLst/>
          </p:spPr>
          <p:txBody>
            <a:bodyPr wrap="square">
              <a:spAutoFit/>
            </a:bodyPr>
            <a:lstStyle/>
            <a:p>
              <a:pPr algn="ctr" eaLnBrk="0" hangingPunct="0"/>
              <a:r>
                <a:rPr lang="en-US" sz="1600" b="1" dirty="0"/>
                <a:t>Fase III</a:t>
              </a:r>
            </a:p>
            <a:p>
              <a:pPr algn="ctr" eaLnBrk="0" hangingPunct="0"/>
              <a:r>
                <a:rPr lang="en-US" sz="1600" b="1" dirty="0"/>
                <a:t>Industrialización en materiales y baterías</a:t>
              </a:r>
            </a:p>
          </p:txBody>
        </p:sp>
      </p:grpSp>
    </p:spTree>
    <p:extLst>
      <p:ext uri="{BB962C8B-B14F-4D97-AF65-F5344CB8AC3E}">
        <p14:creationId xmlns:p14="http://schemas.microsoft.com/office/powerpoint/2010/main" val="1866425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D334A-6D06-22A0-AD97-722B283372D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D544A1E-DBB0-C922-8DF6-4F1CE7BE4B28}"/>
              </a:ext>
            </a:extLst>
          </p:cNvPr>
          <p:cNvSpPr>
            <a:spLocks noGrp="1"/>
          </p:cNvSpPr>
          <p:nvPr>
            <p:ph type="title"/>
          </p:nvPr>
        </p:nvSpPr>
        <p:spPr/>
        <p:txBody>
          <a:bodyPr/>
          <a:lstStyle/>
          <a:p>
            <a:r>
              <a:rPr lang="es-ES" b="1" dirty="0">
                <a:solidFill>
                  <a:schemeClr val="accent1">
                    <a:lumMod val="50000"/>
                  </a:schemeClr>
                </a:solidFill>
              </a:rPr>
              <a:t>Los contratos: compromisos y derechos </a:t>
            </a:r>
            <a:br>
              <a:rPr lang="es-ES" b="1" dirty="0">
                <a:solidFill>
                  <a:schemeClr val="accent1">
                    <a:lumMod val="50000"/>
                  </a:schemeClr>
                </a:solidFill>
              </a:rPr>
            </a:br>
            <a:r>
              <a:rPr lang="es-ES" b="1" u="sng" dirty="0">
                <a:solidFill>
                  <a:schemeClr val="accent1">
                    <a:lumMod val="50000"/>
                  </a:schemeClr>
                </a:solidFill>
              </a:rPr>
              <a:t>CONTEXTO</a:t>
            </a:r>
            <a:endParaRPr lang="es-BO" b="1" u="sng" dirty="0">
              <a:solidFill>
                <a:schemeClr val="accent1">
                  <a:lumMod val="50000"/>
                </a:schemeClr>
              </a:solidFill>
            </a:endParaRPr>
          </a:p>
        </p:txBody>
      </p:sp>
      <p:pic>
        <p:nvPicPr>
          <p:cNvPr id="4" name="Imagen 3">
            <a:extLst>
              <a:ext uri="{FF2B5EF4-FFF2-40B4-BE49-F238E27FC236}">
                <a16:creationId xmlns:a16="http://schemas.microsoft.com/office/drawing/2014/main" id="{D95B650C-917E-07A3-D08B-92919B4F27BC}"/>
              </a:ext>
            </a:extLst>
          </p:cNvPr>
          <p:cNvPicPr>
            <a:picLocks noChangeAspect="1"/>
          </p:cNvPicPr>
          <p:nvPr/>
        </p:nvPicPr>
        <p:blipFill>
          <a:blip r:embed="rId2"/>
          <a:stretch>
            <a:fillRect/>
          </a:stretch>
        </p:blipFill>
        <p:spPr>
          <a:xfrm>
            <a:off x="5666705" y="1811286"/>
            <a:ext cx="7128457" cy="2670563"/>
          </a:xfrm>
          <a:prstGeom prst="rect">
            <a:avLst/>
          </a:prstGeom>
        </p:spPr>
      </p:pic>
      <p:sp>
        <p:nvSpPr>
          <p:cNvPr id="5" name="Marcador de contenido 4">
            <a:extLst>
              <a:ext uri="{FF2B5EF4-FFF2-40B4-BE49-F238E27FC236}">
                <a16:creationId xmlns:a16="http://schemas.microsoft.com/office/drawing/2014/main" id="{878291B6-23F2-3CB7-1525-A8447395743F}"/>
              </a:ext>
            </a:extLst>
          </p:cNvPr>
          <p:cNvSpPr>
            <a:spLocks noGrp="1"/>
          </p:cNvSpPr>
          <p:nvPr>
            <p:ph idx="1"/>
          </p:nvPr>
        </p:nvSpPr>
        <p:spPr>
          <a:xfrm>
            <a:off x="838200" y="1825625"/>
            <a:ext cx="10515600" cy="550527"/>
          </a:xfrm>
        </p:spPr>
        <p:txBody>
          <a:bodyPr/>
          <a:lstStyle/>
          <a:p>
            <a:r>
              <a:rPr lang="es-BO" dirty="0">
                <a:solidFill>
                  <a:srgbClr val="FF0000"/>
                </a:solidFill>
              </a:rPr>
              <a:t>La promesa de la industrialización con soberanía</a:t>
            </a:r>
          </a:p>
        </p:txBody>
      </p:sp>
      <p:pic>
        <p:nvPicPr>
          <p:cNvPr id="45" name="Imagen 44">
            <a:extLst>
              <a:ext uri="{FF2B5EF4-FFF2-40B4-BE49-F238E27FC236}">
                <a16:creationId xmlns:a16="http://schemas.microsoft.com/office/drawing/2014/main" id="{B1A0E5B7-2297-F285-BAEB-698F31659E39}"/>
              </a:ext>
            </a:extLst>
          </p:cNvPr>
          <p:cNvPicPr>
            <a:picLocks noChangeAspect="1"/>
          </p:cNvPicPr>
          <p:nvPr/>
        </p:nvPicPr>
        <p:blipFill>
          <a:blip r:embed="rId3"/>
          <a:stretch>
            <a:fillRect/>
          </a:stretch>
        </p:blipFill>
        <p:spPr>
          <a:xfrm>
            <a:off x="141668" y="4489606"/>
            <a:ext cx="12192000" cy="2003269"/>
          </a:xfrm>
          <a:prstGeom prst="rect">
            <a:avLst/>
          </a:prstGeom>
        </p:spPr>
      </p:pic>
      <mc:AlternateContent xmlns:mc="http://schemas.openxmlformats.org/markup-compatibility/2006" xmlns:p14="http://schemas.microsoft.com/office/powerpoint/2010/main">
        <mc:Choice Requires="p14">
          <p:contentPart p14:bwMode="auto" r:id="rId4">
            <p14:nvContentPartPr>
              <p14:cNvPr id="47" name="Entrada de lápiz 46">
                <a:extLst>
                  <a:ext uri="{FF2B5EF4-FFF2-40B4-BE49-F238E27FC236}">
                    <a16:creationId xmlns:a16="http://schemas.microsoft.com/office/drawing/2014/main" id="{4AEE5E2A-E2FA-B77A-2F20-871242D2AA57}"/>
                  </a:ext>
                </a:extLst>
              </p14:cNvPr>
              <p14:cNvContentPartPr/>
              <p14:nvPr/>
            </p14:nvContentPartPr>
            <p14:xfrm>
              <a:off x="7694741" y="4777808"/>
              <a:ext cx="2880" cy="360"/>
            </p14:xfrm>
          </p:contentPart>
        </mc:Choice>
        <mc:Fallback xmlns="">
          <p:pic>
            <p:nvPicPr>
              <p:cNvPr id="47" name="Entrada de lápiz 46">
                <a:extLst>
                  <a:ext uri="{FF2B5EF4-FFF2-40B4-BE49-F238E27FC236}">
                    <a16:creationId xmlns:a16="http://schemas.microsoft.com/office/drawing/2014/main" id="{4AEE5E2A-E2FA-B77A-2F20-871242D2AA57}"/>
                  </a:ext>
                </a:extLst>
              </p:cNvPr>
              <p:cNvPicPr/>
              <p:nvPr/>
            </p:nvPicPr>
            <p:blipFill>
              <a:blip r:embed="rId5"/>
              <a:stretch>
                <a:fillRect/>
              </a:stretch>
            </p:blipFill>
            <p:spPr>
              <a:xfrm>
                <a:off x="7640741" y="4670168"/>
                <a:ext cx="110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8" name="Entrada de lápiz 47">
                <a:extLst>
                  <a:ext uri="{FF2B5EF4-FFF2-40B4-BE49-F238E27FC236}">
                    <a16:creationId xmlns:a16="http://schemas.microsoft.com/office/drawing/2014/main" id="{79E49B3F-BF11-F988-2D3B-E2E96EF31254}"/>
                  </a:ext>
                </a:extLst>
              </p14:cNvPr>
              <p14:cNvContentPartPr/>
              <p14:nvPr/>
            </p14:nvContentPartPr>
            <p14:xfrm>
              <a:off x="6580901" y="4629488"/>
              <a:ext cx="4755960" cy="116640"/>
            </p14:xfrm>
          </p:contentPart>
        </mc:Choice>
        <mc:Fallback xmlns="">
          <p:pic>
            <p:nvPicPr>
              <p:cNvPr id="48" name="Entrada de lápiz 47">
                <a:extLst>
                  <a:ext uri="{FF2B5EF4-FFF2-40B4-BE49-F238E27FC236}">
                    <a16:creationId xmlns:a16="http://schemas.microsoft.com/office/drawing/2014/main" id="{79E49B3F-BF11-F988-2D3B-E2E96EF31254}"/>
                  </a:ext>
                </a:extLst>
              </p:cNvPr>
              <p:cNvPicPr/>
              <p:nvPr/>
            </p:nvPicPr>
            <p:blipFill>
              <a:blip r:embed="rId7"/>
              <a:stretch>
                <a:fillRect/>
              </a:stretch>
            </p:blipFill>
            <p:spPr>
              <a:xfrm>
                <a:off x="6527261" y="4521488"/>
                <a:ext cx="486360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9" name="Entrada de lápiz 48">
                <a:extLst>
                  <a:ext uri="{FF2B5EF4-FFF2-40B4-BE49-F238E27FC236}">
                    <a16:creationId xmlns:a16="http://schemas.microsoft.com/office/drawing/2014/main" id="{9802CD35-46EF-F429-0F8A-AD1B9117772B}"/>
                  </a:ext>
                </a:extLst>
              </p14:cNvPr>
              <p14:cNvContentPartPr/>
              <p14:nvPr/>
            </p14:nvContentPartPr>
            <p14:xfrm>
              <a:off x="733781" y="4989848"/>
              <a:ext cx="4312080" cy="148320"/>
            </p14:xfrm>
          </p:contentPart>
        </mc:Choice>
        <mc:Fallback xmlns="">
          <p:pic>
            <p:nvPicPr>
              <p:cNvPr id="49" name="Entrada de lápiz 48">
                <a:extLst>
                  <a:ext uri="{FF2B5EF4-FFF2-40B4-BE49-F238E27FC236}">
                    <a16:creationId xmlns:a16="http://schemas.microsoft.com/office/drawing/2014/main" id="{9802CD35-46EF-F429-0F8A-AD1B9117772B}"/>
                  </a:ext>
                </a:extLst>
              </p:cNvPr>
              <p:cNvPicPr/>
              <p:nvPr/>
            </p:nvPicPr>
            <p:blipFill>
              <a:blip r:embed="rId9"/>
              <a:stretch>
                <a:fillRect/>
              </a:stretch>
            </p:blipFill>
            <p:spPr>
              <a:xfrm>
                <a:off x="680141" y="4881848"/>
                <a:ext cx="441972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0" name="Entrada de lápiz 49">
                <a:extLst>
                  <a:ext uri="{FF2B5EF4-FFF2-40B4-BE49-F238E27FC236}">
                    <a16:creationId xmlns:a16="http://schemas.microsoft.com/office/drawing/2014/main" id="{1318DF5E-80F3-4641-412B-E687C4B4D2E3}"/>
                  </a:ext>
                </a:extLst>
              </p14:cNvPr>
              <p14:cNvContentPartPr/>
              <p14:nvPr/>
            </p14:nvContentPartPr>
            <p14:xfrm>
              <a:off x="5048021" y="5067608"/>
              <a:ext cx="3542400" cy="194400"/>
            </p14:xfrm>
          </p:contentPart>
        </mc:Choice>
        <mc:Fallback xmlns="">
          <p:pic>
            <p:nvPicPr>
              <p:cNvPr id="50" name="Entrada de lápiz 49">
                <a:extLst>
                  <a:ext uri="{FF2B5EF4-FFF2-40B4-BE49-F238E27FC236}">
                    <a16:creationId xmlns:a16="http://schemas.microsoft.com/office/drawing/2014/main" id="{1318DF5E-80F3-4641-412B-E687C4B4D2E3}"/>
                  </a:ext>
                </a:extLst>
              </p:cNvPr>
              <p:cNvPicPr/>
              <p:nvPr/>
            </p:nvPicPr>
            <p:blipFill>
              <a:blip r:embed="rId11"/>
              <a:stretch>
                <a:fillRect/>
              </a:stretch>
            </p:blipFill>
            <p:spPr>
              <a:xfrm>
                <a:off x="4994381" y="4959608"/>
                <a:ext cx="365004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1" name="Entrada de lápiz 50">
                <a:extLst>
                  <a:ext uri="{FF2B5EF4-FFF2-40B4-BE49-F238E27FC236}">
                    <a16:creationId xmlns:a16="http://schemas.microsoft.com/office/drawing/2014/main" id="{6973468C-B904-480D-67D4-81214AFB00D9}"/>
                  </a:ext>
                </a:extLst>
              </p14:cNvPr>
              <p14:cNvContentPartPr/>
              <p14:nvPr/>
            </p14:nvContentPartPr>
            <p14:xfrm>
              <a:off x="5653541" y="5582048"/>
              <a:ext cx="6655320" cy="130320"/>
            </p14:xfrm>
          </p:contentPart>
        </mc:Choice>
        <mc:Fallback xmlns="">
          <p:pic>
            <p:nvPicPr>
              <p:cNvPr id="51" name="Entrada de lápiz 50">
                <a:extLst>
                  <a:ext uri="{FF2B5EF4-FFF2-40B4-BE49-F238E27FC236}">
                    <a16:creationId xmlns:a16="http://schemas.microsoft.com/office/drawing/2014/main" id="{6973468C-B904-480D-67D4-81214AFB00D9}"/>
                  </a:ext>
                </a:extLst>
              </p:cNvPr>
              <p:cNvPicPr/>
              <p:nvPr/>
            </p:nvPicPr>
            <p:blipFill>
              <a:blip r:embed="rId13"/>
              <a:stretch>
                <a:fillRect/>
              </a:stretch>
            </p:blipFill>
            <p:spPr>
              <a:xfrm>
                <a:off x="5599901" y="5474408"/>
                <a:ext cx="676296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3" name="Entrada de lápiz 52">
                <a:extLst>
                  <a:ext uri="{FF2B5EF4-FFF2-40B4-BE49-F238E27FC236}">
                    <a16:creationId xmlns:a16="http://schemas.microsoft.com/office/drawing/2014/main" id="{F57881F9-3E7C-65E2-BBA8-A22A21E2629E}"/>
                  </a:ext>
                </a:extLst>
              </p14:cNvPr>
              <p14:cNvContentPartPr/>
              <p14:nvPr/>
            </p14:nvContentPartPr>
            <p14:xfrm>
              <a:off x="328061" y="6052208"/>
              <a:ext cx="1225800" cy="45720"/>
            </p14:xfrm>
          </p:contentPart>
        </mc:Choice>
        <mc:Fallback xmlns="">
          <p:pic>
            <p:nvPicPr>
              <p:cNvPr id="53" name="Entrada de lápiz 52">
                <a:extLst>
                  <a:ext uri="{FF2B5EF4-FFF2-40B4-BE49-F238E27FC236}">
                    <a16:creationId xmlns:a16="http://schemas.microsoft.com/office/drawing/2014/main" id="{F57881F9-3E7C-65E2-BBA8-A22A21E2629E}"/>
                  </a:ext>
                </a:extLst>
              </p:cNvPr>
              <p:cNvPicPr/>
              <p:nvPr/>
            </p:nvPicPr>
            <p:blipFill>
              <a:blip r:embed="rId15"/>
              <a:stretch>
                <a:fillRect/>
              </a:stretch>
            </p:blipFill>
            <p:spPr>
              <a:xfrm>
                <a:off x="274061" y="5944568"/>
                <a:ext cx="133344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4" name="Entrada de lápiz 53">
                <a:extLst>
                  <a:ext uri="{FF2B5EF4-FFF2-40B4-BE49-F238E27FC236}">
                    <a16:creationId xmlns:a16="http://schemas.microsoft.com/office/drawing/2014/main" id="{91B9773C-7657-D1E3-16A6-84F56A9C8D1C}"/>
                  </a:ext>
                </a:extLst>
              </p14:cNvPr>
              <p14:cNvContentPartPr/>
              <p14:nvPr/>
            </p14:nvContentPartPr>
            <p14:xfrm>
              <a:off x="1557821" y="5962568"/>
              <a:ext cx="9687600" cy="135720"/>
            </p14:xfrm>
          </p:contentPart>
        </mc:Choice>
        <mc:Fallback xmlns="">
          <p:pic>
            <p:nvPicPr>
              <p:cNvPr id="54" name="Entrada de lápiz 53">
                <a:extLst>
                  <a:ext uri="{FF2B5EF4-FFF2-40B4-BE49-F238E27FC236}">
                    <a16:creationId xmlns:a16="http://schemas.microsoft.com/office/drawing/2014/main" id="{91B9773C-7657-D1E3-16A6-84F56A9C8D1C}"/>
                  </a:ext>
                </a:extLst>
              </p:cNvPr>
              <p:cNvPicPr/>
              <p:nvPr/>
            </p:nvPicPr>
            <p:blipFill>
              <a:blip r:embed="rId17"/>
              <a:stretch>
                <a:fillRect/>
              </a:stretch>
            </p:blipFill>
            <p:spPr>
              <a:xfrm>
                <a:off x="1504181" y="5854928"/>
                <a:ext cx="979524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5" name="Entrada de lápiz 54">
                <a:extLst>
                  <a:ext uri="{FF2B5EF4-FFF2-40B4-BE49-F238E27FC236}">
                    <a16:creationId xmlns:a16="http://schemas.microsoft.com/office/drawing/2014/main" id="{975D6901-F5F5-DC1E-1697-0318089EF911}"/>
                  </a:ext>
                </a:extLst>
              </p14:cNvPr>
              <p14:cNvContentPartPr/>
              <p14:nvPr/>
            </p14:nvContentPartPr>
            <p14:xfrm>
              <a:off x="302141" y="6282248"/>
              <a:ext cx="6095880" cy="183960"/>
            </p14:xfrm>
          </p:contentPart>
        </mc:Choice>
        <mc:Fallback xmlns="">
          <p:pic>
            <p:nvPicPr>
              <p:cNvPr id="55" name="Entrada de lápiz 54">
                <a:extLst>
                  <a:ext uri="{FF2B5EF4-FFF2-40B4-BE49-F238E27FC236}">
                    <a16:creationId xmlns:a16="http://schemas.microsoft.com/office/drawing/2014/main" id="{975D6901-F5F5-DC1E-1697-0318089EF911}"/>
                  </a:ext>
                </a:extLst>
              </p:cNvPr>
              <p:cNvPicPr/>
              <p:nvPr/>
            </p:nvPicPr>
            <p:blipFill>
              <a:blip r:embed="rId19"/>
              <a:stretch>
                <a:fillRect/>
              </a:stretch>
            </p:blipFill>
            <p:spPr>
              <a:xfrm>
                <a:off x="248141" y="6174248"/>
                <a:ext cx="6203520" cy="399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6" name="Entrada de lápiz 55">
                <a:extLst>
                  <a:ext uri="{FF2B5EF4-FFF2-40B4-BE49-F238E27FC236}">
                    <a16:creationId xmlns:a16="http://schemas.microsoft.com/office/drawing/2014/main" id="{B2A2AEE0-1F2C-55DC-EE02-F69D8A3D37F9}"/>
                  </a:ext>
                </a:extLst>
              </p14:cNvPr>
              <p14:cNvContentPartPr/>
              <p14:nvPr/>
            </p14:nvContentPartPr>
            <p14:xfrm>
              <a:off x="2646461" y="6213128"/>
              <a:ext cx="3695760" cy="78480"/>
            </p14:xfrm>
          </p:contentPart>
        </mc:Choice>
        <mc:Fallback xmlns="">
          <p:pic>
            <p:nvPicPr>
              <p:cNvPr id="56" name="Entrada de lápiz 55">
                <a:extLst>
                  <a:ext uri="{FF2B5EF4-FFF2-40B4-BE49-F238E27FC236}">
                    <a16:creationId xmlns:a16="http://schemas.microsoft.com/office/drawing/2014/main" id="{B2A2AEE0-1F2C-55DC-EE02-F69D8A3D37F9}"/>
                  </a:ext>
                </a:extLst>
              </p:cNvPr>
              <p:cNvPicPr/>
              <p:nvPr/>
            </p:nvPicPr>
            <p:blipFill>
              <a:blip r:embed="rId21"/>
              <a:stretch>
                <a:fillRect/>
              </a:stretch>
            </p:blipFill>
            <p:spPr>
              <a:xfrm>
                <a:off x="2592461" y="6105488"/>
                <a:ext cx="38034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7" name="Entrada de lápiz 56">
                <a:extLst>
                  <a:ext uri="{FF2B5EF4-FFF2-40B4-BE49-F238E27FC236}">
                    <a16:creationId xmlns:a16="http://schemas.microsoft.com/office/drawing/2014/main" id="{86A46E2F-03B1-0466-A13B-AFFE96FE2B68}"/>
                  </a:ext>
                </a:extLst>
              </p14:cNvPr>
              <p14:cNvContentPartPr/>
              <p14:nvPr/>
            </p14:nvContentPartPr>
            <p14:xfrm>
              <a:off x="804341" y="5157608"/>
              <a:ext cx="4627440" cy="123840"/>
            </p14:xfrm>
          </p:contentPart>
        </mc:Choice>
        <mc:Fallback xmlns="">
          <p:pic>
            <p:nvPicPr>
              <p:cNvPr id="57" name="Entrada de lápiz 56">
                <a:extLst>
                  <a:ext uri="{FF2B5EF4-FFF2-40B4-BE49-F238E27FC236}">
                    <a16:creationId xmlns:a16="http://schemas.microsoft.com/office/drawing/2014/main" id="{86A46E2F-03B1-0466-A13B-AFFE96FE2B68}"/>
                  </a:ext>
                </a:extLst>
              </p:cNvPr>
              <p:cNvPicPr/>
              <p:nvPr/>
            </p:nvPicPr>
            <p:blipFill>
              <a:blip r:embed="rId23"/>
              <a:stretch>
                <a:fillRect/>
              </a:stretch>
            </p:blipFill>
            <p:spPr>
              <a:xfrm>
                <a:off x="795701" y="5148968"/>
                <a:ext cx="4645080" cy="141480"/>
              </a:xfrm>
              <a:prstGeom prst="rect">
                <a:avLst/>
              </a:prstGeom>
            </p:spPr>
          </p:pic>
        </mc:Fallback>
      </mc:AlternateContent>
      <p:grpSp>
        <p:nvGrpSpPr>
          <p:cNvPr id="61" name="Grupo 60">
            <a:extLst>
              <a:ext uri="{FF2B5EF4-FFF2-40B4-BE49-F238E27FC236}">
                <a16:creationId xmlns:a16="http://schemas.microsoft.com/office/drawing/2014/main" id="{0DE1181C-76BE-439E-92CD-1FB91DFACBA8}"/>
              </a:ext>
            </a:extLst>
          </p:cNvPr>
          <p:cNvGrpSpPr/>
          <p:nvPr/>
        </p:nvGrpSpPr>
        <p:grpSpPr>
          <a:xfrm>
            <a:off x="5730941" y="6131048"/>
            <a:ext cx="1925640" cy="103320"/>
            <a:chOff x="5730941" y="6131048"/>
            <a:chExt cx="1925640" cy="103320"/>
          </a:xfrm>
        </p:grpSpPr>
        <mc:AlternateContent xmlns:mc="http://schemas.openxmlformats.org/markup-compatibility/2006" xmlns:p14="http://schemas.microsoft.com/office/powerpoint/2010/main">
          <mc:Choice Requires="p14">
            <p:contentPart p14:bwMode="auto" r:id="rId24">
              <p14:nvContentPartPr>
                <p14:cNvPr id="59" name="Entrada de lápiz 58">
                  <a:extLst>
                    <a:ext uri="{FF2B5EF4-FFF2-40B4-BE49-F238E27FC236}">
                      <a16:creationId xmlns:a16="http://schemas.microsoft.com/office/drawing/2014/main" id="{5968CFA8-75EF-0577-DB59-2D32AB418FF9}"/>
                    </a:ext>
                  </a:extLst>
                </p14:cNvPr>
                <p14:cNvContentPartPr/>
                <p14:nvPr/>
              </p14:nvContentPartPr>
              <p14:xfrm>
                <a:off x="5730941" y="6136448"/>
                <a:ext cx="570960" cy="7560"/>
              </p14:xfrm>
            </p:contentPart>
          </mc:Choice>
          <mc:Fallback xmlns="">
            <p:pic>
              <p:nvPicPr>
                <p:cNvPr id="59" name="Entrada de lápiz 58">
                  <a:extLst>
                    <a:ext uri="{FF2B5EF4-FFF2-40B4-BE49-F238E27FC236}">
                      <a16:creationId xmlns:a16="http://schemas.microsoft.com/office/drawing/2014/main" id="{5968CFA8-75EF-0577-DB59-2D32AB418FF9}"/>
                    </a:ext>
                  </a:extLst>
                </p:cNvPr>
                <p:cNvPicPr/>
                <p:nvPr/>
              </p:nvPicPr>
              <p:blipFill>
                <a:blip r:embed="rId25"/>
                <a:stretch>
                  <a:fillRect/>
                </a:stretch>
              </p:blipFill>
              <p:spPr>
                <a:xfrm>
                  <a:off x="5722301" y="6127808"/>
                  <a:ext cx="5886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0" name="Entrada de lápiz 59">
                  <a:extLst>
                    <a:ext uri="{FF2B5EF4-FFF2-40B4-BE49-F238E27FC236}">
                      <a16:creationId xmlns:a16="http://schemas.microsoft.com/office/drawing/2014/main" id="{EA0A581F-84F3-0E42-AFA5-A131F50AC084}"/>
                    </a:ext>
                  </a:extLst>
                </p14:cNvPr>
                <p14:cNvContentPartPr/>
                <p14:nvPr/>
              </p14:nvContentPartPr>
              <p14:xfrm>
                <a:off x="6310181" y="6131048"/>
                <a:ext cx="1346400" cy="103320"/>
              </p14:xfrm>
            </p:contentPart>
          </mc:Choice>
          <mc:Fallback xmlns="">
            <p:pic>
              <p:nvPicPr>
                <p:cNvPr id="60" name="Entrada de lápiz 59">
                  <a:extLst>
                    <a:ext uri="{FF2B5EF4-FFF2-40B4-BE49-F238E27FC236}">
                      <a16:creationId xmlns:a16="http://schemas.microsoft.com/office/drawing/2014/main" id="{EA0A581F-84F3-0E42-AFA5-A131F50AC084}"/>
                    </a:ext>
                  </a:extLst>
                </p:cNvPr>
                <p:cNvPicPr/>
                <p:nvPr/>
              </p:nvPicPr>
              <p:blipFill>
                <a:blip r:embed="rId27"/>
                <a:stretch>
                  <a:fillRect/>
                </a:stretch>
              </p:blipFill>
              <p:spPr>
                <a:xfrm>
                  <a:off x="6301541" y="6122048"/>
                  <a:ext cx="1364040" cy="120960"/>
                </a:xfrm>
                <a:prstGeom prst="rect">
                  <a:avLst/>
                </a:prstGeom>
              </p:spPr>
            </p:pic>
          </mc:Fallback>
        </mc:AlternateContent>
      </p:grpSp>
      <p:grpSp>
        <p:nvGrpSpPr>
          <p:cNvPr id="64" name="Grupo 63">
            <a:extLst>
              <a:ext uri="{FF2B5EF4-FFF2-40B4-BE49-F238E27FC236}">
                <a16:creationId xmlns:a16="http://schemas.microsoft.com/office/drawing/2014/main" id="{A9D629B1-E869-3551-2E53-31DCC5DD8778}"/>
              </a:ext>
            </a:extLst>
          </p:cNvPr>
          <p:cNvGrpSpPr/>
          <p:nvPr/>
        </p:nvGrpSpPr>
        <p:grpSpPr>
          <a:xfrm>
            <a:off x="7656221" y="6110528"/>
            <a:ext cx="2148120" cy="103680"/>
            <a:chOff x="7656221" y="6110528"/>
            <a:chExt cx="2148120" cy="103680"/>
          </a:xfrm>
        </p:grpSpPr>
        <mc:AlternateContent xmlns:mc="http://schemas.openxmlformats.org/markup-compatibility/2006" xmlns:p14="http://schemas.microsoft.com/office/powerpoint/2010/main">
          <mc:Choice Requires="p14">
            <p:contentPart p14:bwMode="auto" r:id="rId28">
              <p14:nvContentPartPr>
                <p14:cNvPr id="62" name="Entrada de lápiz 61">
                  <a:extLst>
                    <a:ext uri="{FF2B5EF4-FFF2-40B4-BE49-F238E27FC236}">
                      <a16:creationId xmlns:a16="http://schemas.microsoft.com/office/drawing/2014/main" id="{00A7C640-E066-1DC0-8857-1A5BC4D70306}"/>
                    </a:ext>
                  </a:extLst>
                </p14:cNvPr>
                <p14:cNvContentPartPr/>
                <p14:nvPr/>
              </p14:nvContentPartPr>
              <p14:xfrm>
                <a:off x="7656221" y="6110528"/>
                <a:ext cx="1816200" cy="103680"/>
              </p14:xfrm>
            </p:contentPart>
          </mc:Choice>
          <mc:Fallback xmlns="">
            <p:pic>
              <p:nvPicPr>
                <p:cNvPr id="62" name="Entrada de lápiz 61">
                  <a:extLst>
                    <a:ext uri="{FF2B5EF4-FFF2-40B4-BE49-F238E27FC236}">
                      <a16:creationId xmlns:a16="http://schemas.microsoft.com/office/drawing/2014/main" id="{00A7C640-E066-1DC0-8857-1A5BC4D70306}"/>
                    </a:ext>
                  </a:extLst>
                </p:cNvPr>
                <p:cNvPicPr/>
                <p:nvPr/>
              </p:nvPicPr>
              <p:blipFill>
                <a:blip r:embed="rId29"/>
                <a:stretch>
                  <a:fillRect/>
                </a:stretch>
              </p:blipFill>
              <p:spPr>
                <a:xfrm>
                  <a:off x="7647581" y="6101888"/>
                  <a:ext cx="183384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3" name="Entrada de lápiz 62">
                  <a:extLst>
                    <a:ext uri="{FF2B5EF4-FFF2-40B4-BE49-F238E27FC236}">
                      <a16:creationId xmlns:a16="http://schemas.microsoft.com/office/drawing/2014/main" id="{0A19D890-AF11-43CB-6E1A-9EFD2FBEC145}"/>
                    </a:ext>
                  </a:extLst>
                </p14:cNvPr>
                <p14:cNvContentPartPr/>
                <p14:nvPr/>
              </p14:nvContentPartPr>
              <p14:xfrm>
                <a:off x="9800381" y="6123848"/>
                <a:ext cx="3960" cy="360"/>
              </p14:xfrm>
            </p:contentPart>
          </mc:Choice>
          <mc:Fallback xmlns="">
            <p:pic>
              <p:nvPicPr>
                <p:cNvPr id="63" name="Entrada de lápiz 62">
                  <a:extLst>
                    <a:ext uri="{FF2B5EF4-FFF2-40B4-BE49-F238E27FC236}">
                      <a16:creationId xmlns:a16="http://schemas.microsoft.com/office/drawing/2014/main" id="{0A19D890-AF11-43CB-6E1A-9EFD2FBEC145}"/>
                    </a:ext>
                  </a:extLst>
                </p:cNvPr>
                <p:cNvPicPr/>
                <p:nvPr/>
              </p:nvPicPr>
              <p:blipFill>
                <a:blip r:embed="rId31"/>
                <a:stretch>
                  <a:fillRect/>
                </a:stretch>
              </p:blipFill>
              <p:spPr>
                <a:xfrm>
                  <a:off x="9791741" y="6114848"/>
                  <a:ext cx="21600" cy="18000"/>
                </a:xfrm>
                <a:prstGeom prst="rect">
                  <a:avLst/>
                </a:prstGeom>
              </p:spPr>
            </p:pic>
          </mc:Fallback>
        </mc:AlternateContent>
      </p:grpSp>
    </p:spTree>
    <p:extLst>
      <p:ext uri="{BB962C8B-B14F-4D97-AF65-F5344CB8AC3E}">
        <p14:creationId xmlns:p14="http://schemas.microsoft.com/office/powerpoint/2010/main" val="356726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D61C9-4C67-AC05-FD67-7BB37014231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D594AC2-552D-275F-5FB4-9ADACC42F89B}"/>
              </a:ext>
            </a:extLst>
          </p:cNvPr>
          <p:cNvSpPr>
            <a:spLocks noGrp="1"/>
          </p:cNvSpPr>
          <p:nvPr>
            <p:ph type="title"/>
          </p:nvPr>
        </p:nvSpPr>
        <p:spPr/>
        <p:txBody>
          <a:bodyPr/>
          <a:lstStyle/>
          <a:p>
            <a:r>
              <a:rPr lang="es-ES" b="1" dirty="0">
                <a:solidFill>
                  <a:schemeClr val="accent1">
                    <a:lumMod val="50000"/>
                  </a:schemeClr>
                </a:solidFill>
              </a:rPr>
              <a:t>Los contratos: compromisos y derechos </a:t>
            </a:r>
            <a:br>
              <a:rPr lang="es-ES" b="1" dirty="0">
                <a:solidFill>
                  <a:schemeClr val="accent1">
                    <a:lumMod val="50000"/>
                  </a:schemeClr>
                </a:solidFill>
              </a:rPr>
            </a:br>
            <a:r>
              <a:rPr lang="es-ES" b="1" u="sng" dirty="0">
                <a:solidFill>
                  <a:schemeClr val="accent1">
                    <a:lumMod val="50000"/>
                  </a:schemeClr>
                </a:solidFill>
              </a:rPr>
              <a:t>CONTEXTO</a:t>
            </a:r>
            <a:endParaRPr lang="es-BO" b="1" u="sng" dirty="0">
              <a:solidFill>
                <a:schemeClr val="accent1">
                  <a:lumMod val="50000"/>
                </a:schemeClr>
              </a:solidFill>
            </a:endParaRPr>
          </a:p>
        </p:txBody>
      </p:sp>
      <p:sp>
        <p:nvSpPr>
          <p:cNvPr id="5" name="Marcador de contenido 4">
            <a:extLst>
              <a:ext uri="{FF2B5EF4-FFF2-40B4-BE49-F238E27FC236}">
                <a16:creationId xmlns:a16="http://schemas.microsoft.com/office/drawing/2014/main" id="{2C0208A5-9812-C135-5E2B-D33FA2BD7F16}"/>
              </a:ext>
            </a:extLst>
          </p:cNvPr>
          <p:cNvSpPr>
            <a:spLocks noGrp="1"/>
          </p:cNvSpPr>
          <p:nvPr>
            <p:ph idx="1"/>
          </p:nvPr>
        </p:nvSpPr>
        <p:spPr>
          <a:xfrm>
            <a:off x="838200" y="1825625"/>
            <a:ext cx="10515600" cy="550527"/>
          </a:xfrm>
        </p:spPr>
        <p:txBody>
          <a:bodyPr/>
          <a:lstStyle/>
          <a:p>
            <a:r>
              <a:rPr lang="es-BO" dirty="0">
                <a:solidFill>
                  <a:srgbClr val="FF0000"/>
                </a:solidFill>
              </a:rPr>
              <a:t>La realidad: ¿el fracaso de la apuesta soberana?</a:t>
            </a:r>
          </a:p>
        </p:txBody>
      </p:sp>
      <p:pic>
        <p:nvPicPr>
          <p:cNvPr id="4" name="Imagen 3">
            <a:extLst>
              <a:ext uri="{FF2B5EF4-FFF2-40B4-BE49-F238E27FC236}">
                <a16:creationId xmlns:a16="http://schemas.microsoft.com/office/drawing/2014/main" id="{8F7C9D58-97DD-C347-4031-F9F66EBE98B3}"/>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52054" y="2698123"/>
            <a:ext cx="5666053" cy="3940935"/>
          </a:xfrm>
          <a:prstGeom prst="rect">
            <a:avLst/>
          </a:prstGeom>
        </p:spPr>
      </p:pic>
      <p:pic>
        <p:nvPicPr>
          <p:cNvPr id="47" name="Imagen 46">
            <a:extLst>
              <a:ext uri="{FF2B5EF4-FFF2-40B4-BE49-F238E27FC236}">
                <a16:creationId xmlns:a16="http://schemas.microsoft.com/office/drawing/2014/main" id="{B5856AE4-B02D-6BCC-FF0D-3302DD40CD75}"/>
              </a:ext>
            </a:extLst>
          </p:cNvPr>
          <p:cNvPicPr>
            <a:picLocks noChangeAspect="1"/>
          </p:cNvPicPr>
          <p:nvPr/>
        </p:nvPicPr>
        <p:blipFill>
          <a:blip r:embed="rId5"/>
          <a:stretch>
            <a:fillRect/>
          </a:stretch>
        </p:blipFill>
        <p:spPr>
          <a:xfrm>
            <a:off x="6096000" y="2441428"/>
            <a:ext cx="5924282" cy="3251750"/>
          </a:xfrm>
          <a:prstGeom prst="rect">
            <a:avLst/>
          </a:prstGeom>
        </p:spPr>
      </p:pic>
      <p:pic>
        <p:nvPicPr>
          <p:cNvPr id="45" name="Imagen 44">
            <a:extLst>
              <a:ext uri="{FF2B5EF4-FFF2-40B4-BE49-F238E27FC236}">
                <a16:creationId xmlns:a16="http://schemas.microsoft.com/office/drawing/2014/main" id="{2265D2AC-962C-D75E-06AA-AB723B866038}"/>
              </a:ext>
            </a:extLst>
          </p:cNvPr>
          <p:cNvPicPr>
            <a:picLocks noChangeAspect="1"/>
          </p:cNvPicPr>
          <p:nvPr/>
        </p:nvPicPr>
        <p:blipFill>
          <a:blip r:embed="rId6">
            <a:duotone>
              <a:prstClr val="black"/>
              <a:srgbClr val="D9C3A5">
                <a:tint val="50000"/>
                <a:satMod val="180000"/>
              </a:srgbClr>
            </a:duotone>
          </a:blip>
          <a:srcRect l="7014" t="-2282" r="6629" b="2282"/>
          <a:stretch/>
        </p:blipFill>
        <p:spPr>
          <a:xfrm>
            <a:off x="3915291" y="5250428"/>
            <a:ext cx="8482884" cy="1542321"/>
          </a:xfrm>
          <a:prstGeom prst="rect">
            <a:avLst/>
          </a:prstGeom>
        </p:spPr>
      </p:pic>
    </p:spTree>
    <p:extLst>
      <p:ext uri="{BB962C8B-B14F-4D97-AF65-F5344CB8AC3E}">
        <p14:creationId xmlns:p14="http://schemas.microsoft.com/office/powerpoint/2010/main" val="2720504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C9D07-77A7-2371-22C0-3E5B89458BB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9765962-DC15-814E-E344-61C8B6AA3D97}"/>
              </a:ext>
            </a:extLst>
          </p:cNvPr>
          <p:cNvSpPr>
            <a:spLocks noGrp="1"/>
          </p:cNvSpPr>
          <p:nvPr>
            <p:ph type="title"/>
          </p:nvPr>
        </p:nvSpPr>
        <p:spPr/>
        <p:txBody>
          <a:bodyPr/>
          <a:lstStyle/>
          <a:p>
            <a:r>
              <a:rPr lang="es-ES" b="1" dirty="0">
                <a:solidFill>
                  <a:schemeClr val="accent1">
                    <a:lumMod val="50000"/>
                  </a:schemeClr>
                </a:solidFill>
              </a:rPr>
              <a:t>Los contratos: compromisos y derechos </a:t>
            </a:r>
            <a:br>
              <a:rPr lang="es-ES" b="1" dirty="0">
                <a:solidFill>
                  <a:schemeClr val="accent1">
                    <a:lumMod val="50000"/>
                  </a:schemeClr>
                </a:solidFill>
              </a:rPr>
            </a:br>
            <a:r>
              <a:rPr lang="es-ES" b="1" u="sng" dirty="0">
                <a:solidFill>
                  <a:schemeClr val="accent1">
                    <a:lumMod val="50000"/>
                  </a:schemeClr>
                </a:solidFill>
              </a:rPr>
              <a:t>CONTEXTO</a:t>
            </a:r>
            <a:endParaRPr lang="es-BO" b="1" u="sng" dirty="0">
              <a:solidFill>
                <a:schemeClr val="accent1">
                  <a:lumMod val="50000"/>
                </a:schemeClr>
              </a:solidFill>
            </a:endParaRPr>
          </a:p>
        </p:txBody>
      </p:sp>
      <p:sp>
        <p:nvSpPr>
          <p:cNvPr id="5" name="Marcador de contenido 4">
            <a:extLst>
              <a:ext uri="{FF2B5EF4-FFF2-40B4-BE49-F238E27FC236}">
                <a16:creationId xmlns:a16="http://schemas.microsoft.com/office/drawing/2014/main" id="{6139AA59-B496-F3FC-98A3-4F0193C56E9A}"/>
              </a:ext>
            </a:extLst>
          </p:cNvPr>
          <p:cNvSpPr>
            <a:spLocks noGrp="1"/>
          </p:cNvSpPr>
          <p:nvPr>
            <p:ph idx="1"/>
          </p:nvPr>
        </p:nvSpPr>
        <p:spPr>
          <a:xfrm>
            <a:off x="838200" y="1825625"/>
            <a:ext cx="10515600" cy="550527"/>
          </a:xfrm>
        </p:spPr>
        <p:txBody>
          <a:bodyPr>
            <a:normAutofit fontScale="92500"/>
          </a:bodyPr>
          <a:lstStyle/>
          <a:p>
            <a:r>
              <a:rPr lang="es-BO" dirty="0">
                <a:solidFill>
                  <a:srgbClr val="FF0000"/>
                </a:solidFill>
              </a:rPr>
              <a:t>La realidad: ¿el fracaso de la primera asociación con empresa extranjera?</a:t>
            </a:r>
          </a:p>
        </p:txBody>
      </p:sp>
      <p:pic>
        <p:nvPicPr>
          <p:cNvPr id="6" name="Imagen 5">
            <a:extLst>
              <a:ext uri="{FF2B5EF4-FFF2-40B4-BE49-F238E27FC236}">
                <a16:creationId xmlns:a16="http://schemas.microsoft.com/office/drawing/2014/main" id="{9198ACCE-90F4-7449-3277-E307CF03B06A}"/>
              </a:ext>
            </a:extLst>
          </p:cNvPr>
          <p:cNvPicPr>
            <a:picLocks noChangeAspect="1"/>
          </p:cNvPicPr>
          <p:nvPr/>
        </p:nvPicPr>
        <p:blipFill>
          <a:blip r:embed="rId3"/>
          <a:stretch>
            <a:fillRect/>
          </a:stretch>
        </p:blipFill>
        <p:spPr>
          <a:xfrm>
            <a:off x="0" y="2238236"/>
            <a:ext cx="12192000" cy="2381528"/>
          </a:xfrm>
          <a:prstGeom prst="rect">
            <a:avLst/>
          </a:prstGeom>
        </p:spPr>
      </p:pic>
      <p:pic>
        <p:nvPicPr>
          <p:cNvPr id="8" name="Imagen 7">
            <a:extLst>
              <a:ext uri="{FF2B5EF4-FFF2-40B4-BE49-F238E27FC236}">
                <a16:creationId xmlns:a16="http://schemas.microsoft.com/office/drawing/2014/main" id="{ADFCC886-4AED-FEF2-8C9F-B1CD4366B55F}"/>
              </a:ext>
            </a:extLst>
          </p:cNvPr>
          <p:cNvPicPr>
            <a:picLocks noChangeAspect="1"/>
          </p:cNvPicPr>
          <p:nvPr/>
        </p:nvPicPr>
        <p:blipFill>
          <a:blip r:embed="rId4"/>
          <a:stretch>
            <a:fillRect/>
          </a:stretch>
        </p:blipFill>
        <p:spPr>
          <a:xfrm>
            <a:off x="2114188" y="3920794"/>
            <a:ext cx="4936995" cy="2687525"/>
          </a:xfrm>
          <a:prstGeom prst="rect">
            <a:avLst/>
          </a:prstGeom>
        </p:spPr>
      </p:pic>
      <p:pic>
        <p:nvPicPr>
          <p:cNvPr id="10" name="Imagen 9">
            <a:extLst>
              <a:ext uri="{FF2B5EF4-FFF2-40B4-BE49-F238E27FC236}">
                <a16:creationId xmlns:a16="http://schemas.microsoft.com/office/drawing/2014/main" id="{B811A656-89E9-2BE5-04E1-1828856CA4F6}"/>
              </a:ext>
            </a:extLst>
          </p:cNvPr>
          <p:cNvPicPr>
            <a:picLocks noChangeAspect="1"/>
          </p:cNvPicPr>
          <p:nvPr/>
        </p:nvPicPr>
        <p:blipFill>
          <a:blip r:embed="rId5"/>
          <a:stretch>
            <a:fillRect/>
          </a:stretch>
        </p:blipFill>
        <p:spPr>
          <a:xfrm>
            <a:off x="7555214" y="4089042"/>
            <a:ext cx="4636785" cy="2097344"/>
          </a:xfrm>
          <a:prstGeom prst="rect">
            <a:avLst/>
          </a:prstGeom>
        </p:spPr>
      </p:pic>
    </p:spTree>
    <p:extLst>
      <p:ext uri="{BB962C8B-B14F-4D97-AF65-F5344CB8AC3E}">
        <p14:creationId xmlns:p14="http://schemas.microsoft.com/office/powerpoint/2010/main" val="3405532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7ED14-B16B-124D-B730-5D97BE613A1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8E3495D-E0D6-F414-B047-9C9AA96948E8}"/>
              </a:ext>
            </a:extLst>
          </p:cNvPr>
          <p:cNvSpPr>
            <a:spLocks noGrp="1"/>
          </p:cNvSpPr>
          <p:nvPr>
            <p:ph type="title"/>
          </p:nvPr>
        </p:nvSpPr>
        <p:spPr/>
        <p:txBody>
          <a:bodyPr/>
          <a:lstStyle/>
          <a:p>
            <a:r>
              <a:rPr lang="es-ES" b="1" dirty="0">
                <a:solidFill>
                  <a:schemeClr val="accent1">
                    <a:lumMod val="50000"/>
                  </a:schemeClr>
                </a:solidFill>
              </a:rPr>
              <a:t>Los contratos: compromisos y derechos </a:t>
            </a:r>
            <a:br>
              <a:rPr lang="es-ES" b="1" dirty="0">
                <a:solidFill>
                  <a:schemeClr val="accent1">
                    <a:lumMod val="50000"/>
                  </a:schemeClr>
                </a:solidFill>
              </a:rPr>
            </a:br>
            <a:r>
              <a:rPr lang="es-ES" b="1" u="sng" dirty="0">
                <a:solidFill>
                  <a:schemeClr val="accent1">
                    <a:lumMod val="50000"/>
                  </a:schemeClr>
                </a:solidFill>
              </a:rPr>
              <a:t>CONTEXTO</a:t>
            </a:r>
            <a:endParaRPr lang="es-BO" b="1" u="sng" dirty="0">
              <a:solidFill>
                <a:schemeClr val="accent1">
                  <a:lumMod val="50000"/>
                </a:schemeClr>
              </a:solidFill>
            </a:endParaRPr>
          </a:p>
        </p:txBody>
      </p:sp>
      <p:sp>
        <p:nvSpPr>
          <p:cNvPr id="5" name="Marcador de contenido 4">
            <a:extLst>
              <a:ext uri="{FF2B5EF4-FFF2-40B4-BE49-F238E27FC236}">
                <a16:creationId xmlns:a16="http://schemas.microsoft.com/office/drawing/2014/main" id="{D162EB43-8645-2D12-4B2F-17262F993A7B}"/>
              </a:ext>
            </a:extLst>
          </p:cNvPr>
          <p:cNvSpPr>
            <a:spLocks noGrp="1"/>
          </p:cNvSpPr>
          <p:nvPr>
            <p:ph idx="1"/>
          </p:nvPr>
        </p:nvSpPr>
        <p:spPr>
          <a:xfrm>
            <a:off x="838200" y="1825625"/>
            <a:ext cx="10515600" cy="550527"/>
          </a:xfrm>
        </p:spPr>
        <p:txBody>
          <a:bodyPr>
            <a:normAutofit/>
          </a:bodyPr>
          <a:lstStyle/>
          <a:p>
            <a:r>
              <a:rPr lang="es-BO" dirty="0">
                <a:solidFill>
                  <a:srgbClr val="FF0000"/>
                </a:solidFill>
              </a:rPr>
              <a:t>La realidad: convocatorias EDL</a:t>
            </a:r>
          </a:p>
        </p:txBody>
      </p:sp>
      <p:pic>
        <p:nvPicPr>
          <p:cNvPr id="4" name="Imagen 3">
            <a:extLst>
              <a:ext uri="{FF2B5EF4-FFF2-40B4-BE49-F238E27FC236}">
                <a16:creationId xmlns:a16="http://schemas.microsoft.com/office/drawing/2014/main" id="{92CD66C7-7FCC-8FCC-BD7B-4B3F0C6F421B}"/>
              </a:ext>
            </a:extLst>
          </p:cNvPr>
          <p:cNvPicPr>
            <a:picLocks noChangeAspect="1"/>
          </p:cNvPicPr>
          <p:nvPr/>
        </p:nvPicPr>
        <p:blipFill>
          <a:blip r:embed="rId3"/>
          <a:stretch>
            <a:fillRect/>
          </a:stretch>
        </p:blipFill>
        <p:spPr>
          <a:xfrm>
            <a:off x="6400399" y="1429232"/>
            <a:ext cx="5791601" cy="2186218"/>
          </a:xfrm>
          <a:prstGeom prst="rect">
            <a:avLst/>
          </a:prstGeom>
        </p:spPr>
      </p:pic>
      <p:pic>
        <p:nvPicPr>
          <p:cNvPr id="9" name="Imagen 8">
            <a:extLst>
              <a:ext uri="{FF2B5EF4-FFF2-40B4-BE49-F238E27FC236}">
                <a16:creationId xmlns:a16="http://schemas.microsoft.com/office/drawing/2014/main" id="{D5B918C6-AFFF-150F-B87F-AF20F2D92E1E}"/>
              </a:ext>
            </a:extLst>
          </p:cNvPr>
          <p:cNvPicPr>
            <a:picLocks noChangeAspect="1"/>
          </p:cNvPicPr>
          <p:nvPr/>
        </p:nvPicPr>
        <p:blipFill>
          <a:blip r:embed="rId4"/>
          <a:stretch>
            <a:fillRect/>
          </a:stretch>
        </p:blipFill>
        <p:spPr>
          <a:xfrm>
            <a:off x="8802303" y="3694319"/>
            <a:ext cx="3516339" cy="3022013"/>
          </a:xfrm>
          <a:prstGeom prst="rect">
            <a:avLst/>
          </a:prstGeom>
        </p:spPr>
      </p:pic>
      <p:sp>
        <p:nvSpPr>
          <p:cNvPr id="11" name="CuadroTexto 10">
            <a:extLst>
              <a:ext uri="{FF2B5EF4-FFF2-40B4-BE49-F238E27FC236}">
                <a16:creationId xmlns:a16="http://schemas.microsoft.com/office/drawing/2014/main" id="{D076F296-4768-AA94-A660-A1587038F0FC}"/>
              </a:ext>
            </a:extLst>
          </p:cNvPr>
          <p:cNvSpPr txBox="1"/>
          <p:nvPr/>
        </p:nvSpPr>
        <p:spPr>
          <a:xfrm>
            <a:off x="838200" y="2511089"/>
            <a:ext cx="5257800" cy="3539430"/>
          </a:xfrm>
          <a:prstGeom prst="rect">
            <a:avLst/>
          </a:prstGeom>
          <a:noFill/>
        </p:spPr>
        <p:txBody>
          <a:bodyPr wrap="square" rtlCol="0">
            <a:spAutoFit/>
          </a:bodyPr>
          <a:lstStyle/>
          <a:p>
            <a:pPr marL="457200" indent="-457200">
              <a:buFont typeface="Arial" panose="020B0604020202020204" pitchFamily="34" charset="0"/>
              <a:buChar char="•"/>
            </a:pPr>
            <a:r>
              <a:rPr lang="es-BO" sz="3200" dirty="0"/>
              <a:t>En el discurso quedó las intenciones de plantas de industrialización de litio</a:t>
            </a:r>
          </a:p>
          <a:p>
            <a:pPr marL="457200" indent="-457200">
              <a:buFont typeface="Arial" panose="020B0604020202020204" pitchFamily="34" charset="0"/>
              <a:buChar char="•"/>
            </a:pPr>
            <a:r>
              <a:rPr lang="es-BO" sz="3200" dirty="0"/>
              <a:t>Solo avanzó convenios y negociaciones para la extracción como materia prima</a:t>
            </a:r>
          </a:p>
        </p:txBody>
      </p:sp>
    </p:spTree>
    <p:extLst>
      <p:ext uri="{BB962C8B-B14F-4D97-AF65-F5344CB8AC3E}">
        <p14:creationId xmlns:p14="http://schemas.microsoft.com/office/powerpoint/2010/main" val="871813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F3CBC-CC94-D024-1A11-3671243203D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08F10BD-DBB1-EE1C-BE47-2C18E46DC877}"/>
              </a:ext>
            </a:extLst>
          </p:cNvPr>
          <p:cNvSpPr>
            <a:spLocks noGrp="1"/>
          </p:cNvSpPr>
          <p:nvPr>
            <p:ph type="title"/>
          </p:nvPr>
        </p:nvSpPr>
        <p:spPr/>
        <p:txBody>
          <a:bodyPr/>
          <a:lstStyle/>
          <a:p>
            <a:r>
              <a:rPr lang="es-ES" b="1" dirty="0">
                <a:solidFill>
                  <a:schemeClr val="accent1">
                    <a:lumMod val="50000"/>
                  </a:schemeClr>
                </a:solidFill>
              </a:rPr>
              <a:t>Los contratos: compromisos y derechos </a:t>
            </a:r>
            <a:br>
              <a:rPr lang="es-ES" b="1" dirty="0">
                <a:solidFill>
                  <a:schemeClr val="accent1">
                    <a:lumMod val="50000"/>
                  </a:schemeClr>
                </a:solidFill>
              </a:rPr>
            </a:br>
            <a:r>
              <a:rPr lang="es-ES" b="1" u="sng" dirty="0">
                <a:solidFill>
                  <a:schemeClr val="accent1">
                    <a:lumMod val="50000"/>
                  </a:schemeClr>
                </a:solidFill>
              </a:rPr>
              <a:t>EL CONTRATO URANIUM ONE</a:t>
            </a:r>
            <a:endParaRPr lang="es-BO" b="1" u="sng" dirty="0">
              <a:solidFill>
                <a:schemeClr val="accent1">
                  <a:lumMod val="50000"/>
                </a:schemeClr>
              </a:solidFill>
            </a:endParaRPr>
          </a:p>
        </p:txBody>
      </p:sp>
      <p:sp>
        <p:nvSpPr>
          <p:cNvPr id="5" name="Marcador de contenido 4">
            <a:extLst>
              <a:ext uri="{FF2B5EF4-FFF2-40B4-BE49-F238E27FC236}">
                <a16:creationId xmlns:a16="http://schemas.microsoft.com/office/drawing/2014/main" id="{A1CCB107-4413-B1D0-A512-3C084784660E}"/>
              </a:ext>
            </a:extLst>
          </p:cNvPr>
          <p:cNvSpPr>
            <a:spLocks noGrp="1"/>
          </p:cNvSpPr>
          <p:nvPr>
            <p:ph idx="1"/>
          </p:nvPr>
        </p:nvSpPr>
        <p:spPr>
          <a:xfrm>
            <a:off x="457200" y="1690689"/>
            <a:ext cx="11320530" cy="1460500"/>
          </a:xfrm>
        </p:spPr>
        <p:txBody>
          <a:bodyPr>
            <a:normAutofit/>
          </a:bodyPr>
          <a:lstStyle/>
          <a:p>
            <a:pPr marL="0" indent="0">
              <a:buNone/>
            </a:pPr>
            <a:r>
              <a:rPr lang="es-BO" sz="2800" dirty="0">
                <a:solidFill>
                  <a:srgbClr val="FF0000"/>
                </a:solidFill>
              </a:rPr>
              <a:t>¿Cómo no incumplir la ley?</a:t>
            </a:r>
          </a:p>
          <a:p>
            <a:r>
              <a:rPr lang="es-BO" b="1" dirty="0"/>
              <a:t> Forzando interpretaciones!! (informe dirección asuntos jurídicos del MHE)</a:t>
            </a:r>
          </a:p>
        </p:txBody>
      </p:sp>
      <p:pic>
        <p:nvPicPr>
          <p:cNvPr id="4" name="Imagen 3">
            <a:extLst>
              <a:ext uri="{FF2B5EF4-FFF2-40B4-BE49-F238E27FC236}">
                <a16:creationId xmlns:a16="http://schemas.microsoft.com/office/drawing/2014/main" id="{ACF3D6D5-43BB-1499-4109-72D5ED58302D}"/>
              </a:ext>
            </a:extLst>
          </p:cNvPr>
          <p:cNvPicPr>
            <a:picLocks noChangeAspect="1"/>
          </p:cNvPicPr>
          <p:nvPr/>
        </p:nvPicPr>
        <p:blipFill>
          <a:blip r:embed="rId3"/>
          <a:stretch>
            <a:fillRect/>
          </a:stretch>
        </p:blipFill>
        <p:spPr>
          <a:xfrm>
            <a:off x="109473" y="3048658"/>
            <a:ext cx="12192000" cy="2598728"/>
          </a:xfrm>
          <a:prstGeom prst="rect">
            <a:avLst/>
          </a:prstGeom>
        </p:spPr>
      </p:pic>
      <p:sp>
        <p:nvSpPr>
          <p:cNvPr id="6" name="CuadroTexto 5">
            <a:extLst>
              <a:ext uri="{FF2B5EF4-FFF2-40B4-BE49-F238E27FC236}">
                <a16:creationId xmlns:a16="http://schemas.microsoft.com/office/drawing/2014/main" id="{C26E838D-37F0-72BC-7D36-B643B431DAAA}"/>
              </a:ext>
            </a:extLst>
          </p:cNvPr>
          <p:cNvSpPr txBox="1"/>
          <p:nvPr/>
        </p:nvSpPr>
        <p:spPr>
          <a:xfrm>
            <a:off x="753414" y="5647386"/>
            <a:ext cx="10600386" cy="1077218"/>
          </a:xfrm>
          <a:prstGeom prst="rect">
            <a:avLst/>
          </a:prstGeom>
          <a:solidFill>
            <a:schemeClr val="accent2"/>
          </a:solidFill>
        </p:spPr>
        <p:txBody>
          <a:bodyPr wrap="square" rtlCol="0">
            <a:spAutoFit/>
          </a:bodyPr>
          <a:lstStyle/>
          <a:p>
            <a:pPr algn="ctr"/>
            <a:r>
              <a:rPr lang="es-ES" sz="3200" dirty="0">
                <a:solidFill>
                  <a:schemeClr val="bg1"/>
                </a:solidFill>
              </a:rPr>
              <a:t>¡¡¡¿¿¿Sacar materia prima es </a:t>
            </a:r>
            <a:r>
              <a:rPr lang="es-ES" sz="3200" dirty="0" err="1">
                <a:solidFill>
                  <a:schemeClr val="bg1"/>
                </a:solidFill>
              </a:rPr>
              <a:t>semi-industrialización</a:t>
            </a:r>
            <a:r>
              <a:rPr lang="es-ES" sz="3200" dirty="0">
                <a:solidFill>
                  <a:schemeClr val="bg1"/>
                </a:solidFill>
              </a:rPr>
              <a:t> o industrialización???!!</a:t>
            </a:r>
            <a:endParaRPr lang="es-BO" sz="3200" dirty="0">
              <a:solidFill>
                <a:schemeClr val="bg1"/>
              </a:solidFill>
            </a:endParaRPr>
          </a:p>
        </p:txBody>
      </p:sp>
    </p:spTree>
    <p:extLst>
      <p:ext uri="{BB962C8B-B14F-4D97-AF65-F5344CB8AC3E}">
        <p14:creationId xmlns:p14="http://schemas.microsoft.com/office/powerpoint/2010/main" val="1895847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2CD56-FA98-E5E9-C29E-CDA0E7D00A7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D49C6A2-C252-78B4-CF9F-D14F2AC930FD}"/>
              </a:ext>
            </a:extLst>
          </p:cNvPr>
          <p:cNvSpPr>
            <a:spLocks noGrp="1"/>
          </p:cNvSpPr>
          <p:nvPr>
            <p:ph type="title"/>
          </p:nvPr>
        </p:nvSpPr>
        <p:spPr/>
        <p:txBody>
          <a:bodyPr/>
          <a:lstStyle/>
          <a:p>
            <a:r>
              <a:rPr lang="es-ES" b="1" dirty="0">
                <a:solidFill>
                  <a:schemeClr val="accent1">
                    <a:lumMod val="50000"/>
                  </a:schemeClr>
                </a:solidFill>
              </a:rPr>
              <a:t>Los contratos: compromisos y derechos </a:t>
            </a:r>
            <a:br>
              <a:rPr lang="es-ES" b="1" dirty="0">
                <a:solidFill>
                  <a:schemeClr val="accent1">
                    <a:lumMod val="50000"/>
                  </a:schemeClr>
                </a:solidFill>
              </a:rPr>
            </a:br>
            <a:r>
              <a:rPr lang="es-ES" b="1" u="sng" dirty="0">
                <a:solidFill>
                  <a:schemeClr val="accent1">
                    <a:lumMod val="50000"/>
                  </a:schemeClr>
                </a:solidFill>
              </a:rPr>
              <a:t>EL CONTRATO URANIUM ONE</a:t>
            </a:r>
            <a:endParaRPr lang="es-BO" b="1" u="sng" dirty="0">
              <a:solidFill>
                <a:schemeClr val="accent1">
                  <a:lumMod val="50000"/>
                </a:schemeClr>
              </a:solidFill>
            </a:endParaRPr>
          </a:p>
        </p:txBody>
      </p:sp>
      <p:sp>
        <p:nvSpPr>
          <p:cNvPr id="5" name="Marcador de contenido 4">
            <a:extLst>
              <a:ext uri="{FF2B5EF4-FFF2-40B4-BE49-F238E27FC236}">
                <a16:creationId xmlns:a16="http://schemas.microsoft.com/office/drawing/2014/main" id="{24DB7AB5-859F-FBBA-C481-2BF5D2E9FA5F}"/>
              </a:ext>
            </a:extLst>
          </p:cNvPr>
          <p:cNvSpPr>
            <a:spLocks noGrp="1"/>
          </p:cNvSpPr>
          <p:nvPr>
            <p:ph idx="1"/>
          </p:nvPr>
        </p:nvSpPr>
        <p:spPr>
          <a:xfrm>
            <a:off x="457200" y="1690689"/>
            <a:ext cx="11320530" cy="1460500"/>
          </a:xfrm>
        </p:spPr>
        <p:txBody>
          <a:bodyPr>
            <a:normAutofit/>
          </a:bodyPr>
          <a:lstStyle/>
          <a:p>
            <a:pPr marL="0" indent="0">
              <a:buNone/>
            </a:pPr>
            <a:r>
              <a:rPr lang="es-BO" sz="2800" dirty="0">
                <a:solidFill>
                  <a:srgbClr val="FF0000"/>
                </a:solidFill>
              </a:rPr>
              <a:t>¿Cómo no incumplir la ley?</a:t>
            </a:r>
          </a:p>
          <a:p>
            <a:r>
              <a:rPr lang="es-BO" b="1" dirty="0"/>
              <a:t> Forzando interpretaciones!! (informe dirección exploración y explotación recursos </a:t>
            </a:r>
            <a:r>
              <a:rPr lang="es-BO" b="1" dirty="0" err="1"/>
              <a:t>energeticosdel</a:t>
            </a:r>
            <a:r>
              <a:rPr lang="es-BO" b="1" dirty="0"/>
              <a:t> MHE)</a:t>
            </a:r>
          </a:p>
        </p:txBody>
      </p:sp>
      <p:sp>
        <p:nvSpPr>
          <p:cNvPr id="6" name="CuadroTexto 5">
            <a:extLst>
              <a:ext uri="{FF2B5EF4-FFF2-40B4-BE49-F238E27FC236}">
                <a16:creationId xmlns:a16="http://schemas.microsoft.com/office/drawing/2014/main" id="{6E22E418-43A7-F96B-E067-9F2CCE7B82BA}"/>
              </a:ext>
            </a:extLst>
          </p:cNvPr>
          <p:cNvSpPr txBox="1"/>
          <p:nvPr/>
        </p:nvSpPr>
        <p:spPr>
          <a:xfrm>
            <a:off x="753414" y="5776172"/>
            <a:ext cx="10600386" cy="1077218"/>
          </a:xfrm>
          <a:prstGeom prst="rect">
            <a:avLst/>
          </a:prstGeom>
          <a:solidFill>
            <a:schemeClr val="accent2"/>
          </a:solidFill>
        </p:spPr>
        <p:txBody>
          <a:bodyPr wrap="square" rtlCol="0">
            <a:spAutoFit/>
          </a:bodyPr>
          <a:lstStyle/>
          <a:p>
            <a:pPr algn="ctr"/>
            <a:r>
              <a:rPr lang="es-ES" sz="3200" dirty="0">
                <a:solidFill>
                  <a:schemeClr val="bg1"/>
                </a:solidFill>
              </a:rPr>
              <a:t>¡¡¡¿¿¿Sacar materia prima es </a:t>
            </a:r>
            <a:r>
              <a:rPr lang="es-ES" sz="3200" dirty="0" err="1">
                <a:solidFill>
                  <a:schemeClr val="bg1"/>
                </a:solidFill>
              </a:rPr>
              <a:t>semi-industrialización</a:t>
            </a:r>
            <a:r>
              <a:rPr lang="es-ES" sz="3200" dirty="0">
                <a:solidFill>
                  <a:schemeClr val="bg1"/>
                </a:solidFill>
              </a:rPr>
              <a:t> o industrialización???!!</a:t>
            </a:r>
            <a:endParaRPr lang="es-BO" sz="3200" dirty="0">
              <a:solidFill>
                <a:schemeClr val="bg1"/>
              </a:solidFill>
            </a:endParaRPr>
          </a:p>
        </p:txBody>
      </p:sp>
      <p:pic>
        <p:nvPicPr>
          <p:cNvPr id="7" name="Imagen 6">
            <a:extLst>
              <a:ext uri="{FF2B5EF4-FFF2-40B4-BE49-F238E27FC236}">
                <a16:creationId xmlns:a16="http://schemas.microsoft.com/office/drawing/2014/main" id="{A0247E7D-DCF6-0AF9-39A3-3D40D89C163C}"/>
              </a:ext>
            </a:extLst>
          </p:cNvPr>
          <p:cNvPicPr>
            <a:picLocks noChangeAspect="1"/>
          </p:cNvPicPr>
          <p:nvPr/>
        </p:nvPicPr>
        <p:blipFill>
          <a:blip r:embed="rId3"/>
          <a:srcRect b="10633"/>
          <a:stretch/>
        </p:blipFill>
        <p:spPr>
          <a:xfrm>
            <a:off x="5385516" y="2719747"/>
            <a:ext cx="6806484" cy="2979917"/>
          </a:xfrm>
          <a:prstGeom prst="rect">
            <a:avLst/>
          </a:prstGeom>
        </p:spPr>
      </p:pic>
      <mc:AlternateContent xmlns:mc="http://schemas.openxmlformats.org/markup-compatibility/2006">
        <mc:Choice xmlns:p14="http://schemas.microsoft.com/office/powerpoint/2010/main" Requires="p14">
          <p:contentPart p14:bwMode="auto" r:id="rId4">
            <p14:nvContentPartPr>
              <p14:cNvPr id="8" name="Entrada de lápiz 7">
                <a:extLst>
                  <a:ext uri="{FF2B5EF4-FFF2-40B4-BE49-F238E27FC236}">
                    <a16:creationId xmlns:a16="http://schemas.microsoft.com/office/drawing/2014/main" id="{78EFCA91-0107-660C-A75D-08923B471211}"/>
                  </a:ext>
                </a:extLst>
              </p14:cNvPr>
              <p14:cNvContentPartPr/>
              <p14:nvPr/>
            </p14:nvContentPartPr>
            <p14:xfrm>
              <a:off x="5576141" y="5086445"/>
              <a:ext cx="4095720" cy="85320"/>
            </p14:xfrm>
          </p:contentPart>
        </mc:Choice>
        <mc:Fallback>
          <p:pic>
            <p:nvPicPr>
              <p:cNvPr id="8" name="Entrada de lápiz 7">
                <a:extLst>
                  <a:ext uri="{FF2B5EF4-FFF2-40B4-BE49-F238E27FC236}">
                    <a16:creationId xmlns:a16="http://schemas.microsoft.com/office/drawing/2014/main" id="{78EFCA91-0107-660C-A75D-08923B471211}"/>
                  </a:ext>
                </a:extLst>
              </p:cNvPr>
              <p:cNvPicPr/>
              <p:nvPr/>
            </p:nvPicPr>
            <p:blipFill>
              <a:blip r:embed="rId5"/>
              <a:stretch>
                <a:fillRect/>
              </a:stretch>
            </p:blipFill>
            <p:spPr>
              <a:xfrm>
                <a:off x="5567501" y="5077805"/>
                <a:ext cx="4113360" cy="1029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9" name="Entrada de lápiz 8">
                <a:extLst>
                  <a:ext uri="{FF2B5EF4-FFF2-40B4-BE49-F238E27FC236}">
                    <a16:creationId xmlns:a16="http://schemas.microsoft.com/office/drawing/2014/main" id="{2B8BA34B-2087-0BE9-4A1A-0A084F875F19}"/>
                  </a:ext>
                </a:extLst>
              </p14:cNvPr>
              <p14:cNvContentPartPr/>
              <p14:nvPr/>
            </p14:nvContentPartPr>
            <p14:xfrm>
              <a:off x="5492621" y="5318285"/>
              <a:ext cx="2196360" cy="14400"/>
            </p14:xfrm>
          </p:contentPart>
        </mc:Choice>
        <mc:Fallback>
          <p:pic>
            <p:nvPicPr>
              <p:cNvPr id="9" name="Entrada de lápiz 8">
                <a:extLst>
                  <a:ext uri="{FF2B5EF4-FFF2-40B4-BE49-F238E27FC236}">
                    <a16:creationId xmlns:a16="http://schemas.microsoft.com/office/drawing/2014/main" id="{2B8BA34B-2087-0BE9-4A1A-0A084F875F19}"/>
                  </a:ext>
                </a:extLst>
              </p:cNvPr>
              <p:cNvPicPr/>
              <p:nvPr/>
            </p:nvPicPr>
            <p:blipFill>
              <a:blip r:embed="rId7"/>
              <a:stretch>
                <a:fillRect/>
              </a:stretch>
            </p:blipFill>
            <p:spPr>
              <a:xfrm>
                <a:off x="5483621" y="5309285"/>
                <a:ext cx="2214000" cy="320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11" name="Entrada de lápiz 10">
                <a:extLst>
                  <a:ext uri="{FF2B5EF4-FFF2-40B4-BE49-F238E27FC236}">
                    <a16:creationId xmlns:a16="http://schemas.microsoft.com/office/drawing/2014/main" id="{7A7C9424-6D47-7737-3050-3931E92EB294}"/>
                  </a:ext>
                </a:extLst>
              </p14:cNvPr>
              <p14:cNvContentPartPr/>
              <p14:nvPr/>
            </p14:nvContentPartPr>
            <p14:xfrm>
              <a:off x="7888061" y="5421245"/>
              <a:ext cx="3317040" cy="46080"/>
            </p14:xfrm>
          </p:contentPart>
        </mc:Choice>
        <mc:Fallback>
          <p:pic>
            <p:nvPicPr>
              <p:cNvPr id="11" name="Entrada de lápiz 10">
                <a:extLst>
                  <a:ext uri="{FF2B5EF4-FFF2-40B4-BE49-F238E27FC236}">
                    <a16:creationId xmlns:a16="http://schemas.microsoft.com/office/drawing/2014/main" id="{7A7C9424-6D47-7737-3050-3931E92EB294}"/>
                  </a:ext>
                </a:extLst>
              </p:cNvPr>
              <p:cNvPicPr/>
              <p:nvPr/>
            </p:nvPicPr>
            <p:blipFill>
              <a:blip r:embed="rId9"/>
              <a:stretch>
                <a:fillRect/>
              </a:stretch>
            </p:blipFill>
            <p:spPr>
              <a:xfrm>
                <a:off x="7879061" y="5412605"/>
                <a:ext cx="3334680" cy="63720"/>
              </a:xfrm>
              <a:prstGeom prst="rect">
                <a:avLst/>
              </a:prstGeom>
            </p:spPr>
          </p:pic>
        </mc:Fallback>
      </mc:AlternateContent>
    </p:spTree>
    <p:extLst>
      <p:ext uri="{BB962C8B-B14F-4D97-AF65-F5344CB8AC3E}">
        <p14:creationId xmlns:p14="http://schemas.microsoft.com/office/powerpoint/2010/main" val="925973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01A9A-1A07-6C07-2C91-66A681B2E4C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9E78A3F9-15E3-57E4-E706-2C58DEBEB568}"/>
              </a:ext>
            </a:extLst>
          </p:cNvPr>
          <p:cNvSpPr>
            <a:spLocks noGrp="1"/>
          </p:cNvSpPr>
          <p:nvPr>
            <p:ph type="title"/>
          </p:nvPr>
        </p:nvSpPr>
        <p:spPr/>
        <p:txBody>
          <a:bodyPr/>
          <a:lstStyle/>
          <a:p>
            <a:r>
              <a:rPr lang="es-ES" b="1" dirty="0">
                <a:solidFill>
                  <a:schemeClr val="accent1">
                    <a:lumMod val="50000"/>
                  </a:schemeClr>
                </a:solidFill>
              </a:rPr>
              <a:t>Los contratos: compromisos y derechos </a:t>
            </a:r>
            <a:br>
              <a:rPr lang="es-ES" b="1" dirty="0">
                <a:solidFill>
                  <a:schemeClr val="accent1">
                    <a:lumMod val="50000"/>
                  </a:schemeClr>
                </a:solidFill>
              </a:rPr>
            </a:br>
            <a:r>
              <a:rPr lang="es-ES" b="1" u="sng" dirty="0">
                <a:solidFill>
                  <a:schemeClr val="accent1">
                    <a:lumMod val="50000"/>
                  </a:schemeClr>
                </a:solidFill>
              </a:rPr>
              <a:t>EL CONTRATO URANIUM ONE</a:t>
            </a:r>
            <a:endParaRPr lang="es-BO" b="1" u="sng" dirty="0">
              <a:solidFill>
                <a:schemeClr val="accent1">
                  <a:lumMod val="50000"/>
                </a:schemeClr>
              </a:solidFill>
            </a:endParaRPr>
          </a:p>
        </p:txBody>
      </p:sp>
      <p:sp>
        <p:nvSpPr>
          <p:cNvPr id="5" name="Marcador de contenido 4">
            <a:extLst>
              <a:ext uri="{FF2B5EF4-FFF2-40B4-BE49-F238E27FC236}">
                <a16:creationId xmlns:a16="http://schemas.microsoft.com/office/drawing/2014/main" id="{AB17D1E3-675F-6E77-2827-FF350957B679}"/>
              </a:ext>
            </a:extLst>
          </p:cNvPr>
          <p:cNvSpPr>
            <a:spLocks noGrp="1"/>
          </p:cNvSpPr>
          <p:nvPr>
            <p:ph idx="1"/>
          </p:nvPr>
        </p:nvSpPr>
        <p:spPr>
          <a:xfrm>
            <a:off x="457200" y="1690689"/>
            <a:ext cx="11320530" cy="1460500"/>
          </a:xfrm>
        </p:spPr>
        <p:txBody>
          <a:bodyPr>
            <a:normAutofit/>
          </a:bodyPr>
          <a:lstStyle/>
          <a:p>
            <a:pPr marL="0" indent="0">
              <a:buNone/>
            </a:pPr>
            <a:r>
              <a:rPr lang="es-BO" sz="2800" dirty="0">
                <a:solidFill>
                  <a:srgbClr val="FF0000"/>
                </a:solidFill>
              </a:rPr>
              <a:t>¿Cómo no incumplir la ley?</a:t>
            </a:r>
          </a:p>
          <a:p>
            <a:r>
              <a:rPr lang="es-BO" b="1" dirty="0"/>
              <a:t> Forzando interpretaciones!! (informe dirección jurídica YLB)</a:t>
            </a:r>
          </a:p>
        </p:txBody>
      </p:sp>
      <p:sp>
        <p:nvSpPr>
          <p:cNvPr id="6" name="CuadroTexto 5">
            <a:extLst>
              <a:ext uri="{FF2B5EF4-FFF2-40B4-BE49-F238E27FC236}">
                <a16:creationId xmlns:a16="http://schemas.microsoft.com/office/drawing/2014/main" id="{2EC5D9D4-6BED-5645-A3B1-A7124DF11CD8}"/>
              </a:ext>
            </a:extLst>
          </p:cNvPr>
          <p:cNvSpPr txBox="1"/>
          <p:nvPr/>
        </p:nvSpPr>
        <p:spPr>
          <a:xfrm>
            <a:off x="772747" y="5451777"/>
            <a:ext cx="10600386" cy="1077218"/>
          </a:xfrm>
          <a:prstGeom prst="rect">
            <a:avLst/>
          </a:prstGeom>
          <a:solidFill>
            <a:schemeClr val="accent2"/>
          </a:solidFill>
        </p:spPr>
        <p:txBody>
          <a:bodyPr wrap="square" rtlCol="0">
            <a:spAutoFit/>
          </a:bodyPr>
          <a:lstStyle/>
          <a:p>
            <a:pPr algn="ctr"/>
            <a:r>
              <a:rPr lang="es-ES" sz="3200" dirty="0">
                <a:solidFill>
                  <a:schemeClr val="bg1"/>
                </a:solidFill>
              </a:rPr>
              <a:t>¡¡¡¿¿¿Sacar materia prima es </a:t>
            </a:r>
            <a:r>
              <a:rPr lang="es-ES" sz="3200" dirty="0" err="1">
                <a:solidFill>
                  <a:schemeClr val="bg1"/>
                </a:solidFill>
              </a:rPr>
              <a:t>semi-industrialización</a:t>
            </a:r>
            <a:r>
              <a:rPr lang="es-ES" sz="3200" dirty="0">
                <a:solidFill>
                  <a:schemeClr val="bg1"/>
                </a:solidFill>
              </a:rPr>
              <a:t> o industrialización???!!</a:t>
            </a:r>
            <a:endParaRPr lang="es-BO" sz="3200" dirty="0">
              <a:solidFill>
                <a:schemeClr val="bg1"/>
              </a:solidFill>
            </a:endParaRPr>
          </a:p>
        </p:txBody>
      </p:sp>
      <mc:AlternateContent xmlns:mc="http://schemas.openxmlformats.org/markup-compatibility/2006">
        <mc:Choice xmlns:p14="http://schemas.microsoft.com/office/powerpoint/2010/main" Requires="p14">
          <p:contentPart p14:bwMode="auto" r:id="rId3">
            <p14:nvContentPartPr>
              <p14:cNvPr id="3" name="Entrada de lápiz 2">
                <a:extLst>
                  <a:ext uri="{FF2B5EF4-FFF2-40B4-BE49-F238E27FC236}">
                    <a16:creationId xmlns:a16="http://schemas.microsoft.com/office/drawing/2014/main" id="{E46B3A4A-FFAA-49F4-C36B-9D9F1DCEEFE7}"/>
                  </a:ext>
                </a:extLst>
              </p14:cNvPr>
              <p14:cNvContentPartPr/>
              <p14:nvPr/>
            </p14:nvContentPartPr>
            <p14:xfrm>
              <a:off x="6471461" y="4178885"/>
              <a:ext cx="360" cy="360"/>
            </p14:xfrm>
          </p:contentPart>
        </mc:Choice>
        <mc:Fallback>
          <p:pic>
            <p:nvPicPr>
              <p:cNvPr id="3" name="Entrada de lápiz 2">
                <a:extLst>
                  <a:ext uri="{FF2B5EF4-FFF2-40B4-BE49-F238E27FC236}">
                    <a16:creationId xmlns:a16="http://schemas.microsoft.com/office/drawing/2014/main" id="{E46B3A4A-FFAA-49F4-C36B-9D9F1DCEEFE7}"/>
                  </a:ext>
                </a:extLst>
              </p:cNvPr>
              <p:cNvPicPr/>
              <p:nvPr/>
            </p:nvPicPr>
            <p:blipFill>
              <a:blip r:embed="rId4"/>
              <a:stretch>
                <a:fillRect/>
              </a:stretch>
            </p:blipFill>
            <p:spPr>
              <a:xfrm>
                <a:off x="6462461" y="4169885"/>
                <a:ext cx="18000" cy="18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4" name="Entrada de lápiz 3">
                <a:extLst>
                  <a:ext uri="{FF2B5EF4-FFF2-40B4-BE49-F238E27FC236}">
                    <a16:creationId xmlns:a16="http://schemas.microsoft.com/office/drawing/2014/main" id="{37F2A055-E454-5AA6-0182-A17B44C080A9}"/>
                  </a:ext>
                </a:extLst>
              </p14:cNvPr>
              <p14:cNvContentPartPr/>
              <p14:nvPr/>
            </p14:nvContentPartPr>
            <p14:xfrm>
              <a:off x="6329981" y="3245045"/>
              <a:ext cx="360" cy="360"/>
            </p14:xfrm>
          </p:contentPart>
        </mc:Choice>
        <mc:Fallback>
          <p:pic>
            <p:nvPicPr>
              <p:cNvPr id="4" name="Entrada de lápiz 3">
                <a:extLst>
                  <a:ext uri="{FF2B5EF4-FFF2-40B4-BE49-F238E27FC236}">
                    <a16:creationId xmlns:a16="http://schemas.microsoft.com/office/drawing/2014/main" id="{37F2A055-E454-5AA6-0182-A17B44C080A9}"/>
                  </a:ext>
                </a:extLst>
              </p:cNvPr>
              <p:cNvPicPr/>
              <p:nvPr/>
            </p:nvPicPr>
            <p:blipFill>
              <a:blip r:embed="rId4"/>
              <a:stretch>
                <a:fillRect/>
              </a:stretch>
            </p:blipFill>
            <p:spPr>
              <a:xfrm>
                <a:off x="6320981" y="3236405"/>
                <a:ext cx="18000" cy="18000"/>
              </a:xfrm>
              <a:prstGeom prst="rect">
                <a:avLst/>
              </a:prstGeom>
            </p:spPr>
          </p:pic>
        </mc:Fallback>
      </mc:AlternateContent>
      <p:pic>
        <p:nvPicPr>
          <p:cNvPr id="12" name="Imagen 11">
            <a:extLst>
              <a:ext uri="{FF2B5EF4-FFF2-40B4-BE49-F238E27FC236}">
                <a16:creationId xmlns:a16="http://schemas.microsoft.com/office/drawing/2014/main" id="{1D4FDD78-CE82-F43C-9FFE-3B8B20C67D76}"/>
              </a:ext>
            </a:extLst>
          </p:cNvPr>
          <p:cNvPicPr>
            <a:picLocks noChangeAspect="1"/>
          </p:cNvPicPr>
          <p:nvPr/>
        </p:nvPicPr>
        <p:blipFill>
          <a:blip r:embed="rId6"/>
          <a:stretch>
            <a:fillRect/>
          </a:stretch>
        </p:blipFill>
        <p:spPr>
          <a:xfrm>
            <a:off x="115910" y="3429000"/>
            <a:ext cx="12192000" cy="1744966"/>
          </a:xfrm>
          <a:prstGeom prst="rect">
            <a:avLst/>
          </a:prstGeom>
        </p:spPr>
      </p:pic>
    </p:spTree>
    <p:extLst>
      <p:ext uri="{BB962C8B-B14F-4D97-AF65-F5344CB8AC3E}">
        <p14:creationId xmlns:p14="http://schemas.microsoft.com/office/powerpoint/2010/main" val="41486630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TotalTime>
  <Words>810</Words>
  <Application>Microsoft Office PowerPoint</Application>
  <PresentationFormat>Panorámica</PresentationFormat>
  <Paragraphs>99</Paragraphs>
  <Slides>16</Slides>
  <Notes>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Arial</vt:lpstr>
      <vt:lpstr>Bahnschrift Light Condensed</vt:lpstr>
      <vt:lpstr>Calibri</vt:lpstr>
      <vt:lpstr>Calibri Light</vt:lpstr>
      <vt:lpstr>Tema de Office</vt:lpstr>
      <vt:lpstr>Presentación de PowerPoint</vt:lpstr>
      <vt:lpstr>Los contratos: compromisos y derechos  CONTEXTO</vt:lpstr>
      <vt:lpstr>Los contratos: compromisos y derechos  CONTEXTO</vt:lpstr>
      <vt:lpstr>Los contratos: compromisos y derechos  CONTEXTO</vt:lpstr>
      <vt:lpstr>Los contratos: compromisos y derechos  CONTEXTO</vt:lpstr>
      <vt:lpstr>Los contratos: compromisos y derechos  CONTEXTO</vt:lpstr>
      <vt:lpstr>Los contratos: compromisos y derechos  EL CONTRATO URANIUM ONE</vt:lpstr>
      <vt:lpstr>Los contratos: compromisos y derechos  EL CONTRATO URANIUM ONE</vt:lpstr>
      <vt:lpstr>Los contratos: compromisos y derechos  EL CONTRATO URANIUM ONE</vt:lpstr>
      <vt:lpstr>Los contratos: compromisos y derechos  EL CONTRATO URANIUM ONE</vt:lpstr>
      <vt:lpstr>CONTRATO</vt:lpstr>
      <vt:lpstr>Contrato 1: Asociación accidental para el desarrollo de 1 planta de EDL y carbonatación en salar Uyuni</vt:lpstr>
      <vt:lpstr>Contrato 2: Operación y Mantenimiento Contrato 3: Comercialización</vt:lpstr>
      <vt:lpstr>Contrato 4: Conciliación</vt:lpstr>
      <vt:lpstr>Preocupaciones</vt:lpstr>
      <vt:lpstr>Preocupaciones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Usuario</dc:creator>
  <cp:lastModifiedBy>Usuario</cp:lastModifiedBy>
  <cp:revision>6</cp:revision>
  <dcterms:created xsi:type="dcterms:W3CDTF">2024-11-27T04:03:37Z</dcterms:created>
  <dcterms:modified xsi:type="dcterms:W3CDTF">2024-11-27T13:07:11Z</dcterms:modified>
</cp:coreProperties>
</file>