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vsdx" ContentType="application/vnd.ms-visio.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74" r:id="rId3"/>
    <p:sldId id="650" r:id="rId4"/>
    <p:sldId id="661" r:id="rId5"/>
    <p:sldId id="258" r:id="rId6"/>
    <p:sldId id="653" r:id="rId7"/>
    <p:sldId id="627" r:id="rId8"/>
    <p:sldId id="654" r:id="rId9"/>
    <p:sldId id="634" r:id="rId10"/>
    <p:sldId id="319" r:id="rId11"/>
    <p:sldId id="655" r:id="rId12"/>
    <p:sldId id="656" r:id="rId13"/>
    <p:sldId id="658" r:id="rId14"/>
    <p:sldId id="256" r:id="rId15"/>
    <p:sldId id="657" r:id="rId16"/>
    <p:sldId id="261" r:id="rId17"/>
    <p:sldId id="635" r:id="rId18"/>
    <p:sldId id="651" r:id="rId19"/>
    <p:sldId id="652" r:id="rId20"/>
    <p:sldId id="264" r:id="rId21"/>
    <p:sldId id="275" r:id="rId22"/>
    <p:sldId id="659" r:id="rId23"/>
    <p:sldId id="662" r:id="rId24"/>
    <p:sldId id="277" r:id="rId25"/>
    <p:sldId id="278" r:id="rId26"/>
    <p:sldId id="649" r:id="rId27"/>
    <p:sldId id="288" r:id="rId28"/>
  </p:sldIdLst>
  <p:sldSz cx="12192000" cy="6858000"/>
  <p:notesSz cx="6858000" cy="9144000"/>
  <p:defaultTextStyle>
    <a:defPPr>
      <a:defRPr lang="es-B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v>BOLIVIA</c:v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numRef>
              <c:f>Hoja1!$E$4:$I$4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Hoja1!$E$5:$I$5</c:f>
              <c:numCache>
                <c:formatCode>General</c:formatCode>
                <c:ptCount val="5"/>
                <c:pt idx="0">
                  <c:v>66</c:v>
                </c:pt>
                <c:pt idx="1">
                  <c:v>251</c:v>
                </c:pt>
                <c:pt idx="2">
                  <c:v>421</c:v>
                </c:pt>
                <c:pt idx="3">
                  <c:v>191</c:v>
                </c:pt>
                <c:pt idx="4">
                  <c:v>540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DC-4571-83FB-6468A402F6BA}"/>
            </c:ext>
          </c:extLst>
        </c:ser>
        <c:ser>
          <c:idx val="1"/>
          <c:order val="1"/>
          <c:tx>
            <c:v>ARGENTINA</c:v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numRef>
              <c:f>Hoja1!$E$4:$I$4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Hoja1!$E$6:$I$6</c:f>
              <c:numCache>
                <c:formatCode>General</c:formatCode>
                <c:ptCount val="5"/>
                <c:pt idx="0">
                  <c:v>5700</c:v>
                </c:pt>
                <c:pt idx="1">
                  <c:v>6400</c:v>
                </c:pt>
                <c:pt idx="2">
                  <c:v>6300</c:v>
                </c:pt>
                <c:pt idx="3">
                  <c:v>5900</c:v>
                </c:pt>
                <c:pt idx="4">
                  <c:v>6200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BDC-4571-83FB-6468A402F6BA}"/>
            </c:ext>
          </c:extLst>
        </c:ser>
        <c:ser>
          <c:idx val="2"/>
          <c:order val="2"/>
          <c:tx>
            <c:v>CHILE</c:v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numRef>
              <c:f>Hoja1!$E$4:$I$4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Hoja1!$E$7:$I$7</c:f>
              <c:numCache>
                <c:formatCode>General</c:formatCode>
                <c:ptCount val="5"/>
                <c:pt idx="0">
                  <c:v>14200</c:v>
                </c:pt>
                <c:pt idx="1">
                  <c:v>17000</c:v>
                </c:pt>
                <c:pt idx="2">
                  <c:v>19300</c:v>
                </c:pt>
                <c:pt idx="3">
                  <c:v>21500</c:v>
                </c:pt>
                <c:pt idx="4">
                  <c:v>26000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BDC-4571-83FB-6468A402F6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60028432"/>
        <c:axId val="1060032176"/>
        <c:axId val="0"/>
      </c:bar3DChart>
      <c:catAx>
        <c:axId val="1060028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1060032176"/>
        <c:crosses val="autoZero"/>
        <c:auto val="1"/>
        <c:lblAlgn val="ctr"/>
        <c:lblOffset val="100"/>
        <c:noMultiLvlLbl val="0"/>
      </c:catAx>
      <c:valAx>
        <c:axId val="1060032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1060028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B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B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15CAD5-3818-466D-B7B9-83C44D79CB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C885205-765B-4386-BCD5-354CC8D62F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B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11203EF-2D7E-4275-8AD6-5090B9686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E694-5341-4FBF-80A8-EADD71188DE3}" type="datetimeFigureOut">
              <a:rPr lang="es-BO" smtClean="0"/>
              <a:t>28/11/2024</a:t>
            </a:fld>
            <a:endParaRPr lang="es-B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64BF6DE-7900-44F8-8216-181C79090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309540E-98C6-4FA8-84DB-D306B2AE6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EE418-E2F0-4C49-9E0D-86599F97A912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279803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186379-5004-488C-BF32-BDCB70195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1B82E28-F9D1-49A7-BB3B-3E2C3025FD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589759-1575-4F22-92E1-57BA88916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E694-5341-4FBF-80A8-EADD71188DE3}" type="datetimeFigureOut">
              <a:rPr lang="es-BO" smtClean="0"/>
              <a:t>28/11/2024</a:t>
            </a:fld>
            <a:endParaRPr lang="es-B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7265AD9-8D93-4622-9E6F-87AC3DDEE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20EE7B0-4D26-4EB4-A13F-2464B81F2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EE418-E2F0-4C49-9E0D-86599F97A912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931287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3D52E7C-A717-4FCA-930B-103C496D97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70F862A-D949-499E-AEB0-6C302CA447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CFA751F-B5B1-49BC-9672-9E7C8744F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E694-5341-4FBF-80A8-EADD71188DE3}" type="datetimeFigureOut">
              <a:rPr lang="es-BO" smtClean="0"/>
              <a:t>28/11/2024</a:t>
            </a:fld>
            <a:endParaRPr lang="es-B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9E7A091-173C-43BB-AB70-FB3E67B3D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CFAC91F-4501-4F64-B3EA-71D0EDCCA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EE418-E2F0-4C49-9E0D-86599F97A912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08092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81F125-FFA4-42F4-BD6F-2FFAC16DE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5F6857D-F27A-4F7A-A561-3B540ADC7D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CF8E5C4-8280-460A-8578-6AC2E2C0E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E694-5341-4FBF-80A8-EADD71188DE3}" type="datetimeFigureOut">
              <a:rPr lang="es-BO" smtClean="0"/>
              <a:t>28/11/2024</a:t>
            </a:fld>
            <a:endParaRPr lang="es-B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DFAA560-CEE9-42F3-9756-30FEA860D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C28C197-8C7D-4187-84DB-E26B06AC8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EE418-E2F0-4C49-9E0D-86599F97A912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679324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60FB52-4710-4448-B216-8F4674D05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B1B13DE-F489-46EF-B247-F671C7DB27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A67A0F9-CC7A-4CBE-8AA3-9ECB3F540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E694-5341-4FBF-80A8-EADD71188DE3}" type="datetimeFigureOut">
              <a:rPr lang="es-BO" smtClean="0"/>
              <a:t>28/11/2024</a:t>
            </a:fld>
            <a:endParaRPr lang="es-B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AE00D88-6340-4263-9326-C187BB4A6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180B359-957D-4842-A51E-FEE5695E5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EE418-E2F0-4C49-9E0D-86599F97A912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598069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A171EB-BA34-4B1D-A3BA-A41A745F6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3604A25-F480-4408-935C-60B3B3BC30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F4A808B-9A67-4420-972E-4EE67F47E3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5A641BC-6B08-484D-9E75-236D8B958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E694-5341-4FBF-80A8-EADD71188DE3}" type="datetimeFigureOut">
              <a:rPr lang="es-BO" smtClean="0"/>
              <a:t>28/11/2024</a:t>
            </a:fld>
            <a:endParaRPr lang="es-B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242E68A-E314-4BEE-AF93-E11665FEA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CB812B2-B5CB-46FC-8497-3E7EC07D5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EE418-E2F0-4C49-9E0D-86599F97A912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461854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9E2BD2-25C0-494A-A46A-E0EF1B297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099AB35-6281-44EA-BDD5-C106BB8672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F3C6C77-738D-4092-8CF3-F97BEDC5E0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6C7838C-384F-4511-B48D-080D932DA5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878500B-12BE-4636-8D04-9851D9B030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B5446D-3CAE-4DDB-BF55-FADFB4083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E694-5341-4FBF-80A8-EADD71188DE3}" type="datetimeFigureOut">
              <a:rPr lang="es-BO" smtClean="0"/>
              <a:t>28/11/2024</a:t>
            </a:fld>
            <a:endParaRPr lang="es-B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23B8DAB-3AF9-4A1C-AB68-28C9E8C0F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3EADCD5-6E07-49EC-925E-3898C0909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EE418-E2F0-4C49-9E0D-86599F97A912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28725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34C93E-C879-44A1-9944-6EABFD696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8D5B055-A3AC-4716-AFA8-E5A80B54A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E694-5341-4FBF-80A8-EADD71188DE3}" type="datetimeFigureOut">
              <a:rPr lang="es-BO" smtClean="0"/>
              <a:t>28/11/2024</a:t>
            </a:fld>
            <a:endParaRPr lang="es-B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31E70D7-A32F-4A0E-AF7A-691C8F235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1EE8437-CF87-4216-B9EE-FDFFA53D7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EE418-E2F0-4C49-9E0D-86599F97A912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28794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9FF74B2-A0D9-4A5B-A797-2E14E4EE2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E694-5341-4FBF-80A8-EADD71188DE3}" type="datetimeFigureOut">
              <a:rPr lang="es-BO" smtClean="0"/>
              <a:t>28/11/2024</a:t>
            </a:fld>
            <a:endParaRPr lang="es-B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A428D31-469C-454A-A553-4A653F87F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41000E8-F0EE-490F-AC98-D82DAA35A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EE418-E2F0-4C49-9E0D-86599F97A912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670701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42190F-5EA3-4DC9-95EB-F6072B655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33C53B-A244-4979-A65E-1E81D2A54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1428FBC-38AD-4993-814A-40F37E280A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C3AA402-83A0-424C-B6AC-699A33016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E694-5341-4FBF-80A8-EADD71188DE3}" type="datetimeFigureOut">
              <a:rPr lang="es-BO" smtClean="0"/>
              <a:t>28/11/2024</a:t>
            </a:fld>
            <a:endParaRPr lang="es-B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D84D220-A25B-48A2-B4C5-B454627FD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EF193EE-C9B5-454A-8686-7E82223B8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EE418-E2F0-4C49-9E0D-86599F97A912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97986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2D021C-35DD-4416-A35D-339F3D4D1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9079817-6A18-4E1D-B07A-27580896B7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B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F2F0D30-6884-455E-BFB6-83AD7A8424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B8601EE-62D8-4EFB-85F1-89C2C7628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E694-5341-4FBF-80A8-EADD71188DE3}" type="datetimeFigureOut">
              <a:rPr lang="es-BO" smtClean="0"/>
              <a:t>28/11/2024</a:t>
            </a:fld>
            <a:endParaRPr lang="es-B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8A16DCE-3F84-4D4D-823A-16C61CA0A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A4DD39F-8512-4FA2-98F4-FC73C545F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EE418-E2F0-4C49-9E0D-86599F97A912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743583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38BCDB2-036F-4374-B715-7551BD3D2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A3E0C12-D91B-4E1D-86FD-7BC8C69594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698C418-4BFE-422B-992A-42FAD95371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6E694-5341-4FBF-80A8-EADD71188DE3}" type="datetimeFigureOut">
              <a:rPr lang="es-BO" smtClean="0"/>
              <a:t>28/11/2024</a:t>
            </a:fld>
            <a:endParaRPr lang="es-B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4D1E390-D8AE-4FA4-8CBD-AFFDAF6089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B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E07F281-2138-43E4-BE01-A5A9FDB697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EE418-E2F0-4C49-9E0D-86599F97A912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992756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B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fobomade.org.bo/2007/03/01/sudoeste-de-potosi/" TargetMode="External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ibujo_de_Microsoft_Visio8.vsdx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9.emf"/><Relationship Id="rId4" Type="http://schemas.openxmlformats.org/officeDocument/2006/relationships/package" Target="../embeddings/Dibujo_de_Microsoft_Visio26.vsdx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restal.uach.cl/manejador/resources/2018moralesvariabilidad-hidroclimatica-en-el-sur-del-altiplano.pdf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dib.org/" TargetMode="External"/><Relationship Id="rId2" Type="http://schemas.openxmlformats.org/officeDocument/2006/relationships/hyperlink" Target="mailto:campanini@Hotmail.com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5C55E30-2A43-34F3-9CEC-FD154B1A3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9483"/>
            <a:ext cx="12192000" cy="494851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781FE9A-1E54-7A4F-BE93-1A4F27546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1511" y="4607511"/>
            <a:ext cx="2250489" cy="225048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0294857-7662-9A7D-7DB5-1F37A3E1AFFF}"/>
              </a:ext>
            </a:extLst>
          </p:cNvPr>
          <p:cNvSpPr txBox="1"/>
          <p:nvPr/>
        </p:nvSpPr>
        <p:spPr>
          <a:xfrm>
            <a:off x="618564" y="534267"/>
            <a:ext cx="109548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Análisis de los principales componentes ambientales que están vinculados al contrato YLB - URANIUM</a:t>
            </a:r>
            <a:endParaRPr lang="es-ES" sz="2800" i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74DF101-4E8F-9B90-4621-C24FDB3B6F81}"/>
              </a:ext>
            </a:extLst>
          </p:cNvPr>
          <p:cNvSpPr txBox="1"/>
          <p:nvPr/>
        </p:nvSpPr>
        <p:spPr>
          <a:xfrm>
            <a:off x="5336697" y="6445466"/>
            <a:ext cx="15186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noviembre, 2024</a:t>
            </a:r>
          </a:p>
        </p:txBody>
      </p:sp>
    </p:spTree>
    <p:extLst>
      <p:ext uri="{BB962C8B-B14F-4D97-AF65-F5344CB8AC3E}">
        <p14:creationId xmlns:p14="http://schemas.microsoft.com/office/powerpoint/2010/main" val="15376766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806B49-98CA-7310-B12A-4325A1071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490" y="531906"/>
            <a:ext cx="8477877" cy="1448904"/>
          </a:xfrm>
        </p:spPr>
        <p:txBody>
          <a:bodyPr>
            <a:normAutofit/>
          </a:bodyPr>
          <a:lstStyle/>
          <a:p>
            <a:r>
              <a:rPr lang="es-MX" sz="3200" b="1" dirty="0"/>
              <a:t>Inversiones de empresas extranjeras</a:t>
            </a:r>
            <a:br>
              <a:rPr lang="es-MX" sz="3200" b="1" dirty="0"/>
            </a:br>
            <a:r>
              <a:rPr lang="es-MX" sz="3200" b="1" dirty="0"/>
              <a:t>Plantas Industriales de Carbonato de Litio con tecnología EDL (extracción directa de litio)</a:t>
            </a:r>
            <a:endParaRPr lang="es-BO" sz="3200" b="1" dirty="0"/>
          </a:p>
        </p:txBody>
      </p:sp>
      <p:graphicFrame>
        <p:nvGraphicFramePr>
          <p:cNvPr id="6" name="Tabla 6">
            <a:extLst>
              <a:ext uri="{FF2B5EF4-FFF2-40B4-BE49-F238E27FC236}">
                <a16:creationId xmlns:a16="http://schemas.microsoft.com/office/drawing/2014/main" id="{7A404163-A0AD-0F58-18A2-B5A49667EDF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771784" y="2244709"/>
          <a:ext cx="8648432" cy="3459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3813">
                  <a:extLst>
                    <a:ext uri="{9D8B030D-6E8A-4147-A177-3AD203B41FA5}">
                      <a16:colId xmlns:a16="http://schemas.microsoft.com/office/drawing/2014/main" val="1433622930"/>
                    </a:ext>
                  </a:extLst>
                </a:gridCol>
                <a:gridCol w="2095591">
                  <a:extLst>
                    <a:ext uri="{9D8B030D-6E8A-4147-A177-3AD203B41FA5}">
                      <a16:colId xmlns:a16="http://schemas.microsoft.com/office/drawing/2014/main" val="1862359742"/>
                    </a:ext>
                  </a:extLst>
                </a:gridCol>
                <a:gridCol w="1949233">
                  <a:extLst>
                    <a:ext uri="{9D8B030D-6E8A-4147-A177-3AD203B41FA5}">
                      <a16:colId xmlns:a16="http://schemas.microsoft.com/office/drawing/2014/main" val="826706096"/>
                    </a:ext>
                  </a:extLst>
                </a:gridCol>
                <a:gridCol w="1639795">
                  <a:extLst>
                    <a:ext uri="{9D8B030D-6E8A-4147-A177-3AD203B41FA5}">
                      <a16:colId xmlns:a16="http://schemas.microsoft.com/office/drawing/2014/main" val="86352317"/>
                    </a:ext>
                  </a:extLst>
                </a:gridCol>
              </a:tblGrid>
              <a:tr h="517378"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Lugar</a:t>
                      </a:r>
                      <a:endParaRPr lang="es-BO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Empresa</a:t>
                      </a:r>
                      <a:endParaRPr lang="es-BO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Capacidad de producción </a:t>
                      </a:r>
                    </a:p>
                    <a:p>
                      <a:pPr algn="ctr"/>
                      <a:r>
                        <a:rPr lang="es-MX" sz="1600" dirty="0"/>
                        <a:t>(toneladas/año Li</a:t>
                      </a:r>
                      <a:r>
                        <a:rPr lang="es-MX" sz="1600" baseline="-25000" dirty="0"/>
                        <a:t>2</a:t>
                      </a:r>
                      <a:r>
                        <a:rPr lang="es-MX" sz="1600" dirty="0"/>
                        <a:t>CO</a:t>
                      </a:r>
                      <a:r>
                        <a:rPr lang="es-MX" sz="1600" baseline="-25000" dirty="0"/>
                        <a:t>3</a:t>
                      </a:r>
                      <a:r>
                        <a:rPr lang="es-MX" sz="1600" dirty="0"/>
                        <a:t>)</a:t>
                      </a:r>
                      <a:endParaRPr lang="es-BO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1600" dirty="0"/>
                        <a:t>Inversión </a:t>
                      </a:r>
                    </a:p>
                    <a:p>
                      <a:pPr algn="ctr"/>
                      <a:r>
                        <a:rPr lang="es-BO" sz="1600" dirty="0"/>
                        <a:t>(Millones de dólares)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827743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b="0" dirty="0"/>
                        <a:t>Salar de Uyuni – Sur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MX" b="1" dirty="0">
                          <a:solidFill>
                            <a:srgbClr val="FF0000"/>
                          </a:solidFill>
                        </a:rPr>
                        <a:t>CATL-BRUNP – CMOC (CBC)</a:t>
                      </a:r>
                      <a:endParaRPr lang="es-BO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dirty="0"/>
                        <a:t>25.000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dirty="0"/>
                        <a:t>700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946807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b="0" dirty="0"/>
                        <a:t>Salar de Coipasa</a:t>
                      </a:r>
                      <a:endParaRPr lang="es-BO" b="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s-B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25.000</a:t>
                      </a:r>
                      <a:endParaRPr lang="es-BO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dirty="0"/>
                        <a:t>700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7657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b="0" dirty="0"/>
                        <a:t>Salar de Uyuni - Noreste</a:t>
                      </a:r>
                      <a:endParaRPr lang="es-BO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b="1" dirty="0">
                          <a:solidFill>
                            <a:srgbClr val="7030A0"/>
                          </a:solidFill>
                        </a:rPr>
                        <a:t>CITYC GOUAN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MX" dirty="0"/>
                    </a:p>
                    <a:p>
                      <a:pPr algn="ctr"/>
                      <a:r>
                        <a:rPr lang="es-BO" dirty="0"/>
                        <a:t>25.000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dirty="0"/>
                        <a:t>857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75663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b="0" dirty="0"/>
                        <a:t>Salar de Pasto Grande</a:t>
                      </a:r>
                      <a:endParaRPr lang="es-BO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>
                          <a:solidFill>
                            <a:srgbClr val="0070C0"/>
                          </a:solidFill>
                        </a:rPr>
                        <a:t>URANIUM ONE - ROSATOM</a:t>
                      </a:r>
                      <a:endParaRPr lang="es-BO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25.000</a:t>
                      </a:r>
                      <a:endParaRPr lang="es-BO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578</a:t>
                      </a:r>
                      <a:endParaRPr lang="es-BO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232395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s-BO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BO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/>
                        <a:t>100.000</a:t>
                      </a:r>
                      <a:endParaRPr lang="es-BO" b="1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/>
                        <a:t>2.835</a:t>
                      </a:r>
                      <a:endParaRPr lang="es-BO" b="1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2729030"/>
                  </a:ext>
                </a:extLst>
              </a:tr>
            </a:tbl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B82FE217-E7D8-49EB-A4D8-EB168A32ED71}"/>
              </a:ext>
            </a:extLst>
          </p:cNvPr>
          <p:cNvSpPr txBox="1"/>
          <p:nvPr/>
        </p:nvSpPr>
        <p:spPr>
          <a:xfrm>
            <a:off x="9000565" y="5706478"/>
            <a:ext cx="15777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Fuente: Mondaca, 2024</a:t>
            </a:r>
            <a:endParaRPr lang="es-BO" sz="1100" dirty="0"/>
          </a:p>
        </p:txBody>
      </p:sp>
    </p:spTree>
    <p:extLst>
      <p:ext uri="{BB962C8B-B14F-4D97-AF65-F5344CB8AC3E}">
        <p14:creationId xmlns:p14="http://schemas.microsoft.com/office/powerpoint/2010/main" val="39097152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F047A85-DD71-45D0-BAEA-506942C590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650" y="0"/>
            <a:ext cx="5600700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AA3AF73-1A22-493D-8CCC-146A313E07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469" y="3809999"/>
            <a:ext cx="383655" cy="28892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8BB502C-683F-45EA-AECE-252F0B96A1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665" y="3665536"/>
            <a:ext cx="383655" cy="28892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688AA2B-4779-4E57-8F1B-DB86720275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69" y="596899"/>
            <a:ext cx="383655" cy="288925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5CFCA2D6-05CC-46C7-89BA-194AF23DAC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871" y="4016374"/>
            <a:ext cx="375709" cy="563564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010ED904-8553-40B9-AC0E-768BD80237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063" y="3857623"/>
            <a:ext cx="375709" cy="563564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33CBE4D5-EDC3-4D41-9AE9-49A2498092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062" y="3447256"/>
            <a:ext cx="375709" cy="563564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3608336A-9B7E-41D8-9562-13558D3008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15" y="2313114"/>
            <a:ext cx="375709" cy="563564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4B75E538-D130-4CD7-B0B5-66F77AF572EF}"/>
              </a:ext>
            </a:extLst>
          </p:cNvPr>
          <p:cNvSpPr txBox="1"/>
          <p:nvPr/>
        </p:nvSpPr>
        <p:spPr>
          <a:xfrm>
            <a:off x="847724" y="418195"/>
            <a:ext cx="2009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Planta Industrial de Cloruro de Potasio</a:t>
            </a:r>
            <a:endParaRPr lang="es-BO" sz="1200" dirty="0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B536E926-2D57-4667-9461-DF2CDD8B75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69" y="1151152"/>
            <a:ext cx="383655" cy="288925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A06ACD0F-0A79-46F5-9FC6-E38C1CEC3BC0}"/>
              </a:ext>
            </a:extLst>
          </p:cNvPr>
          <p:cNvSpPr txBox="1"/>
          <p:nvPr/>
        </p:nvSpPr>
        <p:spPr>
          <a:xfrm>
            <a:off x="847724" y="972448"/>
            <a:ext cx="2009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Planta Industrial de Carbonato de Litio</a:t>
            </a:r>
            <a:endParaRPr lang="es-BO" sz="1200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51F9885E-21ED-4043-817C-7C8DAF894EA6}"/>
              </a:ext>
            </a:extLst>
          </p:cNvPr>
          <p:cNvSpPr txBox="1"/>
          <p:nvPr/>
        </p:nvSpPr>
        <p:spPr>
          <a:xfrm>
            <a:off x="222769" y="1785936"/>
            <a:ext cx="2850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CON CONTRATO FIRMADO</a:t>
            </a:r>
            <a:endParaRPr lang="es-BO" b="1" dirty="0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4C61867C-132F-4045-A538-2972B023620C}"/>
              </a:ext>
            </a:extLst>
          </p:cNvPr>
          <p:cNvSpPr txBox="1"/>
          <p:nvPr/>
        </p:nvSpPr>
        <p:spPr>
          <a:xfrm>
            <a:off x="828673" y="2394807"/>
            <a:ext cx="2466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14000 </a:t>
            </a:r>
            <a:r>
              <a:rPr lang="es-ES" sz="1200" dirty="0" err="1"/>
              <a:t>Tn</a:t>
            </a:r>
            <a:r>
              <a:rPr lang="es-ES" sz="1200" dirty="0"/>
              <a:t>/año – URANIUM ONE/SALAR DE UYUNI</a:t>
            </a:r>
            <a:endParaRPr lang="es-BO" sz="1200" dirty="0"/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8CBDA9CA-E5B0-46AC-8F1C-AD0B256659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15" y="3165474"/>
            <a:ext cx="375709" cy="563564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17386F38-D2FA-4857-BEEA-AA7E2952AA2A}"/>
              </a:ext>
            </a:extLst>
          </p:cNvPr>
          <p:cNvSpPr txBox="1"/>
          <p:nvPr/>
        </p:nvSpPr>
        <p:spPr>
          <a:xfrm>
            <a:off x="755863" y="4194452"/>
            <a:ext cx="26511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25000 </a:t>
            </a:r>
            <a:r>
              <a:rPr lang="es-ES" sz="1200" dirty="0" err="1"/>
              <a:t>Tn</a:t>
            </a:r>
            <a:r>
              <a:rPr lang="es-ES" sz="1200" dirty="0"/>
              <a:t>/año – CBC/SALAR DE UYUNI</a:t>
            </a:r>
            <a:endParaRPr lang="es-BO" sz="1200" dirty="0"/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5A587A8C-8269-4598-A657-62CF3850B1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15" y="4051170"/>
            <a:ext cx="375709" cy="563564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E2896403-4461-4C59-91B5-A1299A723B9F}"/>
              </a:ext>
            </a:extLst>
          </p:cNvPr>
          <p:cNvSpPr txBox="1"/>
          <p:nvPr/>
        </p:nvSpPr>
        <p:spPr>
          <a:xfrm>
            <a:off x="680120" y="3203871"/>
            <a:ext cx="2651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10000 </a:t>
            </a:r>
            <a:r>
              <a:rPr lang="es-ES" sz="1200" dirty="0" err="1"/>
              <a:t>Tn</a:t>
            </a:r>
            <a:r>
              <a:rPr lang="es-ES" sz="1200" dirty="0"/>
              <a:t>/año/salmuera residual – CBC/SALAR DE UYUNI</a:t>
            </a:r>
            <a:endParaRPr lang="es-BO" sz="1200" dirty="0"/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29DDD695-D45E-4614-A07F-E9E709CCCF29}"/>
              </a:ext>
            </a:extLst>
          </p:cNvPr>
          <p:cNvSpPr txBox="1"/>
          <p:nvPr/>
        </p:nvSpPr>
        <p:spPr>
          <a:xfrm>
            <a:off x="222769" y="0"/>
            <a:ext cx="2587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PLANTAS CONSTRUIDAS</a:t>
            </a:r>
            <a:endParaRPr lang="es-BO" b="1" dirty="0"/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40ED758D-5BA1-4F77-9F14-0B673FB4D7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492" y="4953000"/>
            <a:ext cx="383655" cy="288925"/>
          </a:xfrm>
          <a:prstGeom prst="rect">
            <a:avLst/>
          </a:prstGeom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FC27B729-D49C-43A9-B67F-495E84D831D2}"/>
              </a:ext>
            </a:extLst>
          </p:cNvPr>
          <p:cNvSpPr txBox="1"/>
          <p:nvPr/>
        </p:nvSpPr>
        <p:spPr>
          <a:xfrm>
            <a:off x="9382126" y="4953000"/>
            <a:ext cx="2835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TECNOLOGICA EVAPORITICA</a:t>
            </a:r>
            <a:endParaRPr lang="es-BO" dirty="0"/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id="{852828E7-8B8E-45E5-9A05-7586EE085F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0745" y="5488048"/>
            <a:ext cx="375709" cy="563564"/>
          </a:xfrm>
          <a:prstGeom prst="rect">
            <a:avLst/>
          </a:prstGeom>
        </p:spPr>
      </p:pic>
      <p:sp>
        <p:nvSpPr>
          <p:cNvPr id="34" name="CuadroTexto 33">
            <a:extLst>
              <a:ext uri="{FF2B5EF4-FFF2-40B4-BE49-F238E27FC236}">
                <a16:creationId xmlns:a16="http://schemas.microsoft.com/office/drawing/2014/main" id="{65DC9AFB-0377-4426-BA62-5834F6BAAECC}"/>
              </a:ext>
            </a:extLst>
          </p:cNvPr>
          <p:cNvSpPr txBox="1"/>
          <p:nvPr/>
        </p:nvSpPr>
        <p:spPr>
          <a:xfrm>
            <a:off x="9260147" y="5568455"/>
            <a:ext cx="3069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EXTRACCION DIRECTA DE LITIO</a:t>
            </a:r>
            <a:endParaRPr lang="es-BO" dirty="0"/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id="{6D0B5649-E92B-4284-91FA-D312785C2F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492" y="732049"/>
            <a:ext cx="465809" cy="698714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A2462174-20F9-4633-88E6-94313F23C3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943" y="1087222"/>
            <a:ext cx="465809" cy="698714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BCDCDCE7-A4C9-4EF2-96CC-421DB507A9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343" y="1896182"/>
            <a:ext cx="465809" cy="698714"/>
          </a:xfrm>
          <a:prstGeom prst="rect">
            <a:avLst/>
          </a:prstGeom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A568F0C1-08D5-4C39-B9BE-C951C87971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752" y="5588430"/>
            <a:ext cx="465809" cy="698714"/>
          </a:xfrm>
          <a:prstGeom prst="rect">
            <a:avLst/>
          </a:prstGeom>
        </p:spPr>
      </p:pic>
      <p:sp>
        <p:nvSpPr>
          <p:cNvPr id="45" name="CuadroTexto 44">
            <a:extLst>
              <a:ext uri="{FF2B5EF4-FFF2-40B4-BE49-F238E27FC236}">
                <a16:creationId xmlns:a16="http://schemas.microsoft.com/office/drawing/2014/main" id="{9E7232FF-623F-4C31-9563-8A68F7654F89}"/>
              </a:ext>
            </a:extLst>
          </p:cNvPr>
          <p:cNvSpPr txBox="1"/>
          <p:nvPr/>
        </p:nvSpPr>
        <p:spPr>
          <a:xfrm>
            <a:off x="8876492" y="184666"/>
            <a:ext cx="3092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CONVENIO FIRMADO</a:t>
            </a:r>
            <a:endParaRPr lang="es-BO" b="1" dirty="0"/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C32893D3-F559-4154-B9F3-843B7915F6E7}"/>
              </a:ext>
            </a:extLst>
          </p:cNvPr>
          <p:cNvSpPr txBox="1"/>
          <p:nvPr/>
        </p:nvSpPr>
        <p:spPr>
          <a:xfrm>
            <a:off x="9525000" y="809853"/>
            <a:ext cx="2247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25000 </a:t>
            </a:r>
            <a:r>
              <a:rPr lang="es-ES" sz="1200" dirty="0" err="1"/>
              <a:t>Tn</a:t>
            </a:r>
            <a:r>
              <a:rPr lang="es-ES" sz="1200" dirty="0"/>
              <a:t>/año – CITIC GOUAN/UYUNI NORTE </a:t>
            </a:r>
            <a:endParaRPr lang="es-BO" sz="1200" dirty="0"/>
          </a:p>
        </p:txBody>
      </p:sp>
      <p:pic>
        <p:nvPicPr>
          <p:cNvPr id="48" name="Imagen 47">
            <a:extLst>
              <a:ext uri="{FF2B5EF4-FFF2-40B4-BE49-F238E27FC236}">
                <a16:creationId xmlns:a16="http://schemas.microsoft.com/office/drawing/2014/main" id="{3D29F9E3-1665-476B-9CDB-31874B08D3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891" y="1585138"/>
            <a:ext cx="465809" cy="698714"/>
          </a:xfrm>
          <a:prstGeom prst="rect">
            <a:avLst/>
          </a:prstGeom>
        </p:spPr>
      </p:pic>
      <p:sp>
        <p:nvSpPr>
          <p:cNvPr id="49" name="CuadroTexto 48">
            <a:extLst>
              <a:ext uri="{FF2B5EF4-FFF2-40B4-BE49-F238E27FC236}">
                <a16:creationId xmlns:a16="http://schemas.microsoft.com/office/drawing/2014/main" id="{F1704EBA-B854-424A-AEDA-4D2CFA62AC7B}"/>
              </a:ext>
            </a:extLst>
          </p:cNvPr>
          <p:cNvSpPr txBox="1"/>
          <p:nvPr/>
        </p:nvSpPr>
        <p:spPr>
          <a:xfrm>
            <a:off x="9525000" y="1831291"/>
            <a:ext cx="2247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25000 </a:t>
            </a:r>
            <a:r>
              <a:rPr lang="es-ES" sz="1200" dirty="0" err="1"/>
              <a:t>Tn</a:t>
            </a:r>
            <a:r>
              <a:rPr lang="es-ES" sz="1200" dirty="0"/>
              <a:t>/año – CBC/COIPASA</a:t>
            </a:r>
            <a:endParaRPr lang="es-BO" sz="1200" dirty="0"/>
          </a:p>
        </p:txBody>
      </p:sp>
      <p:pic>
        <p:nvPicPr>
          <p:cNvPr id="50" name="Imagen 49">
            <a:extLst>
              <a:ext uri="{FF2B5EF4-FFF2-40B4-BE49-F238E27FC236}">
                <a16:creationId xmlns:a16="http://schemas.microsoft.com/office/drawing/2014/main" id="{EDF681B2-5255-4125-93C5-4BC02D12F4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691" y="2491715"/>
            <a:ext cx="465809" cy="698714"/>
          </a:xfrm>
          <a:prstGeom prst="rect">
            <a:avLst/>
          </a:prstGeom>
        </p:spPr>
      </p:pic>
      <p:sp>
        <p:nvSpPr>
          <p:cNvPr id="51" name="CuadroTexto 50">
            <a:extLst>
              <a:ext uri="{FF2B5EF4-FFF2-40B4-BE49-F238E27FC236}">
                <a16:creationId xmlns:a16="http://schemas.microsoft.com/office/drawing/2014/main" id="{F1E307E8-1C96-4E69-8CA6-A478F38DEEDE}"/>
              </a:ext>
            </a:extLst>
          </p:cNvPr>
          <p:cNvSpPr txBox="1"/>
          <p:nvPr/>
        </p:nvSpPr>
        <p:spPr>
          <a:xfrm>
            <a:off x="9525000" y="2668063"/>
            <a:ext cx="2247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25000 </a:t>
            </a:r>
            <a:r>
              <a:rPr lang="es-ES" sz="1200" dirty="0" err="1"/>
              <a:t>Tn</a:t>
            </a:r>
            <a:r>
              <a:rPr lang="es-ES" sz="1200" dirty="0"/>
              <a:t>/año – URANIUM ONE/PASTOS GRANDES</a:t>
            </a:r>
            <a:endParaRPr lang="es-BO" sz="1200" dirty="0"/>
          </a:p>
        </p:txBody>
      </p:sp>
    </p:spTree>
    <p:extLst>
      <p:ext uri="{BB962C8B-B14F-4D97-AF65-F5344CB8AC3E}">
        <p14:creationId xmlns:p14="http://schemas.microsoft.com/office/powerpoint/2010/main" val="30166565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2FC4267D-B2A6-44AC-A57B-CECE1CAC740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68326" y="850106"/>
            <a:ext cx="4743175" cy="5157788"/>
          </a:xfrm>
        </p:spPr>
      </p:pic>
      <p:pic>
        <p:nvPicPr>
          <p:cNvPr id="3074" name="Picture 2" descr="YLB firma contrato con rusa Uranium One Group para la construcción ...">
            <a:extLst>
              <a:ext uri="{FF2B5EF4-FFF2-40B4-BE49-F238E27FC236}">
                <a16:creationId xmlns:a16="http://schemas.microsoft.com/office/drawing/2014/main" id="{57481F5F-DC46-46FA-871D-0CD168BF2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2" y="1943265"/>
            <a:ext cx="5810250" cy="3244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98974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74D9861C-F357-4BEB-8CDB-B78D72A18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095"/>
            <a:ext cx="5159187" cy="646232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A3EFB3E-C989-4172-8706-EEEB96B7D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9449" y="83540"/>
            <a:ext cx="3947502" cy="542591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209122A-4065-43BE-90B9-CD9709B200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0991" y="1864555"/>
            <a:ext cx="3971009" cy="499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5074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CAC95B85-39CC-4763-A8AC-E83C9653C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0827" y="1154233"/>
            <a:ext cx="4915326" cy="4549534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87234AC-B2A7-471D-B436-55D9C877FD57}"/>
              </a:ext>
            </a:extLst>
          </p:cNvPr>
          <p:cNvSpPr txBox="1"/>
          <p:nvPr/>
        </p:nvSpPr>
        <p:spPr>
          <a:xfrm>
            <a:off x="1000125" y="504825"/>
            <a:ext cx="459105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La gestión ambiental en Bolivia fue definida a partir de la promulgación de la Ley de Medio Ambiente 1333 y sus reglamentos, esto en 1992 y 1995 respectivamente.</a:t>
            </a:r>
          </a:p>
          <a:p>
            <a:endParaRPr lang="es-ES" dirty="0"/>
          </a:p>
          <a:p>
            <a:r>
              <a:rPr lang="es-ES" dirty="0"/>
              <a:t>Una de las características es que las AOP iniciaban su licenciamiento ambiental a partir de la FA y su categorización respectiva.</a:t>
            </a:r>
          </a:p>
          <a:p>
            <a:endParaRPr lang="es-ES" dirty="0"/>
          </a:p>
          <a:p>
            <a:r>
              <a:rPr lang="es-ES" dirty="0"/>
              <a:t>Las modificaciones del RPCA de 2018 y 2019 han definido una lista de actividades y su categorización automática</a:t>
            </a:r>
          </a:p>
          <a:p>
            <a:endParaRPr lang="es-ES" dirty="0"/>
          </a:p>
          <a:p>
            <a:r>
              <a:rPr lang="es-ES" dirty="0"/>
              <a:t>Se inicia con la presentación del FNCA y del EEIA respectivo. </a:t>
            </a:r>
          </a:p>
          <a:p>
            <a:endParaRPr lang="es-ES" dirty="0"/>
          </a:p>
          <a:p>
            <a:r>
              <a:rPr lang="es-ES" dirty="0"/>
              <a:t>El operador hace su propio monitoreo (flexibilización ambiental)</a:t>
            </a:r>
          </a:p>
          <a:p>
            <a:endParaRPr lang="es-ES" dirty="0"/>
          </a:p>
          <a:p>
            <a:r>
              <a:rPr lang="es-ES" dirty="0"/>
              <a:t>En proyectos como el EDL, donde existe una total incertidumbre, deberían ser categoría I</a:t>
            </a:r>
          </a:p>
          <a:p>
            <a:endParaRPr lang="es-ES" dirty="0"/>
          </a:p>
          <a:p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18423870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8648D2E-28CB-4819-97D3-94122438FD1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800735"/>
            <a:ext cx="5113020" cy="569214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512D263-C628-4A19-8B41-FBBFECDD8BD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012307" y="428625"/>
            <a:ext cx="4784088" cy="405669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1A6E61A-C660-4D6E-9DCF-3D65526C22C9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210425" y="4714875"/>
            <a:ext cx="4585970" cy="190627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7492DFA-C2AA-4F55-B8A9-AB09380009D7}"/>
              </a:ext>
            </a:extLst>
          </p:cNvPr>
          <p:cNvSpPr txBox="1"/>
          <p:nvPr/>
        </p:nvSpPr>
        <p:spPr>
          <a:xfrm>
            <a:off x="1207768" y="154404"/>
            <a:ext cx="3114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DS 3549 del 2 de mayo de 2018</a:t>
            </a:r>
          </a:p>
          <a:p>
            <a:r>
              <a:rPr lang="es-ES" dirty="0"/>
              <a:t>DS 3856 del 3 de abril de 2019</a:t>
            </a:r>
            <a:endParaRPr lang="es-BO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678CCE6-848F-4D7D-8705-1A3D9BCE97FE}"/>
              </a:ext>
            </a:extLst>
          </p:cNvPr>
          <p:cNvSpPr txBox="1"/>
          <p:nvPr/>
        </p:nvSpPr>
        <p:spPr>
          <a:xfrm flipH="1">
            <a:off x="6066146" y="129183"/>
            <a:ext cx="5916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b="1" i="0" dirty="0">
                <a:effectLst/>
                <a:latin typeface="Lucida Grande"/>
              </a:rPr>
              <a:t>Resolución Administrativa VMABCCGDF </a:t>
            </a:r>
            <a:r>
              <a:rPr lang="es-BO" b="1" i="0" dirty="0" err="1">
                <a:effectLst/>
                <a:latin typeface="Lucida Grande"/>
              </a:rPr>
              <a:t>N°</a:t>
            </a:r>
            <a:r>
              <a:rPr lang="es-BO" b="1" i="0" dirty="0">
                <a:effectLst/>
                <a:latin typeface="Lucida Grande"/>
              </a:rPr>
              <a:t> 046/2024</a:t>
            </a:r>
            <a:endParaRPr lang="es-BO" dirty="0"/>
          </a:p>
        </p:txBody>
      </p:sp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62C9B6E6-672C-48F5-AC39-A886D387A07A}"/>
              </a:ext>
            </a:extLst>
          </p:cNvPr>
          <p:cNvCxnSpPr/>
          <p:nvPr/>
        </p:nvCxnSpPr>
        <p:spPr>
          <a:xfrm flipV="1">
            <a:off x="5113020" y="1604682"/>
            <a:ext cx="2097405" cy="40968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30298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63EF85A6-4EA3-F4D1-CA5E-FD2F8F91C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0560" y="717039"/>
            <a:ext cx="9259674" cy="734498"/>
          </a:xfrm>
        </p:spPr>
        <p:txBody>
          <a:bodyPr>
            <a:normAutofit/>
          </a:bodyPr>
          <a:lstStyle/>
          <a:p>
            <a:r>
              <a:rPr lang="es-MX" sz="3200" b="1" dirty="0"/>
              <a:t>Precipitación (P) y evapotranspiración (ETP)</a:t>
            </a:r>
            <a:endParaRPr lang="es-BO" sz="3200" b="1" dirty="0"/>
          </a:p>
        </p:txBody>
      </p:sp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8A9E23CE-956E-17A2-03C6-FF8F7E908F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767" y="1451537"/>
            <a:ext cx="6786489" cy="395361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Marcador de texto 4">
            <a:extLst>
              <a:ext uri="{FF2B5EF4-FFF2-40B4-BE49-F238E27FC236}">
                <a16:creationId xmlns:a16="http://schemas.microsoft.com/office/drawing/2014/main" id="{564FBDD3-AB18-035D-BB57-B865FA069621}"/>
              </a:ext>
            </a:extLst>
          </p:cNvPr>
          <p:cNvSpPr txBox="1">
            <a:spLocks/>
          </p:cNvSpPr>
          <p:nvPr/>
        </p:nvSpPr>
        <p:spPr>
          <a:xfrm>
            <a:off x="1041767" y="5588034"/>
            <a:ext cx="10312033" cy="732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BO" sz="1600" dirty="0"/>
              <a:t>Fuente: Molina-Carpio (2007: 26 y 63). </a:t>
            </a:r>
            <a:r>
              <a:rPr lang="es-BO" sz="1400" dirty="0">
                <a:hlinkClick r:id="rId3"/>
              </a:rPr>
              <a:t>http://fobomade.org.bo/2007/03/01/sudoeste-de-potosi/</a:t>
            </a:r>
            <a:r>
              <a:rPr lang="es-BO" sz="1400" dirty="0"/>
              <a:t>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0BB3630-FFD5-3476-A66B-4045FB83383A}"/>
              </a:ext>
            </a:extLst>
          </p:cNvPr>
          <p:cNvSpPr txBox="1"/>
          <p:nvPr/>
        </p:nvSpPr>
        <p:spPr>
          <a:xfrm>
            <a:off x="7938051" y="1780848"/>
            <a:ext cx="321218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/>
              <a:t>La evaporación es significativamente mayor que la precipitación de acuerdo a los datos de balance hídrico puntual, </a:t>
            </a:r>
          </a:p>
          <a:p>
            <a:r>
              <a:rPr lang="es-MX" sz="2000" dirty="0"/>
              <a:t>“</a:t>
            </a:r>
            <a:r>
              <a:rPr lang="es-MX" sz="2000" b="1" dirty="0"/>
              <a:t>no hay posibilidad de que el agua se almacene en el suelo en ningún mes del año</a:t>
            </a:r>
            <a:r>
              <a:rPr lang="es-MX" sz="2000" dirty="0"/>
              <a:t>”. </a:t>
            </a:r>
            <a:endParaRPr lang="es-BO" sz="2000" dirty="0"/>
          </a:p>
        </p:txBody>
      </p:sp>
    </p:spTree>
    <p:extLst>
      <p:ext uri="{BB962C8B-B14F-4D97-AF65-F5344CB8AC3E}">
        <p14:creationId xmlns:p14="http://schemas.microsoft.com/office/powerpoint/2010/main" val="3119439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860FD6-0F08-484E-9977-2F85E67F9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BDA1F99-2D1B-48B4-9248-AD53EFF491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742CF2-9168-4F68-882D-43B461F7AD0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B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B307853-98BF-4DE0-89AB-75EFA4C3590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330" y="-380047"/>
            <a:ext cx="5387340" cy="761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6401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30FB1A-3F64-476C-95EA-B6FDF38AE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3CA927F-66C8-4094-892E-DD303411710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F090735-3651-4E2B-8D0F-0DF5808701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"/>
            <a:ext cx="1960371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BO"/>
          </a:p>
        </p:txBody>
      </p:sp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5CEAC20D-7B1B-48D7-B7E4-6E2FAE40F4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8963444"/>
              </p:ext>
            </p:extLst>
          </p:nvPr>
        </p:nvGraphicFramePr>
        <p:xfrm>
          <a:off x="1085850" y="-13339"/>
          <a:ext cx="983962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r:id="rId3" imgW="10220547" imgH="7124680" progId="Visio.Drawing.15">
                  <p:embed/>
                </p:oleObj>
              </mc:Choice>
              <mc:Fallback>
                <p:oleObj r:id="rId3" imgW="10220547" imgH="7124680" progId="Visio.Drawing.15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5850" y="-13339"/>
                        <a:ext cx="9839625" cy="6858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53160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289BB1-0DF6-429D-89A1-D9679EF2B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54576E4-DF70-440E-A432-CB736C83637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B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B6190C7-7BE7-4F30-9088-755EBCE5D8F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92284" y="1419225"/>
            <a:ext cx="4436745" cy="4629149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79F4F667-1E9D-4994-9E04-774DB4A08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7036" y="1438274"/>
            <a:ext cx="1426096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BO"/>
          </a:p>
        </p:txBody>
      </p:sp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0408DEA7-2BBB-47C7-9309-5C0B77EDD9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9802334"/>
              </p:ext>
            </p:extLst>
          </p:nvPr>
        </p:nvGraphicFramePr>
        <p:xfrm>
          <a:off x="5086033" y="1438274"/>
          <a:ext cx="6961505" cy="481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r:id="rId4" imgW="9639477" imgH="6667362" progId="Visio.Drawing.15">
                  <p:embed/>
                </p:oleObj>
              </mc:Choice>
              <mc:Fallback>
                <p:oleObj r:id="rId4" imgW="9639477" imgH="6667362" progId="Visio.Drawing.15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6033" y="1438274"/>
                        <a:ext cx="6961505" cy="48130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70784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e/e9/South_America_satellite_orthographi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655" y="0"/>
            <a:ext cx="55352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ipse 3"/>
          <p:cNvSpPr/>
          <p:nvPr/>
        </p:nvSpPr>
        <p:spPr>
          <a:xfrm>
            <a:off x="6928834" y="3296992"/>
            <a:ext cx="579549" cy="42500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6" name="Elipse 5"/>
          <p:cNvSpPr/>
          <p:nvPr/>
        </p:nvSpPr>
        <p:spPr>
          <a:xfrm>
            <a:off x="6797900" y="2032716"/>
            <a:ext cx="579549" cy="42500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7" name="Elipse 6"/>
          <p:cNvSpPr/>
          <p:nvPr/>
        </p:nvSpPr>
        <p:spPr>
          <a:xfrm rot="2527995">
            <a:off x="5187180" y="2805671"/>
            <a:ext cx="1834572" cy="425002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8" name="Elipse 7"/>
          <p:cNvSpPr/>
          <p:nvPr/>
        </p:nvSpPr>
        <p:spPr>
          <a:xfrm>
            <a:off x="4263429" y="2625212"/>
            <a:ext cx="433273" cy="425002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9" name="Elipse 8"/>
          <p:cNvSpPr/>
          <p:nvPr/>
        </p:nvSpPr>
        <p:spPr>
          <a:xfrm>
            <a:off x="4613099" y="4181340"/>
            <a:ext cx="433273" cy="425002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10" name="Elipse 9"/>
          <p:cNvSpPr/>
          <p:nvPr/>
        </p:nvSpPr>
        <p:spPr>
          <a:xfrm>
            <a:off x="3678470" y="1820215"/>
            <a:ext cx="433273" cy="42500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11" name="Elipse 10"/>
          <p:cNvSpPr/>
          <p:nvPr/>
        </p:nvSpPr>
        <p:spPr>
          <a:xfrm>
            <a:off x="5281661" y="1026016"/>
            <a:ext cx="433273" cy="42500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12" name="Elipse 11"/>
          <p:cNvSpPr/>
          <p:nvPr/>
        </p:nvSpPr>
        <p:spPr>
          <a:xfrm rot="2589332">
            <a:off x="5102797" y="3832141"/>
            <a:ext cx="826652" cy="39404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5" name="CuadroTexto 4"/>
          <p:cNvSpPr txBox="1"/>
          <p:nvPr/>
        </p:nvSpPr>
        <p:spPr>
          <a:xfrm>
            <a:off x="8976575" y="2457718"/>
            <a:ext cx="1087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dirty="0"/>
              <a:t>HIERRO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8798326" y="5301734"/>
            <a:ext cx="793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dirty="0"/>
              <a:t>SOJA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437882" y="869185"/>
            <a:ext cx="1329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dirty="0"/>
              <a:t>PETROLEO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936074" y="3537328"/>
            <a:ext cx="831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dirty="0"/>
              <a:t>COBRE</a:t>
            </a:r>
          </a:p>
        </p:txBody>
      </p:sp>
      <p:cxnSp>
        <p:nvCxnSpPr>
          <p:cNvPr id="17" name="Conector recto de flecha 16"/>
          <p:cNvCxnSpPr/>
          <p:nvPr/>
        </p:nvCxnSpPr>
        <p:spPr>
          <a:xfrm>
            <a:off x="1983346" y="1026016"/>
            <a:ext cx="3161408" cy="21250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/>
          <p:cNvCxnSpPr/>
          <p:nvPr/>
        </p:nvCxnSpPr>
        <p:spPr>
          <a:xfrm>
            <a:off x="1931831" y="1026016"/>
            <a:ext cx="1746639" cy="79419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20"/>
          <p:cNvCxnSpPr/>
          <p:nvPr/>
        </p:nvCxnSpPr>
        <p:spPr>
          <a:xfrm flipH="1" flipV="1">
            <a:off x="7508383" y="2245216"/>
            <a:ext cx="1378040" cy="31768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/>
          <p:cNvCxnSpPr>
            <a:stCxn id="5" idx="1"/>
          </p:cNvCxnSpPr>
          <p:nvPr/>
        </p:nvCxnSpPr>
        <p:spPr>
          <a:xfrm flipH="1">
            <a:off x="7611414" y="2642384"/>
            <a:ext cx="1365161" cy="74935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/>
          <p:cNvCxnSpPr/>
          <p:nvPr/>
        </p:nvCxnSpPr>
        <p:spPr>
          <a:xfrm flipH="1" flipV="1">
            <a:off x="6825424" y="3791128"/>
            <a:ext cx="1950132" cy="1592241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/>
          <p:cNvCxnSpPr/>
          <p:nvPr/>
        </p:nvCxnSpPr>
        <p:spPr>
          <a:xfrm flipH="1" flipV="1">
            <a:off x="5919393" y="4267197"/>
            <a:ext cx="2816397" cy="1219203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de flecha 28"/>
          <p:cNvCxnSpPr/>
          <p:nvPr/>
        </p:nvCxnSpPr>
        <p:spPr>
          <a:xfrm flipV="1">
            <a:off x="1983346" y="2973199"/>
            <a:ext cx="2261566" cy="748795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de flecha 30"/>
          <p:cNvCxnSpPr/>
          <p:nvPr/>
        </p:nvCxnSpPr>
        <p:spPr>
          <a:xfrm>
            <a:off x="2145157" y="3791128"/>
            <a:ext cx="2349570" cy="476069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ipse 1"/>
          <p:cNvSpPr/>
          <p:nvPr/>
        </p:nvSpPr>
        <p:spPr>
          <a:xfrm>
            <a:off x="4788949" y="3475319"/>
            <a:ext cx="448052" cy="631617"/>
          </a:xfrm>
          <a:prstGeom prst="ellipse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Conector recto de flecha 12"/>
          <p:cNvCxnSpPr/>
          <p:nvPr/>
        </p:nvCxnSpPr>
        <p:spPr>
          <a:xfrm flipV="1">
            <a:off x="1828800" y="3906660"/>
            <a:ext cx="2784299" cy="1884540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uadroTexto 25"/>
          <p:cNvSpPr txBox="1"/>
          <p:nvPr/>
        </p:nvSpPr>
        <p:spPr>
          <a:xfrm>
            <a:off x="736847" y="5383929"/>
            <a:ext cx="1065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BO" dirty="0"/>
          </a:p>
          <a:p>
            <a:r>
              <a:rPr lang="es-BO" dirty="0"/>
              <a:t>¿ LITIO ?</a:t>
            </a:r>
          </a:p>
        </p:txBody>
      </p:sp>
    </p:spTree>
    <p:extLst>
      <p:ext uri="{BB962C8B-B14F-4D97-AF65-F5344CB8AC3E}">
        <p14:creationId xmlns:p14="http://schemas.microsoft.com/office/powerpoint/2010/main" val="14592139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7415EA1B-C832-9F7D-1551-86DFF0F04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1068" y="305705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es-MX" b="1" dirty="0"/>
              <a:t>Proyecciones de disminución de las precipitaciones en el Altiplano Sur</a:t>
            </a:r>
            <a:endParaRPr lang="es-BO" b="1" dirty="0"/>
          </a:p>
        </p:txBody>
      </p:sp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B4D048FF-A31E-C540-0195-A9672FD73C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3256" y="1586595"/>
            <a:ext cx="7250375" cy="4325255"/>
          </a:xfrm>
        </p:spPr>
      </p:pic>
      <p:sp>
        <p:nvSpPr>
          <p:cNvPr id="9" name="Marcador de texto 4">
            <a:extLst>
              <a:ext uri="{FF2B5EF4-FFF2-40B4-BE49-F238E27FC236}">
                <a16:creationId xmlns:a16="http://schemas.microsoft.com/office/drawing/2014/main" id="{65C3C120-FD21-6244-A669-4A4C34E52701}"/>
              </a:ext>
            </a:extLst>
          </p:cNvPr>
          <p:cNvSpPr txBox="1">
            <a:spLocks/>
          </p:cNvSpPr>
          <p:nvPr/>
        </p:nvSpPr>
        <p:spPr>
          <a:xfrm>
            <a:off x="1470990" y="5843108"/>
            <a:ext cx="10429461" cy="822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BO" sz="1400" dirty="0"/>
              <a:t>Fuente:</a:t>
            </a:r>
            <a:r>
              <a:rPr lang="es-MX" sz="1400" dirty="0"/>
              <a:t> Morales, M. S., Christie, D. A., </a:t>
            </a:r>
            <a:r>
              <a:rPr lang="es-MX" sz="1400" dirty="0" err="1"/>
              <a:t>Neukom</a:t>
            </a:r>
            <a:r>
              <a:rPr lang="es-MX" sz="1400" dirty="0"/>
              <a:t>, R., Rojas, F., &amp; Villalba, R. (2018). Variabilidad </a:t>
            </a:r>
            <a:r>
              <a:rPr lang="es-MX" sz="1400" dirty="0" err="1"/>
              <a:t>hidroclimática</a:t>
            </a:r>
            <a:r>
              <a:rPr lang="es-MX" sz="1400" dirty="0"/>
              <a:t> en el sur del Altiplano: pasado, presente y futuro. La Puna argentina, 75. </a:t>
            </a:r>
            <a:r>
              <a:rPr lang="es-MX" sz="1400" dirty="0">
                <a:hlinkClick r:id="rId3"/>
              </a:rPr>
              <a:t>https://www.forestal.uach.cl/manejador/resources/2018moralesvariabilidad-hidroclimatica-en-el-sur-del-altiplano.pdf</a:t>
            </a:r>
            <a:r>
              <a:rPr lang="es-MX" sz="1400" dirty="0"/>
              <a:t>   </a:t>
            </a:r>
            <a:endParaRPr lang="es-BO" sz="1200" dirty="0"/>
          </a:p>
        </p:txBody>
      </p:sp>
    </p:spTree>
    <p:extLst>
      <p:ext uri="{BB962C8B-B14F-4D97-AF65-F5344CB8AC3E}">
        <p14:creationId xmlns:p14="http://schemas.microsoft.com/office/powerpoint/2010/main" val="39940251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EDE9B2A7-B4C5-C8AD-56FA-5B5382279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7123" y="721518"/>
            <a:ext cx="3505199" cy="976312"/>
          </a:xfrm>
        </p:spPr>
        <p:txBody>
          <a:bodyPr>
            <a:normAutofit/>
          </a:bodyPr>
          <a:lstStyle/>
          <a:p>
            <a:r>
              <a:rPr lang="es-MX" sz="2800" b="1" dirty="0"/>
              <a:t>Consumo de agua en las comunidades</a:t>
            </a:r>
            <a:endParaRPr lang="es-BO" sz="2800" b="1" dirty="0"/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B592B46F-073F-0362-482D-1F7706D7E9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7982" y="941696"/>
            <a:ext cx="5459105" cy="5194785"/>
          </a:xfrm>
          <a:prstGeom prst="rect">
            <a:avLst/>
          </a:prstGeom>
        </p:spPr>
      </p:pic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91F74874-EB9B-513D-676D-40D6DA30BE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07123" y="1874045"/>
            <a:ext cx="3822268" cy="4262436"/>
          </a:xfrm>
        </p:spPr>
        <p:txBody>
          <a:bodyPr>
            <a:normAutofit fontScale="92500" lnSpcReduction="10000"/>
          </a:bodyPr>
          <a:lstStyle/>
          <a:p>
            <a:r>
              <a:rPr lang="es-MX" sz="2000" dirty="0"/>
              <a:t>Consumo promedio en litros por persona, día (L*p/d):</a:t>
            </a:r>
          </a:p>
          <a:p>
            <a:pPr algn="ctr"/>
            <a:r>
              <a:rPr lang="es-MX" sz="2400" b="1" dirty="0"/>
              <a:t>38,09 L*p/d</a:t>
            </a:r>
          </a:p>
          <a:p>
            <a:pPr algn="ctr"/>
            <a:r>
              <a:rPr lang="es-MX" sz="2000" dirty="0"/>
              <a:t>(Promedio región andina: </a:t>
            </a:r>
          </a:p>
          <a:p>
            <a:pPr algn="ctr"/>
            <a:r>
              <a:rPr lang="es-MX" sz="2000" dirty="0"/>
              <a:t>100,00 L*p/d)</a:t>
            </a:r>
          </a:p>
          <a:p>
            <a:endParaRPr lang="es-MX" sz="1000" dirty="0"/>
          </a:p>
          <a:p>
            <a:r>
              <a:rPr lang="es-MX" sz="2000" dirty="0"/>
              <a:t>Consumo de las comunidades:</a:t>
            </a:r>
          </a:p>
          <a:p>
            <a:pPr algn="ctr"/>
            <a:r>
              <a:rPr lang="es-MX" sz="2400" b="1" dirty="0"/>
              <a:t>70.894 m</a:t>
            </a:r>
            <a:r>
              <a:rPr lang="es-MX" sz="2400" b="1" baseline="30000" dirty="0"/>
              <a:t>3</a:t>
            </a:r>
            <a:r>
              <a:rPr lang="es-MX" sz="2400" b="1" dirty="0"/>
              <a:t>/año</a:t>
            </a:r>
          </a:p>
          <a:p>
            <a:endParaRPr lang="es-MX" sz="1000" dirty="0"/>
          </a:p>
          <a:p>
            <a:r>
              <a:rPr lang="es-MX" sz="2000" b="1" dirty="0">
                <a:solidFill>
                  <a:srgbClr val="FF0000"/>
                </a:solidFill>
              </a:rPr>
              <a:t>La fuente principal es subterránea</a:t>
            </a:r>
            <a:r>
              <a:rPr lang="es-MX" sz="2000" dirty="0"/>
              <a:t>; pozos y galerías filtrantes.</a:t>
            </a:r>
          </a:p>
          <a:p>
            <a:endParaRPr lang="es-MX" sz="1100" dirty="0"/>
          </a:p>
          <a:p>
            <a:r>
              <a:rPr lang="es-MX" sz="2000" b="1" dirty="0">
                <a:solidFill>
                  <a:srgbClr val="FF0000"/>
                </a:solidFill>
              </a:rPr>
              <a:t>No se evalúa su calidad</a:t>
            </a:r>
            <a:r>
              <a:rPr lang="es-MX" sz="2000" dirty="0"/>
              <a:t>.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A8EECD3-3F3A-93AB-527C-911F9378E646}"/>
              </a:ext>
            </a:extLst>
          </p:cNvPr>
          <p:cNvSpPr txBox="1"/>
          <p:nvPr/>
        </p:nvSpPr>
        <p:spPr>
          <a:xfrm>
            <a:off x="1937981" y="6281530"/>
            <a:ext cx="54591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/>
              <a:t>Fuente: </a:t>
            </a:r>
            <a:r>
              <a:rPr lang="es-MX" sz="1400"/>
              <a:t>Colectivo EMPODÉRATE / CEDIB, </a:t>
            </a:r>
            <a:r>
              <a:rPr lang="es-MX" sz="1400" dirty="0"/>
              <a:t>2020.</a:t>
            </a:r>
            <a:endParaRPr lang="es-BO" sz="1400" dirty="0"/>
          </a:p>
        </p:txBody>
      </p:sp>
    </p:spTree>
    <p:extLst>
      <p:ext uri="{BB962C8B-B14F-4D97-AF65-F5344CB8AC3E}">
        <p14:creationId xmlns:p14="http://schemas.microsoft.com/office/powerpoint/2010/main" val="491705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0137AEB-EC94-420B-8C48-99FDE7153A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2788" y="803275"/>
            <a:ext cx="5154612" cy="5407025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7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13 de diciembre de 2023 se firma un acuerdo con </a:t>
            </a:r>
            <a:r>
              <a:rPr lang="es-ES" sz="7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uranium</a:t>
            </a:r>
            <a:endParaRPr lang="es-BO" sz="7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7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contrato de transferencia, 1 contrato OM y 1 contrato de compra 1 contrato de conciliación de saldos</a:t>
            </a:r>
            <a:endParaRPr lang="es-BO" sz="7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7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4,9 las partes declaran que la provisión y consumo de agua serán evaluadas para la implementación de cada fase de la planta</a:t>
            </a:r>
            <a:endParaRPr lang="es-BO" sz="7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7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Fase I y II en 18 meses y Fase III en 12 meses</a:t>
            </a:r>
            <a:endParaRPr lang="es-BO" sz="7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7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15.1 deberá ser sustentable con el medio ambiente</a:t>
            </a:r>
            <a:endParaRPr lang="es-BO" sz="7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7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 18.1 f servidumbres y gestión social son costos recuperables</a:t>
            </a:r>
            <a:endParaRPr lang="es-BO" sz="7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7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Todavía debe caracterizarse el acuífero. 32 km a la salmuera y 27 km al agua</a:t>
            </a:r>
            <a:endParaRPr lang="es-BO" sz="7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7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BO" sz="7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B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BO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EFFA14B-4C90-4F2F-8AEC-D1443AFCB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33993"/>
            <a:ext cx="5829300" cy="23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45671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C2EFB7-1848-4D83-8BC4-79F8F76D4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BO"/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BF08F2B2-3D58-4A42-A715-67B9E92665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49" y="261284"/>
            <a:ext cx="4596133" cy="6502914"/>
          </a:xfr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84C6605-CDCF-482B-9757-4030C4041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0856" y="975359"/>
            <a:ext cx="5532982" cy="507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56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828F865F-321C-4BC0-A4B8-45005A69A4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24590" y="1093540"/>
            <a:ext cx="5273497" cy="1615580"/>
          </a:xfr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72654B1-9F6C-4F3D-AD71-02B37347E2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500" y="3429000"/>
            <a:ext cx="5159187" cy="2187130"/>
          </a:xfrm>
          <a:prstGeom prst="rect">
            <a:avLst/>
          </a:prstGeom>
        </p:spPr>
      </p:pic>
      <p:sp>
        <p:nvSpPr>
          <p:cNvPr id="7" name="Marcador de texto 3">
            <a:extLst>
              <a:ext uri="{FF2B5EF4-FFF2-40B4-BE49-F238E27FC236}">
                <a16:creationId xmlns:a16="http://schemas.microsoft.com/office/drawing/2014/main" id="{5B77F3EE-D509-4660-9E12-EB75747B2F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6288" y="863600"/>
            <a:ext cx="4773612" cy="3022600"/>
          </a:xfrm>
        </p:spPr>
        <p:txBody>
          <a:bodyPr/>
          <a:lstStyle/>
          <a:p>
            <a:pPr algn="ctr"/>
            <a:r>
              <a:rPr lang="es-ES" b="1" dirty="0"/>
              <a:t>PROYECTO DE LEY DE RECURSOS EVAPORITICOS Y LITIO</a:t>
            </a:r>
          </a:p>
          <a:p>
            <a:r>
              <a:rPr lang="es-ES" dirty="0"/>
              <a:t>Creación de la Autoridad Nacional de Recursos Evaporíticos y Deposito de Litio – ANDREL</a:t>
            </a:r>
          </a:p>
          <a:p>
            <a:r>
              <a:rPr lang="es-ES" dirty="0"/>
              <a:t>Bajo tuición del Ministerio de Hidrocarburos y Energías</a:t>
            </a:r>
          </a:p>
          <a:p>
            <a:r>
              <a:rPr lang="es-BO" dirty="0"/>
              <a:t>YLB puede realizar determinadas actividades en la cadena productiva con empresas publicas, mixtas o privadas, nacionales o extranjeras.</a:t>
            </a:r>
          </a:p>
          <a:p>
            <a:endParaRPr lang="es-BO" dirty="0"/>
          </a:p>
          <a:p>
            <a:endParaRPr lang="es-BO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CD5E2FC-FCED-4550-8001-85B8545249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763" y="3886200"/>
            <a:ext cx="5159187" cy="24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6309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243DC730-B703-455B-B7C9-AF59C3AE12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96943" y="319820"/>
            <a:ext cx="4922947" cy="1691787"/>
          </a:xfr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B99EDE5-AC34-4EFA-86DB-00DEB98C4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9819" y="2363346"/>
            <a:ext cx="7910245" cy="510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6532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6E7C09-B821-4008-9869-C9F544D62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299800C-A7B1-45FB-BF99-AE778CD944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B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3A53A6F-CB41-4EAD-BE98-F7E276F47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3929" y="0"/>
            <a:ext cx="63641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572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3805" y="2284078"/>
            <a:ext cx="10515600" cy="1325563"/>
          </a:xfrm>
        </p:spPr>
        <p:txBody>
          <a:bodyPr/>
          <a:lstStyle/>
          <a:p>
            <a:pPr algn="ctr"/>
            <a:r>
              <a:rPr lang="es-BO" dirty="0">
                <a:solidFill>
                  <a:srgbClr val="00B050"/>
                </a:solidFill>
              </a:rPr>
              <a:t>GRACIAS POR SU ATENCION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4520486" y="4211391"/>
            <a:ext cx="29621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dirty="0"/>
              <a:t>Contactos: Jorge </a:t>
            </a:r>
            <a:r>
              <a:rPr lang="es-BO" dirty="0" err="1"/>
              <a:t>Campanini</a:t>
            </a:r>
            <a:endParaRPr lang="es-BO" dirty="0"/>
          </a:p>
          <a:p>
            <a:pPr algn="ctr"/>
            <a:r>
              <a:rPr lang="es-BO" dirty="0">
                <a:hlinkClick r:id="rId2"/>
              </a:rPr>
              <a:t>campanini@hotmail.com</a:t>
            </a:r>
            <a:endParaRPr lang="es-BO" dirty="0"/>
          </a:p>
          <a:p>
            <a:pPr algn="ctr"/>
            <a:r>
              <a:rPr lang="es-BO" dirty="0"/>
              <a:t>@</a:t>
            </a:r>
            <a:r>
              <a:rPr lang="es-BO" dirty="0" err="1"/>
              <a:t>GeorgeCampanini</a:t>
            </a:r>
            <a:endParaRPr lang="es-BO" dirty="0"/>
          </a:p>
          <a:p>
            <a:pPr algn="ctr"/>
            <a:r>
              <a:rPr lang="es-BO" dirty="0"/>
              <a:t>@</a:t>
            </a:r>
            <a:r>
              <a:rPr lang="es-BO" dirty="0" err="1"/>
              <a:t>cedib_com</a:t>
            </a:r>
            <a:endParaRPr lang="es-BO" dirty="0"/>
          </a:p>
          <a:p>
            <a:pPr algn="ctr"/>
            <a:endParaRPr lang="es-BO" dirty="0"/>
          </a:p>
          <a:p>
            <a:pPr algn="ctr"/>
            <a:r>
              <a:rPr lang="es-BO" dirty="0">
                <a:hlinkClick r:id="rId3"/>
              </a:rPr>
              <a:t>http://www.cedib.org</a:t>
            </a:r>
            <a:endParaRPr lang="es-BO" dirty="0"/>
          </a:p>
          <a:p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2084583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A869B8B-2A63-4FC8-8734-11879CFC61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504" y="0"/>
            <a:ext cx="4848992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E820B34-E6EC-43EF-A460-F6EBAC794573}"/>
              </a:ext>
            </a:extLst>
          </p:cNvPr>
          <p:cNvSpPr txBox="1"/>
          <p:nvPr/>
        </p:nvSpPr>
        <p:spPr>
          <a:xfrm>
            <a:off x="8633012" y="6212540"/>
            <a:ext cx="3191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Fuente: en base a información de los servicios geológicos de Argentina, Bolivia y Chile</a:t>
            </a:r>
            <a:endParaRPr lang="es-BO" sz="12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FA9E0C4-4238-416E-B499-991E1064502D}"/>
              </a:ext>
            </a:extLst>
          </p:cNvPr>
          <p:cNvSpPr txBox="1"/>
          <p:nvPr/>
        </p:nvSpPr>
        <p:spPr>
          <a:xfrm>
            <a:off x="8812306" y="1999129"/>
            <a:ext cx="1891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Salar de Uyuni</a:t>
            </a:r>
            <a:endParaRPr lang="es-BO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98F85D4-B36D-48C3-B423-F8ABDAA72FF3}"/>
              </a:ext>
            </a:extLst>
          </p:cNvPr>
          <p:cNvSpPr txBox="1"/>
          <p:nvPr/>
        </p:nvSpPr>
        <p:spPr>
          <a:xfrm>
            <a:off x="8731624" y="4607859"/>
            <a:ext cx="2904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Salar del hombre muerto</a:t>
            </a:r>
            <a:endParaRPr lang="es-BO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8485540-C1C8-49C9-9563-1D79CF584B2D}"/>
              </a:ext>
            </a:extLst>
          </p:cNvPr>
          <p:cNvSpPr txBox="1"/>
          <p:nvPr/>
        </p:nvSpPr>
        <p:spPr>
          <a:xfrm>
            <a:off x="923365" y="4515526"/>
            <a:ext cx="1900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Salar de Atacama</a:t>
            </a:r>
            <a:endParaRPr lang="es-BO" dirty="0"/>
          </a:p>
        </p:txBody>
      </p: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D22B6EFC-A424-4DC5-B83D-37ACE67C9C70}"/>
              </a:ext>
            </a:extLst>
          </p:cNvPr>
          <p:cNvCxnSpPr/>
          <p:nvPr/>
        </p:nvCxnSpPr>
        <p:spPr>
          <a:xfrm flipV="1">
            <a:off x="2904565" y="4347882"/>
            <a:ext cx="2867792" cy="3585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1C231B53-4235-421F-BE8B-3AA0825B0826}"/>
              </a:ext>
            </a:extLst>
          </p:cNvPr>
          <p:cNvCxnSpPr>
            <a:stCxn id="8" idx="1"/>
          </p:cNvCxnSpPr>
          <p:nvPr/>
        </p:nvCxnSpPr>
        <p:spPr>
          <a:xfrm flipH="1">
            <a:off x="6804212" y="4792525"/>
            <a:ext cx="1927412" cy="8104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BFCA8345-CA57-4679-B091-A9A44DE363AE}"/>
              </a:ext>
            </a:extLst>
          </p:cNvPr>
          <p:cNvCxnSpPr>
            <a:stCxn id="7" idx="1"/>
          </p:cNvCxnSpPr>
          <p:nvPr/>
        </p:nvCxnSpPr>
        <p:spPr>
          <a:xfrm flipH="1">
            <a:off x="6633882" y="2183795"/>
            <a:ext cx="2178424" cy="1846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7311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9D51355-BE26-4838-BB71-2682DE54D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2152" y="187325"/>
            <a:ext cx="5627696" cy="1325563"/>
          </a:xfrm>
        </p:spPr>
        <p:txBody>
          <a:bodyPr/>
          <a:lstStyle/>
          <a:p>
            <a:r>
              <a:rPr lang="es-ES" dirty="0"/>
              <a:t>¿DERECHOS MINEROS?</a:t>
            </a:r>
            <a:endParaRPr lang="es-BO" dirty="0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8E6D673-BB43-4644-B609-3C386D5DE8F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s-ES" dirty="0"/>
              <a:t>Art 29 de la Ley 339 define unidades territoriales. En caso de salares y cuerpos de agua no hay jurisdicción </a:t>
            </a:r>
          </a:p>
          <a:p>
            <a:r>
              <a:rPr lang="es-ES" dirty="0"/>
              <a:t>Se declara reserva fiscal al salar de Uyuni en 2003 y con la Ley minera de 2014 se declara área reservada</a:t>
            </a:r>
          </a:p>
          <a:p>
            <a:r>
              <a:rPr lang="es-ES" dirty="0"/>
              <a:t>2016 el SENARECOM solicita que se emita resolución ministerial correspondientes para comercialización – salar</a:t>
            </a:r>
          </a:p>
          <a:p>
            <a:r>
              <a:rPr lang="es-ES" dirty="0"/>
              <a:t>Que la COMIBOL lo caracteriza como una unidad mineralógica</a:t>
            </a:r>
          </a:p>
          <a:p>
            <a:r>
              <a:rPr lang="es-ES" dirty="0"/>
              <a:t>El DS reconoce, dispone e instruye para que se habilite un </a:t>
            </a:r>
            <a:r>
              <a:rPr lang="es-ES" dirty="0" err="1"/>
              <a:t>codigo</a:t>
            </a:r>
            <a:r>
              <a:rPr lang="es-ES" dirty="0"/>
              <a:t> en el Servicio de Impuestos Nacionales y de allí el GAD de Potosí realice la distribución </a:t>
            </a:r>
          </a:p>
          <a:p>
            <a:endParaRPr lang="es-ES" dirty="0"/>
          </a:p>
          <a:p>
            <a:endParaRPr lang="es-ES" dirty="0"/>
          </a:p>
          <a:p>
            <a:endParaRPr lang="es-BO" dirty="0"/>
          </a:p>
        </p:txBody>
      </p:sp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2C2337CE-A38E-4B2E-8F77-2925744CB3A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65896" y="1825625"/>
            <a:ext cx="4887904" cy="4351338"/>
          </a:xfrm>
        </p:spPr>
      </p:pic>
    </p:spTree>
    <p:extLst>
      <p:ext uri="{BB962C8B-B14F-4D97-AF65-F5344CB8AC3E}">
        <p14:creationId xmlns:p14="http://schemas.microsoft.com/office/powerpoint/2010/main" val="2956812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D698BCE9-056A-4AB9-A257-BB6DB2FA8B44}"/>
              </a:ext>
            </a:extLst>
          </p:cNvPr>
          <p:cNvGraphicFramePr/>
          <p:nvPr/>
        </p:nvGraphicFramePr>
        <p:xfrm>
          <a:off x="204187" y="987641"/>
          <a:ext cx="7013359" cy="4882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6FD8349B-4DD6-7EE4-C28E-A298070B6134}"/>
              </a:ext>
            </a:extLst>
          </p:cNvPr>
          <p:cNvSpPr txBox="1"/>
          <p:nvPr/>
        </p:nvSpPr>
        <p:spPr>
          <a:xfrm>
            <a:off x="204187" y="6124937"/>
            <a:ext cx="8105313" cy="318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s-ES" sz="1100" dirty="0">
                <a:solidFill>
                  <a:srgbClr val="41404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Fuente: elaboración propia en base a estadísticas de la USGS y datos de YLB, 2022.</a:t>
            </a:r>
            <a:endParaRPr lang="es-E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5F54D85-5A42-7350-CB6A-18F3881D92E8}"/>
              </a:ext>
            </a:extLst>
          </p:cNvPr>
          <p:cNvSpPr txBox="1"/>
          <p:nvPr/>
        </p:nvSpPr>
        <p:spPr>
          <a:xfrm>
            <a:off x="97654" y="491020"/>
            <a:ext cx="3346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Producción de litio en toneladas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07304A0-1131-6E3A-3381-AA397587EAAB}"/>
              </a:ext>
            </a:extLst>
          </p:cNvPr>
          <p:cNvSpPr txBox="1"/>
          <p:nvPr/>
        </p:nvSpPr>
        <p:spPr>
          <a:xfrm>
            <a:off x="7341137" y="2084437"/>
            <a:ext cx="4492101" cy="3457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rgbClr val="41404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proyecto de litio en Bolivia aun no logra alcanzar las expectativas proyectadas, a pesar de su potencial</a:t>
            </a:r>
            <a:endParaRPr lang="es-E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rgbClr val="41404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contexto internacional genera una serie de presiones y se apuesta al desarrollo de sus recursos evaporíticos a una orientación tecnológica de la que poco se conoce, en términos de producción a escala industrial.</a:t>
            </a:r>
            <a:endParaRPr lang="es-E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rgbClr val="41404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 riesgos ambientales y sociales no son tomados en cuenta para el desarrollo del proyecto. </a:t>
            </a:r>
            <a:endParaRPr lang="es-E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 actuales volúmenes de producción representan valores simbólicos.</a:t>
            </a:r>
            <a:endParaRPr lang="es-E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36611688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3E1B94E-01B0-47B3-AB73-CEDB57773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536"/>
            <a:ext cx="5349704" cy="561642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E1AC833-FE4D-4848-ACCE-F2E273391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7470" y="560536"/>
            <a:ext cx="5654530" cy="5616427"/>
          </a:xfrm>
          <a:prstGeom prst="rect">
            <a:avLst/>
          </a:prstGeom>
        </p:spPr>
      </p:pic>
      <p:sp>
        <p:nvSpPr>
          <p:cNvPr id="8" name="Flecha: a la derecha 7">
            <a:extLst>
              <a:ext uri="{FF2B5EF4-FFF2-40B4-BE49-F238E27FC236}">
                <a16:creationId xmlns:a16="http://schemas.microsoft.com/office/drawing/2014/main" id="{56DA340A-4D18-4872-AC9B-4C30B1E4C2A2}"/>
              </a:ext>
            </a:extLst>
          </p:cNvPr>
          <p:cNvSpPr/>
          <p:nvPr/>
        </p:nvSpPr>
        <p:spPr>
          <a:xfrm>
            <a:off x="5505450" y="2981325"/>
            <a:ext cx="952500" cy="6096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783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479FFCE4-DB34-4602-BB67-E0C2D1C86883}"/>
              </a:ext>
            </a:extLst>
          </p:cNvPr>
          <p:cNvSpPr txBox="1"/>
          <p:nvPr/>
        </p:nvSpPr>
        <p:spPr>
          <a:xfrm>
            <a:off x="188260" y="1859339"/>
            <a:ext cx="3783105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s-ES" dirty="0"/>
          </a:p>
          <a:p>
            <a:r>
              <a:rPr lang="es-ES" dirty="0"/>
              <a:t>30 de abril 2021 sale la convocatoria</a:t>
            </a:r>
          </a:p>
          <a:p>
            <a:r>
              <a:rPr lang="es-ES" dirty="0"/>
              <a:t>31 de mayo 2021 se recibieron 20 propuestas</a:t>
            </a:r>
          </a:p>
          <a:p>
            <a:r>
              <a:rPr lang="es-ES" dirty="0"/>
              <a:t>El 25 de junio de 2021 se seleccionan las propuestas</a:t>
            </a:r>
          </a:p>
          <a:p>
            <a:r>
              <a:rPr lang="es-ES" dirty="0"/>
              <a:t>15 de mayo 2022 se reciben los informes finales</a:t>
            </a:r>
          </a:p>
          <a:p>
            <a:r>
              <a:rPr lang="es-ES" dirty="0"/>
              <a:t>15 de junio 2022 se publican resultados de la convocatoria</a:t>
            </a:r>
          </a:p>
          <a:p>
            <a:endParaRPr lang="es-ES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0A8ED30-588F-40D0-A9AC-0BC87C4FA057}"/>
              </a:ext>
            </a:extLst>
          </p:cNvPr>
          <p:cNvSpPr txBox="1"/>
          <p:nvPr/>
        </p:nvSpPr>
        <p:spPr>
          <a:xfrm>
            <a:off x="3778623" y="510988"/>
            <a:ext cx="4634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GIRO HACIA LA EXTRACCION DIRECTA DE LITIO</a:t>
            </a:r>
            <a:endParaRPr lang="es-BO" b="1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8B5D64BC-CA75-4140-B183-C2A7CCCFF85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494007" y="1150619"/>
            <a:ext cx="2987040" cy="455676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E65773F9-1242-4396-B4F4-F3A563EA829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796617" y="2373629"/>
            <a:ext cx="3009900" cy="2110740"/>
          </a:xfrm>
          <a:prstGeom prst="rect">
            <a:avLst/>
          </a:prstGeom>
        </p:spPr>
      </p:pic>
      <p:sp>
        <p:nvSpPr>
          <p:cNvPr id="8" name="Flecha: a la derecha 7">
            <a:extLst>
              <a:ext uri="{FF2B5EF4-FFF2-40B4-BE49-F238E27FC236}">
                <a16:creationId xmlns:a16="http://schemas.microsoft.com/office/drawing/2014/main" id="{CA08A77F-0A72-437C-93C2-CAA8385ACEF4}"/>
              </a:ext>
            </a:extLst>
          </p:cNvPr>
          <p:cNvSpPr/>
          <p:nvPr/>
        </p:nvSpPr>
        <p:spPr>
          <a:xfrm>
            <a:off x="7623361" y="3244333"/>
            <a:ext cx="1147482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7E64436-2D3B-4898-9D5A-32E285180665}"/>
              </a:ext>
            </a:extLst>
          </p:cNvPr>
          <p:cNvSpPr txBox="1"/>
          <p:nvPr/>
        </p:nvSpPr>
        <p:spPr>
          <a:xfrm>
            <a:off x="10470776" y="6024283"/>
            <a:ext cx="13357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Fuente: YLB, 2022</a:t>
            </a:r>
            <a:endParaRPr lang="es-BO" sz="1100" dirty="0"/>
          </a:p>
        </p:txBody>
      </p:sp>
      <p:sp>
        <p:nvSpPr>
          <p:cNvPr id="10" name="Estrella: 5 puntas 9">
            <a:extLst>
              <a:ext uri="{FF2B5EF4-FFF2-40B4-BE49-F238E27FC236}">
                <a16:creationId xmlns:a16="http://schemas.microsoft.com/office/drawing/2014/main" id="{8AA15965-4138-43A6-93BD-206CC6D9663E}"/>
              </a:ext>
            </a:extLst>
          </p:cNvPr>
          <p:cNvSpPr/>
          <p:nvPr/>
        </p:nvSpPr>
        <p:spPr>
          <a:xfrm>
            <a:off x="11336991" y="2716305"/>
            <a:ext cx="188259" cy="17033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18" name="Estrella: 5 puntas 17">
            <a:extLst>
              <a:ext uri="{FF2B5EF4-FFF2-40B4-BE49-F238E27FC236}">
                <a16:creationId xmlns:a16="http://schemas.microsoft.com/office/drawing/2014/main" id="{B6464921-0B70-43D5-8987-76CEBE07C732}"/>
              </a:ext>
            </a:extLst>
          </p:cNvPr>
          <p:cNvSpPr/>
          <p:nvPr/>
        </p:nvSpPr>
        <p:spPr>
          <a:xfrm>
            <a:off x="11336991" y="2932467"/>
            <a:ext cx="188259" cy="17033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19" name="Estrella: 5 puntas 18">
            <a:extLst>
              <a:ext uri="{FF2B5EF4-FFF2-40B4-BE49-F238E27FC236}">
                <a16:creationId xmlns:a16="http://schemas.microsoft.com/office/drawing/2014/main" id="{EA62F64E-969F-4D47-AA65-B2A3DDC1AB6E}"/>
              </a:ext>
            </a:extLst>
          </p:cNvPr>
          <p:cNvSpPr/>
          <p:nvPr/>
        </p:nvSpPr>
        <p:spPr>
          <a:xfrm>
            <a:off x="11326906" y="3571427"/>
            <a:ext cx="188259" cy="17033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20" name="Estrella: 5 puntas 19">
            <a:extLst>
              <a:ext uri="{FF2B5EF4-FFF2-40B4-BE49-F238E27FC236}">
                <a16:creationId xmlns:a16="http://schemas.microsoft.com/office/drawing/2014/main" id="{30749A1B-E299-42FB-A69C-202DECF6F93E}"/>
              </a:ext>
            </a:extLst>
          </p:cNvPr>
          <p:cNvSpPr/>
          <p:nvPr/>
        </p:nvSpPr>
        <p:spPr>
          <a:xfrm>
            <a:off x="11336991" y="3787589"/>
            <a:ext cx="188259" cy="17033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5220954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773513-77A6-44CA-AEF9-AFAC9F98A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CE480DD-A41B-4399-9E8D-2F2AC7C49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B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9ED9F65-D6C9-4EF4-BB07-7D317A4F5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579" y="0"/>
            <a:ext cx="96968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278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761677A-C4AB-44E3-A120-553F1072F3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48992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DEC070E-780C-4643-B4FF-DC8AF61A56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749" y="0"/>
            <a:ext cx="4848992" cy="685800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D6BD1931-FB1B-4A65-B503-7D2BDD09BE0F}"/>
              </a:ext>
            </a:extLst>
          </p:cNvPr>
          <p:cNvSpPr txBox="1"/>
          <p:nvPr/>
        </p:nvSpPr>
        <p:spPr>
          <a:xfrm>
            <a:off x="156880" y="5783142"/>
            <a:ext cx="12640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DS 2311 de 2015</a:t>
            </a:r>
            <a:endParaRPr lang="es-BO" sz="120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765805C-9604-47EE-BBC5-3C8B2ECBD87D}"/>
              </a:ext>
            </a:extLst>
          </p:cNvPr>
          <p:cNvSpPr txBox="1"/>
          <p:nvPr/>
        </p:nvSpPr>
        <p:spPr>
          <a:xfrm>
            <a:off x="7539319" y="4743236"/>
            <a:ext cx="12909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1ra convocatoria</a:t>
            </a:r>
            <a:endParaRPr lang="es-BO" sz="120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D2CC257-EFC1-41D8-9830-D6D5E01587FA}"/>
              </a:ext>
            </a:extLst>
          </p:cNvPr>
          <p:cNvSpPr txBox="1"/>
          <p:nvPr/>
        </p:nvSpPr>
        <p:spPr>
          <a:xfrm>
            <a:off x="224118" y="6203576"/>
            <a:ext cx="1532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26 entre salares y lagunas saladas</a:t>
            </a:r>
            <a:endParaRPr lang="es-BO" sz="1200" dirty="0"/>
          </a:p>
        </p:txBody>
      </p:sp>
    </p:spTree>
    <p:extLst>
      <p:ext uri="{BB962C8B-B14F-4D97-AF65-F5344CB8AC3E}">
        <p14:creationId xmlns:p14="http://schemas.microsoft.com/office/powerpoint/2010/main" val="263732331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873</TotalTime>
  <Words>1019</Words>
  <Application>Microsoft Office PowerPoint</Application>
  <PresentationFormat>Panorámica</PresentationFormat>
  <Paragraphs>128</Paragraphs>
  <Slides>27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5" baseType="lpstr">
      <vt:lpstr>Arial</vt:lpstr>
      <vt:lpstr>Calibri</vt:lpstr>
      <vt:lpstr>Calibri Light</vt:lpstr>
      <vt:lpstr>Lucida Grande</vt:lpstr>
      <vt:lpstr>Segoe UI Historic</vt:lpstr>
      <vt:lpstr>Wingdings 3</vt:lpstr>
      <vt:lpstr>Tema de Office</vt:lpstr>
      <vt:lpstr>Visio.Drawing.15</vt:lpstr>
      <vt:lpstr>Presentación de PowerPoint</vt:lpstr>
      <vt:lpstr>Presentación de PowerPoint</vt:lpstr>
      <vt:lpstr>Presentación de PowerPoint</vt:lpstr>
      <vt:lpstr>¿DERECHOS MINEROS?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Inversiones de empresas extranjeras Plantas Industriales de Carbonato de Litio con tecnología EDL (extracción directa de litio)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Precipitación (P) y evapotranspiración (ETP)</vt:lpstr>
      <vt:lpstr>Presentación de PowerPoint</vt:lpstr>
      <vt:lpstr>Presentación de PowerPoint</vt:lpstr>
      <vt:lpstr>Presentación de PowerPoint</vt:lpstr>
      <vt:lpstr>Proyecciones de disminución de las precipitaciones en el Altiplano Sur</vt:lpstr>
      <vt:lpstr>Consumo de agua en las comunidades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GRACIAS POR SU ATENCION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Usuario</cp:lastModifiedBy>
  <cp:revision>41</cp:revision>
  <dcterms:created xsi:type="dcterms:W3CDTF">2024-11-25T20:14:54Z</dcterms:created>
  <dcterms:modified xsi:type="dcterms:W3CDTF">2024-11-28T12:15:57Z</dcterms:modified>
</cp:coreProperties>
</file>